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1.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1.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Shape 1"/>
          <p:cNvSpPr/>
          <p:nvPr/>
        </p:nvSpPr>
        <p:spPr>
          <a:xfrm>
            <a:off x="914400" y="2011680"/>
            <a:ext cx="2286000" cy="54864"/>
          </a:xfrm>
          <a:prstGeom prst="rect">
            <a:avLst/>
          </a:prstGeom>
          <a:solidFill>
            <a:srgbClr val="FF6B35"/>
          </a:solidFill>
          <a:ln/>
        </p:spPr>
      </p:sp>
      <p:sp>
        <p:nvSpPr>
          <p:cNvPr id="5" name="Text 2"/>
          <p:cNvSpPr/>
          <p:nvPr/>
        </p:nvSpPr>
        <p:spPr>
          <a:xfrm>
            <a:off x="914400" y="1371600"/>
            <a:ext cx="7315200" cy="548640"/>
          </a:xfrm>
          <a:prstGeom prst="rect">
            <a:avLst/>
          </a:prstGeom>
          <a:noFill/>
          <a:ln/>
        </p:spPr>
        <p:txBody>
          <a:bodyPr wrap="square" rtlCol="0" anchor="ctr"/>
          <a:lstStyle/>
          <a:p>
            <a:pPr indent="0" marL="0">
              <a:buNone/>
            </a:pPr>
            <a:r>
              <a:rPr lang="en-US" sz="1600" b="1" dirty="0">
                <a:solidFill>
                  <a:srgbClr val="FF6B35"/>
                </a:solidFill>
                <a:latin typeface="Avenir Next" pitchFamily="34" charset="0"/>
                <a:ea typeface="Avenir Next" pitchFamily="34" charset="-122"/>
                <a:cs typeface="Avenir Next" pitchFamily="34" charset="-120"/>
              </a:rPr>
              <a:t>Class 1  •  17 April</a:t>
            </a:r>
            <a:endParaRPr lang="en-US" sz="1600" dirty="0"/>
          </a:p>
        </p:txBody>
      </p:sp>
      <p:sp>
        <p:nvSpPr>
          <p:cNvPr id="6" name="Text 3"/>
          <p:cNvSpPr/>
          <p:nvPr/>
        </p:nvSpPr>
        <p:spPr>
          <a:xfrm>
            <a:off x="914400" y="2286000"/>
            <a:ext cx="9144000" cy="1645920"/>
          </a:xfrm>
          <a:prstGeom prst="rect">
            <a:avLst/>
          </a:prstGeom>
          <a:noFill/>
          <a:ln/>
        </p:spPr>
        <p:txBody>
          <a:bodyPr wrap="square" rtlCol="0" anchor="ctr"/>
          <a:lstStyle/>
          <a:p>
            <a:pPr indent="0" marL="0">
              <a:lnSpc>
                <a:spcPct val="110000"/>
              </a:lnSpc>
              <a:buNone/>
            </a:pPr>
            <a:r>
              <a:rPr lang="en-US" sz="4200" b="1" dirty="0">
                <a:solidFill>
                  <a:srgbClr val="FFFFFF"/>
                </a:solidFill>
                <a:latin typeface="Avenir Next" pitchFamily="34" charset="0"/>
                <a:ea typeface="Avenir Next" pitchFamily="34" charset="-122"/>
                <a:cs typeface="Avenir Next" pitchFamily="34" charset="-120"/>
              </a:rPr>
              <a:t>Reading Comprehension</a:t>
            </a:r>
            <a:endParaRPr lang="en-US" sz="4200" dirty="0"/>
          </a:p>
          <a:p>
            <a:pPr indent="0" marL="0">
              <a:lnSpc>
                <a:spcPct val="110000"/>
              </a:lnSpc>
              <a:buNone/>
            </a:pPr>
            <a:r>
              <a:rPr lang="en-US" sz="4200" b="1" dirty="0">
                <a:solidFill>
                  <a:srgbClr val="FFFFFF"/>
                </a:solidFill>
                <a:latin typeface="Avenir Next" pitchFamily="34" charset="0"/>
                <a:ea typeface="Avenir Next" pitchFamily="34" charset="-122"/>
                <a:cs typeface="Avenir Next" pitchFamily="34" charset="-120"/>
              </a:rPr>
              <a:t>Introduction &amp; Strategy</a:t>
            </a:r>
            <a:endParaRPr lang="en-US" sz="4200" dirty="0"/>
          </a:p>
        </p:txBody>
      </p:sp>
      <p:sp>
        <p:nvSpPr>
          <p:cNvPr id="7" name="Text 4"/>
          <p:cNvSpPr/>
          <p:nvPr/>
        </p:nvSpPr>
        <p:spPr>
          <a:xfrm>
            <a:off x="914400" y="4114800"/>
            <a:ext cx="7315200" cy="457200"/>
          </a:xfrm>
          <a:prstGeom prst="rect">
            <a:avLst/>
          </a:prstGeom>
          <a:noFill/>
          <a:ln/>
        </p:spPr>
        <p:txBody>
          <a:bodyPr wrap="square" rtlCol="0" anchor="ctr"/>
          <a:lstStyle/>
          <a:p>
            <a:pPr indent="0" marL="0">
              <a:buNone/>
            </a:pPr>
            <a:r>
              <a:rPr lang="en-US" sz="1800" dirty="0">
                <a:solidFill>
                  <a:srgbClr val="FFB088"/>
                </a:solidFill>
                <a:latin typeface="Inter" pitchFamily="34" charset="0"/>
                <a:ea typeface="Inter" pitchFamily="34" charset="-122"/>
                <a:cs typeface="Inter" pitchFamily="34" charset="-120"/>
              </a:rPr>
              <a:t>CLAT 2026 — English Language</a:t>
            </a:r>
            <a:endParaRPr lang="en-US" sz="1800" dirty="0"/>
          </a:p>
        </p:txBody>
      </p:sp>
      <p:sp>
        <p:nvSpPr>
          <p:cNvPr id="8" name="Text 5"/>
          <p:cNvSpPr/>
          <p:nvPr/>
        </p:nvSpPr>
        <p:spPr>
          <a:xfrm>
            <a:off x="914400" y="4846320"/>
            <a:ext cx="9144000" cy="365760"/>
          </a:xfrm>
          <a:prstGeom prst="rect">
            <a:avLst/>
          </a:prstGeom>
          <a:noFill/>
          <a:ln/>
        </p:spPr>
        <p:txBody>
          <a:bodyPr wrap="square" rtlCol="0" anchor="ctr"/>
          <a:lstStyle/>
          <a:p>
            <a:pPr indent="0" marL="0">
              <a:buNone/>
            </a:pPr>
            <a:r>
              <a:rPr lang="en-US" sz="1400" i="1" dirty="0">
                <a:solidFill>
                  <a:srgbClr val="AAAAAA"/>
                </a:solidFill>
                <a:latin typeface="Avenir Next" pitchFamily="34" charset="0"/>
                <a:ea typeface="Avenir Next" pitchFamily="34" charset="-122"/>
                <a:cs typeface="Avenir Next" pitchFamily="34" charset="-120"/>
              </a:rPr>
              <a:t>Read Like a Lawyer. Not Like a Student.</a:t>
            </a:r>
            <a:endParaRPr lang="en-US" sz="1400" dirty="0"/>
          </a:p>
        </p:txBody>
      </p:sp>
      <p:pic>
        <p:nvPicPr>
          <p:cNvPr id="9" name="Image 1" descr="/Users/anuragchoubey/Clude AI/carousel-generator/assets/cg-logo-white.png">    </p:cNvPr>
          <p:cNvPicPr>
            <a:picLocks noChangeAspect="1"/>
          </p:cNvPicPr>
          <p:nvPr/>
        </p:nvPicPr>
        <p:blipFill>
          <a:blip r:embed="rId2"/>
          <a:stretch>
            <a:fillRect/>
          </a:stretch>
        </p:blipFill>
        <p:spPr>
          <a:xfrm>
            <a:off x="9784080" y="914400"/>
            <a:ext cx="1828800" cy="11475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Today's Agenda</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Text 4"/>
          <p:cNvSpPr/>
          <p:nvPr/>
        </p:nvSpPr>
        <p:spPr>
          <a:xfrm>
            <a:off x="914400" y="137160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01  </a:t>
            </a:r>
            <a:pPr indent="0" marL="0">
              <a:buNone/>
            </a:pPr>
            <a:r>
              <a:rPr lang="en-US" sz="1400" dirty="0">
                <a:solidFill>
                  <a:srgbClr val="4A4A4A"/>
                </a:solidFill>
                <a:latin typeface="Inter" pitchFamily="34" charset="0"/>
                <a:ea typeface="Inter" pitchFamily="34" charset="-122"/>
                <a:cs typeface="Inter" pitchFamily="34" charset="-120"/>
              </a:rPr>
              <a:t>How CLAT English Has Changed (2020 onward)</a:t>
            </a:r>
            <a:endParaRPr lang="en-US" sz="1400" dirty="0"/>
          </a:p>
        </p:txBody>
      </p:sp>
      <p:sp>
        <p:nvSpPr>
          <p:cNvPr id="8" name="Text 5"/>
          <p:cNvSpPr/>
          <p:nvPr/>
        </p:nvSpPr>
        <p:spPr>
          <a:xfrm>
            <a:off x="914400" y="187452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02  </a:t>
            </a:r>
            <a:pPr indent="0" marL="0">
              <a:buNone/>
            </a:pPr>
            <a:r>
              <a:rPr lang="en-US" sz="1400" dirty="0">
                <a:solidFill>
                  <a:srgbClr val="4A4A4A"/>
                </a:solidFill>
                <a:latin typeface="Inter" pitchFamily="34" charset="0"/>
                <a:ea typeface="Inter" pitchFamily="34" charset="-122"/>
                <a:cs typeface="Inter" pitchFamily="34" charset="-120"/>
              </a:rPr>
              <a:t>The 6 Skills Actually Tested in CLAT RC</a:t>
            </a:r>
            <a:endParaRPr lang="en-US" sz="1400" dirty="0"/>
          </a:p>
        </p:txBody>
      </p:sp>
      <p:sp>
        <p:nvSpPr>
          <p:cNvPr id="9" name="Text 6"/>
          <p:cNvSpPr/>
          <p:nvPr/>
        </p:nvSpPr>
        <p:spPr>
          <a:xfrm>
            <a:off x="914400" y="237744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03  </a:t>
            </a:r>
            <a:pPr indent="0" marL="0">
              <a:buNone/>
            </a:pPr>
            <a:r>
              <a:rPr lang="en-US" sz="1400" dirty="0">
                <a:solidFill>
                  <a:srgbClr val="4A4A4A"/>
                </a:solidFill>
                <a:latin typeface="Inter" pitchFamily="34" charset="0"/>
                <a:ea typeface="Inter" pitchFamily="34" charset="-122"/>
                <a:cs typeface="Inter" pitchFamily="34" charset="-120"/>
              </a:rPr>
              <a:t>The Right Way to READ a CLAT Passage</a:t>
            </a:r>
            <a:endParaRPr lang="en-US" sz="1400" dirty="0"/>
          </a:p>
        </p:txBody>
      </p:sp>
      <p:sp>
        <p:nvSpPr>
          <p:cNvPr id="10" name="Text 7"/>
          <p:cNvSpPr/>
          <p:nvPr/>
        </p:nvSpPr>
        <p:spPr>
          <a:xfrm>
            <a:off x="914400" y="288036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04  </a:t>
            </a:r>
            <a:pPr indent="0" marL="0">
              <a:buNone/>
            </a:pPr>
            <a:r>
              <a:rPr lang="en-US" sz="1400" dirty="0">
                <a:solidFill>
                  <a:srgbClr val="4A4A4A"/>
                </a:solidFill>
                <a:latin typeface="Inter" pitchFamily="34" charset="0"/>
                <a:ea typeface="Inter" pitchFamily="34" charset="-122"/>
                <a:cs typeface="Inter" pitchFamily="34" charset="-120"/>
              </a:rPr>
              <a:t>Ideal Time Strategy (7–8 min per passage)</a:t>
            </a:r>
            <a:endParaRPr lang="en-US" sz="1400" dirty="0"/>
          </a:p>
        </p:txBody>
      </p:sp>
      <p:sp>
        <p:nvSpPr>
          <p:cNvPr id="11" name="Text 8"/>
          <p:cNvSpPr/>
          <p:nvPr/>
        </p:nvSpPr>
        <p:spPr>
          <a:xfrm>
            <a:off x="914400" y="338328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05  </a:t>
            </a:r>
            <a:pPr indent="0" marL="0">
              <a:buNone/>
            </a:pPr>
            <a:r>
              <a:rPr lang="en-US" sz="1400" dirty="0">
                <a:solidFill>
                  <a:srgbClr val="4A4A4A"/>
                </a:solidFill>
                <a:latin typeface="Inter" pitchFamily="34" charset="0"/>
                <a:ea typeface="Inter" pitchFamily="34" charset="-122"/>
                <a:cs typeface="Inter" pitchFamily="34" charset="-120"/>
              </a:rPr>
              <a:t>Question Types — Main Idea, Inference, Vocab, Tone</a:t>
            </a:r>
            <a:endParaRPr lang="en-US" sz="1400" dirty="0"/>
          </a:p>
        </p:txBody>
      </p:sp>
      <p:sp>
        <p:nvSpPr>
          <p:cNvPr id="12" name="Text 9"/>
          <p:cNvSpPr/>
          <p:nvPr/>
        </p:nvSpPr>
        <p:spPr>
          <a:xfrm>
            <a:off x="914400" y="388620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06  </a:t>
            </a:r>
            <a:pPr indent="0" marL="0">
              <a:buNone/>
            </a:pPr>
            <a:r>
              <a:rPr lang="en-US" sz="1400" dirty="0">
                <a:solidFill>
                  <a:srgbClr val="4A4A4A"/>
                </a:solidFill>
                <a:latin typeface="Inter" pitchFamily="34" charset="0"/>
                <a:ea typeface="Inter" pitchFamily="34" charset="-122"/>
                <a:cs typeface="Inter" pitchFamily="34" charset="-120"/>
              </a:rPr>
              <a:t>How to Find the Main Idea (5-step approach)</a:t>
            </a:r>
            <a:endParaRPr lang="en-US" sz="1400" dirty="0"/>
          </a:p>
        </p:txBody>
      </p:sp>
      <p:sp>
        <p:nvSpPr>
          <p:cNvPr id="13" name="Text 10"/>
          <p:cNvSpPr/>
          <p:nvPr/>
        </p:nvSpPr>
        <p:spPr>
          <a:xfrm>
            <a:off x="914400" y="438912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07  </a:t>
            </a:r>
            <a:pPr indent="0" marL="0">
              <a:buNone/>
            </a:pPr>
            <a:r>
              <a:rPr lang="en-US" sz="1400" dirty="0">
                <a:solidFill>
                  <a:srgbClr val="4A4A4A"/>
                </a:solidFill>
                <a:latin typeface="Inter" pitchFamily="34" charset="0"/>
                <a:ea typeface="Inter" pitchFamily="34" charset="-122"/>
                <a:cs typeface="Inter" pitchFamily="34" charset="-120"/>
              </a:rPr>
              <a:t>Understanding the Argument: Claim + Reasons + Support</a:t>
            </a:r>
            <a:endParaRPr lang="en-US" sz="1400" dirty="0"/>
          </a:p>
        </p:txBody>
      </p:sp>
      <p:sp>
        <p:nvSpPr>
          <p:cNvPr id="14" name="Text 11"/>
          <p:cNvSpPr/>
          <p:nvPr/>
        </p:nvSpPr>
        <p:spPr>
          <a:xfrm>
            <a:off x="914400" y="489204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08  </a:t>
            </a:r>
            <a:pPr indent="0" marL="0">
              <a:buNone/>
            </a:pPr>
            <a:r>
              <a:rPr lang="en-US" sz="1400" dirty="0">
                <a:solidFill>
                  <a:srgbClr val="4A4A4A"/>
                </a:solidFill>
                <a:latin typeface="Inter" pitchFamily="34" charset="0"/>
                <a:ea typeface="Inter" pitchFamily="34" charset="-122"/>
                <a:cs typeface="Inter" pitchFamily="34" charset="-120"/>
              </a:rPr>
              <a:t>Elimination Technique — Your Real Weapon</a:t>
            </a:r>
            <a:endParaRPr lang="en-US" sz="1400" dirty="0"/>
          </a:p>
        </p:txBody>
      </p:sp>
      <p:sp>
        <p:nvSpPr>
          <p:cNvPr id="15" name="Text 12"/>
          <p:cNvSpPr/>
          <p:nvPr/>
        </p:nvSpPr>
        <p:spPr>
          <a:xfrm>
            <a:off x="914400" y="5394960"/>
            <a:ext cx="91440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09  </a:t>
            </a:r>
            <a:pPr indent="0" marL="0">
              <a:buNone/>
            </a:pPr>
            <a:r>
              <a:rPr lang="en-US" sz="1400" dirty="0">
                <a:solidFill>
                  <a:srgbClr val="4A4A4A"/>
                </a:solidFill>
                <a:latin typeface="Inter" pitchFamily="34" charset="0"/>
                <a:ea typeface="Inter" pitchFamily="34" charset="-122"/>
                <a:cs typeface="Inter" pitchFamily="34" charset="-120"/>
              </a:rPr>
              <a:t>Live Practice + Daily Reading Strategy</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Text 1"/>
          <p:cNvSpPr/>
          <p:nvPr/>
        </p:nvSpPr>
        <p:spPr>
          <a:xfrm>
            <a:off x="731520" y="365760"/>
            <a:ext cx="10058400" cy="640080"/>
          </a:xfrm>
          <a:prstGeom prst="rect">
            <a:avLst/>
          </a:prstGeom>
          <a:noFill/>
          <a:ln/>
        </p:spPr>
        <p:txBody>
          <a:bodyPr wrap="square" rtlCol="0" anchor="ctr"/>
          <a:lstStyle/>
          <a:p>
            <a:pPr indent="0" marL="0">
              <a:buNone/>
            </a:pPr>
            <a:r>
              <a:rPr lang="en-US" sz="2800" b="1" dirty="0">
                <a:solidFill>
                  <a:srgbClr val="FFFFFF"/>
                </a:solidFill>
                <a:latin typeface="Avenir Next" pitchFamily="34" charset="0"/>
                <a:ea typeface="Avenir Next" pitchFamily="34" charset="-122"/>
                <a:cs typeface="Avenir Next" pitchFamily="34" charset="-120"/>
              </a:rPr>
              <a:t>CLAT English — The New Paper</a:t>
            </a:r>
            <a:endParaRPr lang="en-US" sz="2800" dirty="0"/>
          </a:p>
        </p:txBody>
      </p:sp>
      <p:sp>
        <p:nvSpPr>
          <p:cNvPr id="5" name="Shape 2"/>
          <p:cNvSpPr/>
          <p:nvPr/>
        </p:nvSpPr>
        <p:spPr>
          <a:xfrm>
            <a:off x="731520" y="1005840"/>
            <a:ext cx="1371600" cy="36576"/>
          </a:xfrm>
          <a:prstGeom prst="rect">
            <a:avLst/>
          </a:prstGeom>
          <a:solidFill>
            <a:srgbClr val="FF6B35"/>
          </a:solidFill>
          <a:ln/>
        </p:spPr>
      </p:sp>
      <p:sp>
        <p:nvSpPr>
          <p:cNvPr id="6" name="Text 3"/>
          <p:cNvSpPr/>
          <p:nvPr/>
        </p:nvSpPr>
        <p:spPr>
          <a:xfrm>
            <a:off x="731520" y="1188720"/>
            <a:ext cx="5486400" cy="365760"/>
          </a:xfrm>
          <a:prstGeom prst="rect">
            <a:avLst/>
          </a:prstGeom>
          <a:noFill/>
          <a:ln/>
        </p:spPr>
        <p:txBody>
          <a:bodyPr wrap="square" rtlCol="0" anchor="ctr"/>
          <a:lstStyle/>
          <a:p>
            <a:pPr indent="0" marL="0">
              <a:buNone/>
            </a:pPr>
            <a:r>
              <a:rPr lang="en-US" sz="1100" b="1" dirty="0">
                <a:solidFill>
                  <a:srgbClr val="FF6B35"/>
                </a:solidFill>
                <a:latin typeface="Avenir Next" pitchFamily="34" charset="0"/>
                <a:ea typeface="Avenir Next" pitchFamily="34" charset="-122"/>
                <a:cs typeface="Avenir Next" pitchFamily="34" charset="-120"/>
              </a:rPr>
              <a:t>2020 ONWARDS — 100% COMPREHENSION-BASED</a:t>
            </a:r>
            <a:endParaRPr lang="en-US" sz="1100" dirty="0"/>
          </a:p>
        </p:txBody>
      </p:sp>
      <p:sp>
        <p:nvSpPr>
          <p:cNvPr id="7" name="Shape 4"/>
          <p:cNvSpPr/>
          <p:nvPr/>
        </p:nvSpPr>
        <p:spPr>
          <a:xfrm>
            <a:off x="914400" y="1828800"/>
            <a:ext cx="3108960" cy="1097280"/>
          </a:xfrm>
          <a:prstGeom prst="roundRect">
            <a:avLst>
              <a:gd name="adj" fmla="val 12500"/>
            </a:avLst>
          </a:prstGeom>
          <a:solidFill>
            <a:srgbClr val="1E293B"/>
          </a:solidFill>
          <a:ln w="12700">
            <a:solidFill>
              <a:srgbClr val="FF6B35"/>
            </a:solidFill>
            <a:prstDash val="solid"/>
          </a:ln>
        </p:spPr>
      </p:sp>
      <p:sp>
        <p:nvSpPr>
          <p:cNvPr id="8" name="Text 5"/>
          <p:cNvSpPr/>
          <p:nvPr/>
        </p:nvSpPr>
        <p:spPr>
          <a:xfrm>
            <a:off x="914400" y="20574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~24 Qs</a:t>
            </a:r>
            <a:endParaRPr lang="en-US" sz="1900" dirty="0"/>
          </a:p>
        </p:txBody>
      </p:sp>
      <p:sp>
        <p:nvSpPr>
          <p:cNvPr id="9" name="Shape 6"/>
          <p:cNvSpPr/>
          <p:nvPr/>
        </p:nvSpPr>
        <p:spPr>
          <a:xfrm>
            <a:off x="4389120" y="1828800"/>
            <a:ext cx="3108960" cy="1097280"/>
          </a:xfrm>
          <a:prstGeom prst="roundRect">
            <a:avLst>
              <a:gd name="adj" fmla="val 12500"/>
            </a:avLst>
          </a:prstGeom>
          <a:solidFill>
            <a:srgbClr val="1E293B"/>
          </a:solidFill>
          <a:ln w="12700">
            <a:solidFill>
              <a:srgbClr val="FF6B35"/>
            </a:solidFill>
            <a:prstDash val="solid"/>
          </a:ln>
        </p:spPr>
      </p:sp>
      <p:sp>
        <p:nvSpPr>
          <p:cNvPr id="10" name="Text 7"/>
          <p:cNvSpPr/>
          <p:nvPr/>
        </p:nvSpPr>
        <p:spPr>
          <a:xfrm>
            <a:off x="4389120" y="20574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28–32 Marks</a:t>
            </a:r>
            <a:endParaRPr lang="en-US" sz="1900" dirty="0"/>
          </a:p>
        </p:txBody>
      </p:sp>
      <p:sp>
        <p:nvSpPr>
          <p:cNvPr id="11" name="Shape 8"/>
          <p:cNvSpPr/>
          <p:nvPr/>
        </p:nvSpPr>
        <p:spPr>
          <a:xfrm>
            <a:off x="7863840" y="1828800"/>
            <a:ext cx="3108960" cy="1097280"/>
          </a:xfrm>
          <a:prstGeom prst="roundRect">
            <a:avLst>
              <a:gd name="adj" fmla="val 12500"/>
            </a:avLst>
          </a:prstGeom>
          <a:solidFill>
            <a:srgbClr val="1E293B"/>
          </a:solidFill>
          <a:ln w="12700">
            <a:solidFill>
              <a:srgbClr val="FF6B35"/>
            </a:solidFill>
            <a:prstDash val="solid"/>
          </a:ln>
        </p:spPr>
      </p:sp>
      <p:sp>
        <p:nvSpPr>
          <p:cNvPr id="12" name="Text 9"/>
          <p:cNvSpPr/>
          <p:nvPr/>
        </p:nvSpPr>
        <p:spPr>
          <a:xfrm>
            <a:off x="7863840" y="20574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450-Word Passages</a:t>
            </a:r>
            <a:endParaRPr lang="en-US" sz="1900" dirty="0"/>
          </a:p>
        </p:txBody>
      </p:sp>
      <p:sp>
        <p:nvSpPr>
          <p:cNvPr id="13" name="Shape 10"/>
          <p:cNvSpPr/>
          <p:nvPr/>
        </p:nvSpPr>
        <p:spPr>
          <a:xfrm>
            <a:off x="914400" y="3200400"/>
            <a:ext cx="3108960" cy="1097280"/>
          </a:xfrm>
          <a:prstGeom prst="roundRect">
            <a:avLst>
              <a:gd name="adj" fmla="val 12500"/>
            </a:avLst>
          </a:prstGeom>
          <a:solidFill>
            <a:srgbClr val="1E293B"/>
          </a:solidFill>
          <a:ln w="12700">
            <a:solidFill>
              <a:srgbClr val="FF6B35"/>
            </a:solidFill>
            <a:prstDash val="solid"/>
          </a:ln>
        </p:spPr>
      </p:sp>
      <p:sp>
        <p:nvSpPr>
          <p:cNvPr id="14" name="Text 11"/>
          <p:cNvSpPr/>
          <p:nvPr/>
        </p:nvSpPr>
        <p:spPr>
          <a:xfrm>
            <a:off x="914400" y="34290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+1 Correct</a:t>
            </a:r>
            <a:endParaRPr lang="en-US" sz="1900" dirty="0"/>
          </a:p>
        </p:txBody>
      </p:sp>
      <p:sp>
        <p:nvSpPr>
          <p:cNvPr id="15" name="Shape 12"/>
          <p:cNvSpPr/>
          <p:nvPr/>
        </p:nvSpPr>
        <p:spPr>
          <a:xfrm>
            <a:off x="4389120" y="3200400"/>
            <a:ext cx="3108960" cy="1097280"/>
          </a:xfrm>
          <a:prstGeom prst="roundRect">
            <a:avLst>
              <a:gd name="adj" fmla="val 12500"/>
            </a:avLst>
          </a:prstGeom>
          <a:solidFill>
            <a:srgbClr val="1E293B"/>
          </a:solidFill>
          <a:ln w="12700">
            <a:solidFill>
              <a:srgbClr val="FF6B35"/>
            </a:solidFill>
            <a:prstDash val="solid"/>
          </a:ln>
        </p:spPr>
      </p:sp>
      <p:sp>
        <p:nvSpPr>
          <p:cNvPr id="16" name="Text 13"/>
          <p:cNvSpPr/>
          <p:nvPr/>
        </p:nvSpPr>
        <p:spPr>
          <a:xfrm>
            <a:off x="4389120" y="34290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−0.25 Wrong</a:t>
            </a:r>
            <a:endParaRPr lang="en-US" sz="1900" dirty="0"/>
          </a:p>
        </p:txBody>
      </p:sp>
      <p:sp>
        <p:nvSpPr>
          <p:cNvPr id="17" name="Shape 14"/>
          <p:cNvSpPr/>
          <p:nvPr/>
        </p:nvSpPr>
        <p:spPr>
          <a:xfrm>
            <a:off x="7863840" y="3200400"/>
            <a:ext cx="3108960" cy="1097280"/>
          </a:xfrm>
          <a:prstGeom prst="roundRect">
            <a:avLst>
              <a:gd name="adj" fmla="val 12500"/>
            </a:avLst>
          </a:prstGeom>
          <a:solidFill>
            <a:srgbClr val="1E293B"/>
          </a:solidFill>
          <a:ln w="12700">
            <a:solidFill>
              <a:srgbClr val="FF6B35"/>
            </a:solidFill>
            <a:prstDash val="solid"/>
          </a:ln>
        </p:spPr>
      </p:sp>
      <p:sp>
        <p:nvSpPr>
          <p:cNvPr id="18" name="Text 15"/>
          <p:cNvSpPr/>
          <p:nvPr/>
        </p:nvSpPr>
        <p:spPr>
          <a:xfrm>
            <a:off x="7863840" y="34290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0 Unattempted</a:t>
            </a:r>
            <a:endParaRPr lang="en-US" sz="1900" dirty="0"/>
          </a:p>
        </p:txBody>
      </p:sp>
      <p:sp>
        <p:nvSpPr>
          <p:cNvPr id="19" name="Shape 16"/>
          <p:cNvSpPr/>
          <p:nvPr/>
        </p:nvSpPr>
        <p:spPr>
          <a:xfrm>
            <a:off x="914400" y="4572000"/>
            <a:ext cx="3108960" cy="1097280"/>
          </a:xfrm>
          <a:prstGeom prst="roundRect">
            <a:avLst>
              <a:gd name="adj" fmla="val 12500"/>
            </a:avLst>
          </a:prstGeom>
          <a:solidFill>
            <a:srgbClr val="1E293B"/>
          </a:solidFill>
          <a:ln w="12700">
            <a:solidFill>
              <a:srgbClr val="FF6B35"/>
            </a:solidFill>
            <a:prstDash val="solid"/>
          </a:ln>
        </p:spPr>
      </p:sp>
      <p:sp>
        <p:nvSpPr>
          <p:cNvPr id="20" name="Text 17"/>
          <p:cNvSpPr/>
          <p:nvPr/>
        </p:nvSpPr>
        <p:spPr>
          <a:xfrm>
            <a:off x="914400" y="48006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4–6 Passages</a:t>
            </a:r>
            <a:endParaRPr lang="en-US" sz="1900" dirty="0"/>
          </a:p>
        </p:txBody>
      </p:sp>
      <p:sp>
        <p:nvSpPr>
          <p:cNvPr id="21" name="Shape 18"/>
          <p:cNvSpPr/>
          <p:nvPr/>
        </p:nvSpPr>
        <p:spPr>
          <a:xfrm>
            <a:off x="4389120" y="4572000"/>
            <a:ext cx="3108960" cy="1097280"/>
          </a:xfrm>
          <a:prstGeom prst="roundRect">
            <a:avLst>
              <a:gd name="adj" fmla="val 12500"/>
            </a:avLst>
          </a:prstGeom>
          <a:solidFill>
            <a:srgbClr val="1E293B"/>
          </a:solidFill>
          <a:ln w="12700">
            <a:solidFill>
              <a:srgbClr val="FF6B35"/>
            </a:solidFill>
            <a:prstDash val="solid"/>
          </a:ln>
        </p:spPr>
      </p:sp>
      <p:sp>
        <p:nvSpPr>
          <p:cNvPr id="22" name="Text 19"/>
          <p:cNvSpPr/>
          <p:nvPr/>
        </p:nvSpPr>
        <p:spPr>
          <a:xfrm>
            <a:off x="4389120" y="48006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Editorial-Style</a:t>
            </a:r>
            <a:endParaRPr lang="en-US" sz="1900" dirty="0"/>
          </a:p>
        </p:txBody>
      </p:sp>
      <p:sp>
        <p:nvSpPr>
          <p:cNvPr id="23" name="Shape 20"/>
          <p:cNvSpPr/>
          <p:nvPr/>
        </p:nvSpPr>
        <p:spPr>
          <a:xfrm>
            <a:off x="7863840" y="4572000"/>
            <a:ext cx="3108960" cy="1097280"/>
          </a:xfrm>
          <a:prstGeom prst="roundRect">
            <a:avLst>
              <a:gd name="adj" fmla="val 12500"/>
            </a:avLst>
          </a:prstGeom>
          <a:solidFill>
            <a:srgbClr val="1E293B"/>
          </a:solidFill>
          <a:ln w="12700">
            <a:solidFill>
              <a:srgbClr val="FF6B35"/>
            </a:solidFill>
            <a:prstDash val="solid"/>
          </a:ln>
        </p:spPr>
      </p:sp>
      <p:sp>
        <p:nvSpPr>
          <p:cNvPr id="24" name="Text 21"/>
          <p:cNvSpPr/>
          <p:nvPr/>
        </p:nvSpPr>
        <p:spPr>
          <a:xfrm>
            <a:off x="7863840" y="4800600"/>
            <a:ext cx="3108960" cy="640080"/>
          </a:xfrm>
          <a:prstGeom prst="rect">
            <a:avLst/>
          </a:prstGeom>
          <a:noFill/>
          <a:ln/>
        </p:spPr>
        <p:txBody>
          <a:bodyPr wrap="square" rtlCol="0" anchor="ctr"/>
          <a:lstStyle/>
          <a:p>
            <a:pPr algn="ctr" indent="0" marL="0">
              <a:buNone/>
            </a:pPr>
            <a:r>
              <a:rPr lang="en-US" sz="1900" b="1" dirty="0">
                <a:solidFill>
                  <a:srgbClr val="FFFFFF"/>
                </a:solidFill>
                <a:latin typeface="Avenir Next" pitchFamily="34" charset="0"/>
                <a:ea typeface="Avenir Next" pitchFamily="34" charset="-122"/>
                <a:cs typeface="Avenir Next" pitchFamily="34" charset="-120"/>
              </a:rPr>
              <a:t>Argument Analysis</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The 6 Skills Actually Tested</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731520" y="1371600"/>
            <a:ext cx="35204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8" name="Shape 5"/>
          <p:cNvSpPr/>
          <p:nvPr/>
        </p:nvSpPr>
        <p:spPr>
          <a:xfrm>
            <a:off x="1005840" y="1600200"/>
            <a:ext cx="731520" cy="731520"/>
          </a:xfrm>
          <a:prstGeom prst="ellipse">
            <a:avLst/>
          </a:prstGeom>
          <a:solidFill>
            <a:srgbClr val="FF6B35"/>
          </a:solidFill>
          <a:ln/>
        </p:spPr>
      </p:sp>
      <p:sp>
        <p:nvSpPr>
          <p:cNvPr id="9" name="Text 6"/>
          <p:cNvSpPr/>
          <p:nvPr/>
        </p:nvSpPr>
        <p:spPr>
          <a:xfrm>
            <a:off x="1005840" y="160020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1</a:t>
            </a:r>
            <a:endParaRPr lang="en-US" sz="2000" dirty="0"/>
          </a:p>
        </p:txBody>
      </p:sp>
      <p:sp>
        <p:nvSpPr>
          <p:cNvPr id="10" name="Text 7"/>
          <p:cNvSpPr/>
          <p:nvPr/>
        </p:nvSpPr>
        <p:spPr>
          <a:xfrm>
            <a:off x="1828800" y="1645920"/>
            <a:ext cx="2377440" cy="73152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Reading Comprehension</a:t>
            </a:r>
            <a:endParaRPr lang="en-US" sz="1400" dirty="0"/>
          </a:p>
        </p:txBody>
      </p:sp>
      <p:sp>
        <p:nvSpPr>
          <p:cNvPr id="11" name="Text 8"/>
          <p:cNvSpPr/>
          <p:nvPr/>
        </p:nvSpPr>
        <p:spPr>
          <a:xfrm>
            <a:off x="914400" y="2560320"/>
            <a:ext cx="3200400" cy="91440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~450-word passages: current affairs, philosophy, literature, social issues</a:t>
            </a:r>
            <a:endParaRPr lang="en-US" sz="1100" dirty="0"/>
          </a:p>
        </p:txBody>
      </p:sp>
      <p:sp>
        <p:nvSpPr>
          <p:cNvPr id="12" name="Shape 9"/>
          <p:cNvSpPr/>
          <p:nvPr/>
        </p:nvSpPr>
        <p:spPr>
          <a:xfrm>
            <a:off x="4480560" y="1371600"/>
            <a:ext cx="35204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13" name="Shape 10"/>
          <p:cNvSpPr/>
          <p:nvPr/>
        </p:nvSpPr>
        <p:spPr>
          <a:xfrm>
            <a:off x="4754880" y="1600200"/>
            <a:ext cx="731520" cy="731520"/>
          </a:xfrm>
          <a:prstGeom prst="ellipse">
            <a:avLst/>
          </a:prstGeom>
          <a:solidFill>
            <a:srgbClr val="E55A2B"/>
          </a:solidFill>
          <a:ln/>
        </p:spPr>
      </p:sp>
      <p:sp>
        <p:nvSpPr>
          <p:cNvPr id="14" name="Text 11"/>
          <p:cNvSpPr/>
          <p:nvPr/>
        </p:nvSpPr>
        <p:spPr>
          <a:xfrm>
            <a:off x="4754880" y="160020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2</a:t>
            </a:r>
            <a:endParaRPr lang="en-US" sz="2000" dirty="0"/>
          </a:p>
        </p:txBody>
      </p:sp>
      <p:sp>
        <p:nvSpPr>
          <p:cNvPr id="15" name="Text 12"/>
          <p:cNvSpPr/>
          <p:nvPr/>
        </p:nvSpPr>
        <p:spPr>
          <a:xfrm>
            <a:off x="5577840" y="1645920"/>
            <a:ext cx="2377440" cy="73152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Vocabulary in Context</a:t>
            </a:r>
            <a:endParaRPr lang="en-US" sz="1400" dirty="0"/>
          </a:p>
        </p:txBody>
      </p:sp>
      <p:sp>
        <p:nvSpPr>
          <p:cNvPr id="16" name="Text 13"/>
          <p:cNvSpPr/>
          <p:nvPr/>
        </p:nvSpPr>
        <p:spPr>
          <a:xfrm>
            <a:off x="4663440" y="2560320"/>
            <a:ext cx="3200400" cy="91440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Meaning of words from usage, NOT rote vocabulary</a:t>
            </a:r>
            <a:endParaRPr lang="en-US" sz="1100" dirty="0"/>
          </a:p>
        </p:txBody>
      </p:sp>
      <p:sp>
        <p:nvSpPr>
          <p:cNvPr id="17" name="Shape 14"/>
          <p:cNvSpPr/>
          <p:nvPr/>
        </p:nvSpPr>
        <p:spPr>
          <a:xfrm>
            <a:off x="8229600" y="1371600"/>
            <a:ext cx="35204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18" name="Shape 15"/>
          <p:cNvSpPr/>
          <p:nvPr/>
        </p:nvSpPr>
        <p:spPr>
          <a:xfrm>
            <a:off x="8503920" y="1600200"/>
            <a:ext cx="731520" cy="731520"/>
          </a:xfrm>
          <a:prstGeom prst="ellipse">
            <a:avLst/>
          </a:prstGeom>
          <a:solidFill>
            <a:srgbClr val="1E3A5F"/>
          </a:solidFill>
          <a:ln/>
        </p:spPr>
      </p:sp>
      <p:sp>
        <p:nvSpPr>
          <p:cNvPr id="19" name="Text 16"/>
          <p:cNvSpPr/>
          <p:nvPr/>
        </p:nvSpPr>
        <p:spPr>
          <a:xfrm>
            <a:off x="8503920" y="160020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3</a:t>
            </a:r>
            <a:endParaRPr lang="en-US" sz="2000" dirty="0"/>
          </a:p>
        </p:txBody>
      </p:sp>
      <p:sp>
        <p:nvSpPr>
          <p:cNvPr id="20" name="Text 17"/>
          <p:cNvSpPr/>
          <p:nvPr/>
        </p:nvSpPr>
        <p:spPr>
          <a:xfrm>
            <a:off x="9326880" y="1645920"/>
            <a:ext cx="2377440" cy="73152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Inference &amp; Interpretation</a:t>
            </a:r>
            <a:endParaRPr lang="en-US" sz="1400" dirty="0"/>
          </a:p>
        </p:txBody>
      </p:sp>
      <p:sp>
        <p:nvSpPr>
          <p:cNvPr id="21" name="Text 18"/>
          <p:cNvSpPr/>
          <p:nvPr/>
        </p:nvSpPr>
        <p:spPr>
          <a:xfrm>
            <a:off x="8412480" y="2560320"/>
            <a:ext cx="3200400" cy="91440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Reading between the lines — logically, not personally</a:t>
            </a:r>
            <a:endParaRPr lang="en-US" sz="1100" dirty="0"/>
          </a:p>
        </p:txBody>
      </p:sp>
      <p:sp>
        <p:nvSpPr>
          <p:cNvPr id="22" name="Shape 19"/>
          <p:cNvSpPr/>
          <p:nvPr/>
        </p:nvSpPr>
        <p:spPr>
          <a:xfrm>
            <a:off x="731520" y="3703320"/>
            <a:ext cx="35204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23" name="Shape 20"/>
          <p:cNvSpPr/>
          <p:nvPr/>
        </p:nvSpPr>
        <p:spPr>
          <a:xfrm>
            <a:off x="1005840" y="3931920"/>
            <a:ext cx="731520" cy="731520"/>
          </a:xfrm>
          <a:prstGeom prst="ellipse">
            <a:avLst/>
          </a:prstGeom>
          <a:solidFill>
            <a:srgbClr val="0F172A"/>
          </a:solidFill>
          <a:ln/>
        </p:spPr>
      </p:sp>
      <p:sp>
        <p:nvSpPr>
          <p:cNvPr id="24" name="Text 21"/>
          <p:cNvSpPr/>
          <p:nvPr/>
        </p:nvSpPr>
        <p:spPr>
          <a:xfrm>
            <a:off x="1005840" y="393192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4</a:t>
            </a:r>
            <a:endParaRPr lang="en-US" sz="2000" dirty="0"/>
          </a:p>
        </p:txBody>
      </p:sp>
      <p:sp>
        <p:nvSpPr>
          <p:cNvPr id="25" name="Text 22"/>
          <p:cNvSpPr/>
          <p:nvPr/>
        </p:nvSpPr>
        <p:spPr>
          <a:xfrm>
            <a:off x="1828800" y="3977640"/>
            <a:ext cx="2377440" cy="73152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Main Idea &amp; Summary</a:t>
            </a:r>
            <a:endParaRPr lang="en-US" sz="1400" dirty="0"/>
          </a:p>
        </p:txBody>
      </p:sp>
      <p:sp>
        <p:nvSpPr>
          <p:cNvPr id="26" name="Text 23"/>
          <p:cNvSpPr/>
          <p:nvPr/>
        </p:nvSpPr>
        <p:spPr>
          <a:xfrm>
            <a:off x="914400" y="4892040"/>
            <a:ext cx="3200400" cy="91440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Central theme, best title, passage summary</a:t>
            </a:r>
            <a:endParaRPr lang="en-US" sz="1100" dirty="0"/>
          </a:p>
        </p:txBody>
      </p:sp>
      <p:sp>
        <p:nvSpPr>
          <p:cNvPr id="27" name="Shape 24"/>
          <p:cNvSpPr/>
          <p:nvPr/>
        </p:nvSpPr>
        <p:spPr>
          <a:xfrm>
            <a:off x="4480560" y="3703320"/>
            <a:ext cx="35204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28" name="Shape 25"/>
          <p:cNvSpPr/>
          <p:nvPr/>
        </p:nvSpPr>
        <p:spPr>
          <a:xfrm>
            <a:off x="4754880" y="3931920"/>
            <a:ext cx="731520" cy="731520"/>
          </a:xfrm>
          <a:prstGeom prst="ellipse">
            <a:avLst/>
          </a:prstGeom>
          <a:solidFill>
            <a:srgbClr val="3B5998"/>
          </a:solidFill>
          <a:ln/>
        </p:spPr>
      </p:sp>
      <p:sp>
        <p:nvSpPr>
          <p:cNvPr id="29" name="Text 26"/>
          <p:cNvSpPr/>
          <p:nvPr/>
        </p:nvSpPr>
        <p:spPr>
          <a:xfrm>
            <a:off x="4754880" y="393192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5</a:t>
            </a:r>
            <a:endParaRPr lang="en-US" sz="2000" dirty="0"/>
          </a:p>
        </p:txBody>
      </p:sp>
      <p:sp>
        <p:nvSpPr>
          <p:cNvPr id="30" name="Text 27"/>
          <p:cNvSpPr/>
          <p:nvPr/>
        </p:nvSpPr>
        <p:spPr>
          <a:xfrm>
            <a:off x="5577840" y="3977640"/>
            <a:ext cx="2377440" cy="73152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Author's Perspective / Tone</a:t>
            </a:r>
            <a:endParaRPr lang="en-US" sz="1400" dirty="0"/>
          </a:p>
        </p:txBody>
      </p:sp>
      <p:sp>
        <p:nvSpPr>
          <p:cNvPr id="31" name="Text 28"/>
          <p:cNvSpPr/>
          <p:nvPr/>
        </p:nvSpPr>
        <p:spPr>
          <a:xfrm>
            <a:off x="4663440" y="4892040"/>
            <a:ext cx="3200400" cy="91440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Critical, supportive, analytical, satirical, neutral</a:t>
            </a:r>
            <a:endParaRPr lang="en-US" sz="1100" dirty="0"/>
          </a:p>
        </p:txBody>
      </p:sp>
      <p:sp>
        <p:nvSpPr>
          <p:cNvPr id="32" name="Shape 29"/>
          <p:cNvSpPr/>
          <p:nvPr/>
        </p:nvSpPr>
        <p:spPr>
          <a:xfrm>
            <a:off x="8229600" y="3703320"/>
            <a:ext cx="35204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33" name="Shape 30"/>
          <p:cNvSpPr/>
          <p:nvPr/>
        </p:nvSpPr>
        <p:spPr>
          <a:xfrm>
            <a:off x="8503920" y="3931920"/>
            <a:ext cx="731520" cy="731520"/>
          </a:xfrm>
          <a:prstGeom prst="ellipse">
            <a:avLst/>
          </a:prstGeom>
          <a:solidFill>
            <a:srgbClr val="2D4A6B"/>
          </a:solidFill>
          <a:ln/>
        </p:spPr>
      </p:sp>
      <p:sp>
        <p:nvSpPr>
          <p:cNvPr id="34" name="Text 31"/>
          <p:cNvSpPr/>
          <p:nvPr/>
        </p:nvSpPr>
        <p:spPr>
          <a:xfrm>
            <a:off x="8503920" y="393192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6</a:t>
            </a:r>
            <a:endParaRPr lang="en-US" sz="2000" dirty="0"/>
          </a:p>
        </p:txBody>
      </p:sp>
      <p:sp>
        <p:nvSpPr>
          <p:cNvPr id="35" name="Text 32"/>
          <p:cNvSpPr/>
          <p:nvPr/>
        </p:nvSpPr>
        <p:spPr>
          <a:xfrm>
            <a:off x="9326880" y="3977640"/>
            <a:ext cx="2377440" cy="73152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Grammar (Indirect)</a:t>
            </a:r>
            <a:endParaRPr lang="en-US" sz="1400" dirty="0"/>
          </a:p>
        </p:txBody>
      </p:sp>
      <p:sp>
        <p:nvSpPr>
          <p:cNvPr id="36" name="Text 33"/>
          <p:cNvSpPr/>
          <p:nvPr/>
        </p:nvSpPr>
        <p:spPr>
          <a:xfrm>
            <a:off x="8412480" y="4892040"/>
            <a:ext cx="3200400" cy="91440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Sentence correctness + usage within the passage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Text 1"/>
          <p:cNvSpPr/>
          <p:nvPr/>
        </p:nvSpPr>
        <p:spPr>
          <a:xfrm>
            <a:off x="731520" y="365760"/>
            <a:ext cx="10058400" cy="640080"/>
          </a:xfrm>
          <a:prstGeom prst="rect">
            <a:avLst/>
          </a:prstGeom>
          <a:noFill/>
          <a:ln/>
        </p:spPr>
        <p:txBody>
          <a:bodyPr wrap="square" rtlCol="0" anchor="ctr"/>
          <a:lstStyle/>
          <a:p>
            <a:pPr indent="0" marL="0">
              <a:buNone/>
            </a:pPr>
            <a:r>
              <a:rPr lang="en-US" sz="2800" b="1" dirty="0">
                <a:solidFill>
                  <a:srgbClr val="FFFFFF"/>
                </a:solidFill>
                <a:latin typeface="Avenir Next" pitchFamily="34" charset="0"/>
                <a:ea typeface="Avenir Next" pitchFamily="34" charset="-122"/>
                <a:cs typeface="Avenir Next" pitchFamily="34" charset="-120"/>
              </a:rPr>
              <a:t>Myths vs Truths — CLAT English</a:t>
            </a:r>
            <a:endParaRPr lang="en-US" sz="2800" dirty="0"/>
          </a:p>
        </p:txBody>
      </p:sp>
      <p:sp>
        <p:nvSpPr>
          <p:cNvPr id="5" name="Shape 2"/>
          <p:cNvSpPr/>
          <p:nvPr/>
        </p:nvSpPr>
        <p:spPr>
          <a:xfrm>
            <a:off x="731520" y="1005840"/>
            <a:ext cx="1371600" cy="36576"/>
          </a:xfrm>
          <a:prstGeom prst="rect">
            <a:avLst/>
          </a:prstGeom>
          <a:solidFill>
            <a:srgbClr val="FF6B35"/>
          </a:solidFill>
          <a:ln/>
        </p:spPr>
      </p:sp>
      <p:sp>
        <p:nvSpPr>
          <p:cNvPr id="6" name="Text 3"/>
          <p:cNvSpPr/>
          <p:nvPr/>
        </p:nvSpPr>
        <p:spPr>
          <a:xfrm>
            <a:off x="731520" y="1280160"/>
            <a:ext cx="5303520" cy="457200"/>
          </a:xfrm>
          <a:prstGeom prst="rect">
            <a:avLst/>
          </a:prstGeom>
          <a:noFill/>
          <a:ln/>
        </p:spPr>
        <p:txBody>
          <a:bodyPr wrap="square" rtlCol="0" anchor="ctr"/>
          <a:lstStyle/>
          <a:p>
            <a:pPr indent="0" marL="0">
              <a:buNone/>
            </a:pPr>
            <a:r>
              <a:rPr lang="en-US" sz="1300" dirty="0">
                <a:solidFill>
                  <a:srgbClr val="FF6B35"/>
                </a:solidFill>
                <a:latin typeface="Inter" pitchFamily="34" charset="0"/>
                <a:ea typeface="Inter" pitchFamily="34" charset="-122"/>
                <a:cs typeface="Inter" pitchFamily="34" charset="-120"/>
              </a:rPr>
              <a:t>✗  CLAT English = Grammar + Vocabulary</a:t>
            </a:r>
            <a:endParaRPr lang="en-US" sz="1300" dirty="0"/>
          </a:p>
        </p:txBody>
      </p:sp>
      <p:sp>
        <p:nvSpPr>
          <p:cNvPr id="7" name="Text 4"/>
          <p:cNvSpPr/>
          <p:nvPr/>
        </p:nvSpPr>
        <p:spPr>
          <a:xfrm>
            <a:off x="6217920" y="1280160"/>
            <a:ext cx="5303520" cy="457200"/>
          </a:xfrm>
          <a:prstGeom prst="rect">
            <a:avLst/>
          </a:prstGeom>
          <a:noFill/>
          <a:ln/>
        </p:spPr>
        <p:txBody>
          <a:bodyPr wrap="square" rtlCol="0" anchor="ctr"/>
          <a:lstStyle/>
          <a:p>
            <a:pPr indent="0" marL="0">
              <a:buNone/>
            </a:pPr>
            <a:r>
              <a:rPr lang="en-US" sz="1300" dirty="0">
                <a:solidFill>
                  <a:srgbClr val="FFB088"/>
                </a:solidFill>
                <a:latin typeface="Inter" pitchFamily="34" charset="0"/>
                <a:ea typeface="Inter" pitchFamily="34" charset="-122"/>
                <a:cs typeface="Inter" pitchFamily="34" charset="-120"/>
              </a:rPr>
              <a:t>✓  Since 2020, it's 100% comprehension-based</a:t>
            </a:r>
            <a:endParaRPr lang="en-US" sz="1300" dirty="0"/>
          </a:p>
        </p:txBody>
      </p:sp>
      <p:sp>
        <p:nvSpPr>
          <p:cNvPr id="8" name="Text 5"/>
          <p:cNvSpPr/>
          <p:nvPr/>
        </p:nvSpPr>
        <p:spPr>
          <a:xfrm>
            <a:off x="731520" y="2103120"/>
            <a:ext cx="5303520" cy="457200"/>
          </a:xfrm>
          <a:prstGeom prst="rect">
            <a:avLst/>
          </a:prstGeom>
          <a:noFill/>
          <a:ln/>
        </p:spPr>
        <p:txBody>
          <a:bodyPr wrap="square" rtlCol="0" anchor="ctr"/>
          <a:lstStyle/>
          <a:p>
            <a:pPr indent="0" marL="0">
              <a:buNone/>
            </a:pPr>
            <a:r>
              <a:rPr lang="en-US" sz="1300" dirty="0">
                <a:solidFill>
                  <a:srgbClr val="FF6B35"/>
                </a:solidFill>
                <a:latin typeface="Inter" pitchFamily="34" charset="0"/>
                <a:ea typeface="Inter" pitchFamily="34" charset="-122"/>
                <a:cs typeface="Inter" pitchFamily="34" charset="-120"/>
              </a:rPr>
              <a:t>✗  Memorize 5000 vocabulary words</a:t>
            </a:r>
            <a:endParaRPr lang="en-US" sz="1300" dirty="0"/>
          </a:p>
        </p:txBody>
      </p:sp>
      <p:sp>
        <p:nvSpPr>
          <p:cNvPr id="9" name="Text 6"/>
          <p:cNvSpPr/>
          <p:nvPr/>
        </p:nvSpPr>
        <p:spPr>
          <a:xfrm>
            <a:off x="6217920" y="2103120"/>
            <a:ext cx="5303520" cy="457200"/>
          </a:xfrm>
          <a:prstGeom prst="rect">
            <a:avLst/>
          </a:prstGeom>
          <a:noFill/>
          <a:ln/>
        </p:spPr>
        <p:txBody>
          <a:bodyPr wrap="square" rtlCol="0" anchor="ctr"/>
          <a:lstStyle/>
          <a:p>
            <a:pPr indent="0" marL="0">
              <a:buNone/>
            </a:pPr>
            <a:r>
              <a:rPr lang="en-US" sz="1300" dirty="0">
                <a:solidFill>
                  <a:srgbClr val="FFB088"/>
                </a:solidFill>
                <a:latin typeface="Inter" pitchFamily="34" charset="0"/>
                <a:ea typeface="Inter" pitchFamily="34" charset="-122"/>
                <a:cs typeface="Inter" pitchFamily="34" charset="-120"/>
              </a:rPr>
              <a:t>✓  Vocab is tested in context — focus on reading</a:t>
            </a:r>
            <a:endParaRPr lang="en-US" sz="1300" dirty="0"/>
          </a:p>
        </p:txBody>
      </p:sp>
      <p:sp>
        <p:nvSpPr>
          <p:cNvPr id="10" name="Text 7"/>
          <p:cNvSpPr/>
          <p:nvPr/>
        </p:nvSpPr>
        <p:spPr>
          <a:xfrm>
            <a:off x="731520" y="2926080"/>
            <a:ext cx="5303520" cy="457200"/>
          </a:xfrm>
          <a:prstGeom prst="rect">
            <a:avLst/>
          </a:prstGeom>
          <a:noFill/>
          <a:ln/>
        </p:spPr>
        <p:txBody>
          <a:bodyPr wrap="square" rtlCol="0" anchor="ctr"/>
          <a:lstStyle/>
          <a:p>
            <a:pPr indent="0" marL="0">
              <a:buNone/>
            </a:pPr>
            <a:r>
              <a:rPr lang="en-US" sz="1300" dirty="0">
                <a:solidFill>
                  <a:srgbClr val="FF6B35"/>
                </a:solidFill>
                <a:latin typeface="Inter" pitchFamily="34" charset="0"/>
                <a:ea typeface="Inter" pitchFamily="34" charset="-122"/>
                <a:cs typeface="Inter" pitchFamily="34" charset="-120"/>
              </a:rPr>
              <a:t>✗  Read the questions first, then passage</a:t>
            </a:r>
            <a:endParaRPr lang="en-US" sz="1300" dirty="0"/>
          </a:p>
        </p:txBody>
      </p:sp>
      <p:sp>
        <p:nvSpPr>
          <p:cNvPr id="11" name="Text 8"/>
          <p:cNvSpPr/>
          <p:nvPr/>
        </p:nvSpPr>
        <p:spPr>
          <a:xfrm>
            <a:off x="6217920" y="2926080"/>
            <a:ext cx="5303520" cy="457200"/>
          </a:xfrm>
          <a:prstGeom prst="rect">
            <a:avLst/>
          </a:prstGeom>
          <a:noFill/>
          <a:ln/>
        </p:spPr>
        <p:txBody>
          <a:bodyPr wrap="square" rtlCol="0" anchor="ctr"/>
          <a:lstStyle/>
          <a:p>
            <a:pPr indent="0" marL="0">
              <a:buNone/>
            </a:pPr>
            <a:r>
              <a:rPr lang="en-US" sz="1300" dirty="0">
                <a:solidFill>
                  <a:srgbClr val="FFB088"/>
                </a:solidFill>
                <a:latin typeface="Inter" pitchFamily="34" charset="0"/>
                <a:ea typeface="Inter" pitchFamily="34" charset="-122"/>
                <a:cs typeface="Inter" pitchFamily="34" charset="-120"/>
              </a:rPr>
              <a:t>✓  CLAT passages need full reading for context</a:t>
            </a:r>
            <a:endParaRPr lang="en-US" sz="1300" dirty="0"/>
          </a:p>
        </p:txBody>
      </p:sp>
      <p:sp>
        <p:nvSpPr>
          <p:cNvPr id="12" name="Text 9"/>
          <p:cNvSpPr/>
          <p:nvPr/>
        </p:nvSpPr>
        <p:spPr>
          <a:xfrm>
            <a:off x="731520" y="3749040"/>
            <a:ext cx="5303520" cy="457200"/>
          </a:xfrm>
          <a:prstGeom prst="rect">
            <a:avLst/>
          </a:prstGeom>
          <a:noFill/>
          <a:ln/>
        </p:spPr>
        <p:txBody>
          <a:bodyPr wrap="square" rtlCol="0" anchor="ctr"/>
          <a:lstStyle/>
          <a:p>
            <a:pPr indent="0" marL="0">
              <a:buNone/>
            </a:pPr>
            <a:r>
              <a:rPr lang="en-US" sz="1300" dirty="0">
                <a:solidFill>
                  <a:srgbClr val="FF6B35"/>
                </a:solidFill>
                <a:latin typeface="Inter" pitchFamily="34" charset="0"/>
                <a:ea typeface="Inter" pitchFamily="34" charset="-122"/>
                <a:cs typeface="Inter" pitchFamily="34" charset="-120"/>
              </a:rPr>
              <a:t>✗  Fast reading = high score</a:t>
            </a:r>
            <a:endParaRPr lang="en-US" sz="1300" dirty="0"/>
          </a:p>
        </p:txBody>
      </p:sp>
      <p:sp>
        <p:nvSpPr>
          <p:cNvPr id="13" name="Text 10"/>
          <p:cNvSpPr/>
          <p:nvPr/>
        </p:nvSpPr>
        <p:spPr>
          <a:xfrm>
            <a:off x="6217920" y="3749040"/>
            <a:ext cx="5303520" cy="457200"/>
          </a:xfrm>
          <a:prstGeom prst="rect">
            <a:avLst/>
          </a:prstGeom>
          <a:noFill/>
          <a:ln/>
        </p:spPr>
        <p:txBody>
          <a:bodyPr wrap="square" rtlCol="0" anchor="ctr"/>
          <a:lstStyle/>
          <a:p>
            <a:pPr indent="0" marL="0">
              <a:buNone/>
            </a:pPr>
            <a:r>
              <a:rPr lang="en-US" sz="1300" dirty="0">
                <a:solidFill>
                  <a:srgbClr val="FFB088"/>
                </a:solidFill>
                <a:latin typeface="Inter" pitchFamily="34" charset="0"/>
                <a:ea typeface="Inter" pitchFamily="34" charset="-122"/>
                <a:cs typeface="Inter" pitchFamily="34" charset="-120"/>
              </a:rPr>
              <a:t>✓  Controlled reading + sharp elimination wins</a:t>
            </a:r>
            <a:endParaRPr lang="en-US" sz="1300" dirty="0"/>
          </a:p>
        </p:txBody>
      </p:sp>
      <p:sp>
        <p:nvSpPr>
          <p:cNvPr id="14" name="Text 11"/>
          <p:cNvSpPr/>
          <p:nvPr/>
        </p:nvSpPr>
        <p:spPr>
          <a:xfrm>
            <a:off x="731520" y="4572000"/>
            <a:ext cx="5303520" cy="457200"/>
          </a:xfrm>
          <a:prstGeom prst="rect">
            <a:avLst/>
          </a:prstGeom>
          <a:noFill/>
          <a:ln/>
        </p:spPr>
        <p:txBody>
          <a:bodyPr wrap="square" rtlCol="0" anchor="ctr"/>
          <a:lstStyle/>
          <a:p>
            <a:pPr indent="0" marL="0">
              <a:buNone/>
            </a:pPr>
            <a:r>
              <a:rPr lang="en-US" sz="1300" dirty="0">
                <a:solidFill>
                  <a:srgbClr val="FF6B35"/>
                </a:solidFill>
                <a:latin typeface="Inter" pitchFamily="34" charset="0"/>
                <a:ea typeface="Inter" pitchFamily="34" charset="-122"/>
                <a:cs typeface="Inter" pitchFamily="34" charset="-120"/>
              </a:rPr>
              <a:t>✗  Pick the most detailed-sounding answer</a:t>
            </a:r>
            <a:endParaRPr lang="en-US" sz="1300" dirty="0"/>
          </a:p>
        </p:txBody>
      </p:sp>
      <p:sp>
        <p:nvSpPr>
          <p:cNvPr id="15" name="Text 12"/>
          <p:cNvSpPr/>
          <p:nvPr/>
        </p:nvSpPr>
        <p:spPr>
          <a:xfrm>
            <a:off x="6217920" y="4572000"/>
            <a:ext cx="5303520" cy="457200"/>
          </a:xfrm>
          <a:prstGeom prst="rect">
            <a:avLst/>
          </a:prstGeom>
          <a:noFill/>
          <a:ln/>
        </p:spPr>
        <p:txBody>
          <a:bodyPr wrap="square" rtlCol="0" anchor="ctr"/>
          <a:lstStyle/>
          <a:p>
            <a:pPr indent="0" marL="0">
              <a:buNone/>
            </a:pPr>
            <a:r>
              <a:rPr lang="en-US" sz="1300" dirty="0">
                <a:solidFill>
                  <a:srgbClr val="FFB088"/>
                </a:solidFill>
                <a:latin typeface="Inter" pitchFamily="34" charset="0"/>
                <a:ea typeface="Inter" pitchFamily="34" charset="-122"/>
                <a:cs typeface="Inter" pitchFamily="34" charset="-120"/>
              </a:rPr>
              <a:t>✓  Extreme or overly specific = usually wrong</a:t>
            </a:r>
            <a:endParaRPr lang="en-US" sz="1300" dirty="0"/>
          </a:p>
        </p:txBody>
      </p:sp>
      <p:sp>
        <p:nvSpPr>
          <p:cNvPr id="16" name="Text 13"/>
          <p:cNvSpPr/>
          <p:nvPr/>
        </p:nvSpPr>
        <p:spPr>
          <a:xfrm>
            <a:off x="731520" y="5394960"/>
            <a:ext cx="5303520" cy="457200"/>
          </a:xfrm>
          <a:prstGeom prst="rect">
            <a:avLst/>
          </a:prstGeom>
          <a:noFill/>
          <a:ln/>
        </p:spPr>
        <p:txBody>
          <a:bodyPr wrap="square" rtlCol="0" anchor="ctr"/>
          <a:lstStyle/>
          <a:p>
            <a:pPr indent="0" marL="0">
              <a:buNone/>
            </a:pPr>
            <a:r>
              <a:rPr lang="en-US" sz="1300" dirty="0">
                <a:solidFill>
                  <a:srgbClr val="FF6B35"/>
                </a:solidFill>
                <a:latin typeface="Inter" pitchFamily="34" charset="0"/>
                <a:ea typeface="Inter" pitchFamily="34" charset="-122"/>
                <a:cs typeface="Inter" pitchFamily="34" charset="-120"/>
              </a:rPr>
              <a:t>✗  Your personal opinion helps in inference</a:t>
            </a:r>
            <a:endParaRPr lang="en-US" sz="1300" dirty="0"/>
          </a:p>
        </p:txBody>
      </p:sp>
      <p:sp>
        <p:nvSpPr>
          <p:cNvPr id="17" name="Text 14"/>
          <p:cNvSpPr/>
          <p:nvPr/>
        </p:nvSpPr>
        <p:spPr>
          <a:xfrm>
            <a:off x="6217920" y="5394960"/>
            <a:ext cx="5303520" cy="457200"/>
          </a:xfrm>
          <a:prstGeom prst="rect">
            <a:avLst/>
          </a:prstGeom>
          <a:noFill/>
          <a:ln/>
        </p:spPr>
        <p:txBody>
          <a:bodyPr wrap="square" rtlCol="0" anchor="ctr"/>
          <a:lstStyle/>
          <a:p>
            <a:pPr indent="0" marL="0">
              <a:buNone/>
            </a:pPr>
            <a:r>
              <a:rPr lang="en-US" sz="1300" dirty="0">
                <a:solidFill>
                  <a:srgbClr val="FFB088"/>
                </a:solidFill>
                <a:latin typeface="Inter" pitchFamily="34" charset="0"/>
                <a:ea typeface="Inter" pitchFamily="34" charset="-122"/>
                <a:cs typeface="Inter" pitchFamily="34" charset="-120"/>
              </a:rPr>
              <a:t>✓  Use ONLY what's logically in the passage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Change How You Read — This is the Foundation</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Text 4"/>
          <p:cNvSpPr/>
          <p:nvPr/>
        </p:nvSpPr>
        <p:spPr>
          <a:xfrm>
            <a:off x="731520" y="1280160"/>
            <a:ext cx="10515600" cy="457200"/>
          </a:xfrm>
          <a:prstGeom prst="rect">
            <a:avLst/>
          </a:prstGeom>
          <a:noFill/>
          <a:ln/>
        </p:spPr>
        <p:txBody>
          <a:bodyPr wrap="square" rtlCol="0" anchor="ctr"/>
          <a:lstStyle/>
          <a:p>
            <a:pPr indent="0" marL="0">
              <a:buNone/>
            </a:pPr>
            <a:r>
              <a:rPr lang="en-US" sz="1500" b="1" i="1" dirty="0">
                <a:solidFill>
                  <a:srgbClr val="0F172A"/>
                </a:solidFill>
                <a:latin typeface="Inter" pitchFamily="34" charset="0"/>
                <a:ea typeface="Inter" pitchFamily="34" charset="-122"/>
                <a:cs typeface="Inter" pitchFamily="34" charset="-120"/>
              </a:rPr>
              <a:t>Don't read like a story — read like you're analyzing an argument.</a:t>
            </a:r>
            <a:endParaRPr lang="en-US" sz="1500" dirty="0"/>
          </a:p>
        </p:txBody>
      </p:sp>
      <p:sp>
        <p:nvSpPr>
          <p:cNvPr id="8" name="Text 5"/>
          <p:cNvSpPr/>
          <p:nvPr/>
        </p:nvSpPr>
        <p:spPr>
          <a:xfrm>
            <a:off x="731520" y="1828800"/>
            <a:ext cx="10515600" cy="36576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While reading each paragraph, ask yourself 3 quick questions:</a:t>
            </a:r>
            <a:endParaRPr lang="en-US" sz="1300" dirty="0"/>
          </a:p>
        </p:txBody>
      </p:sp>
      <p:sp>
        <p:nvSpPr>
          <p:cNvPr id="9" name="Shape 6"/>
          <p:cNvSpPr/>
          <p:nvPr/>
        </p:nvSpPr>
        <p:spPr>
          <a:xfrm>
            <a:off x="731520" y="2468880"/>
            <a:ext cx="10515600" cy="1005840"/>
          </a:xfrm>
          <a:prstGeom prst="roundRect">
            <a:avLst>
              <a:gd name="adj" fmla="val 10909"/>
            </a:avLst>
          </a:prstGeom>
          <a:solidFill>
            <a:srgbClr val="FFFFFF"/>
          </a:solidFill>
          <a:ln/>
          <a:effectLst>
            <a:outerShdw sx="100000" sy="100000" kx="0" ky="0" algn="bl" rotWithShape="0" blurRad="63500" dist="25400" dir="16200000">
              <a:srgbClr val="CCCCCC">
                <a:alpha val="30000"/>
              </a:srgbClr>
            </a:outerShdw>
          </a:effectLst>
        </p:spPr>
      </p:sp>
      <p:sp>
        <p:nvSpPr>
          <p:cNvPr id="10" name="Shape 7"/>
          <p:cNvSpPr/>
          <p:nvPr/>
        </p:nvSpPr>
        <p:spPr>
          <a:xfrm>
            <a:off x="914400" y="2651760"/>
            <a:ext cx="731520" cy="731520"/>
          </a:xfrm>
          <a:prstGeom prst="ellipse">
            <a:avLst/>
          </a:prstGeom>
          <a:solidFill>
            <a:srgbClr val="FF6B35"/>
          </a:solidFill>
          <a:ln/>
        </p:spPr>
      </p:sp>
      <p:sp>
        <p:nvSpPr>
          <p:cNvPr id="11" name="Text 8"/>
          <p:cNvSpPr/>
          <p:nvPr/>
        </p:nvSpPr>
        <p:spPr>
          <a:xfrm>
            <a:off x="914400" y="265176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1</a:t>
            </a:r>
            <a:endParaRPr lang="en-US" sz="2000" dirty="0"/>
          </a:p>
        </p:txBody>
      </p:sp>
      <p:sp>
        <p:nvSpPr>
          <p:cNvPr id="12" name="Text 9"/>
          <p:cNvSpPr/>
          <p:nvPr/>
        </p:nvSpPr>
        <p:spPr>
          <a:xfrm>
            <a:off x="1828800" y="2606040"/>
            <a:ext cx="8229600" cy="411480"/>
          </a:xfrm>
          <a:prstGeom prst="rect">
            <a:avLst/>
          </a:prstGeom>
          <a:noFill/>
          <a:ln/>
        </p:spPr>
        <p:txBody>
          <a:bodyPr wrap="square" rtlCol="0" anchor="ctr"/>
          <a:lstStyle/>
          <a:p>
            <a:pPr indent="0" marL="0">
              <a:buNone/>
            </a:pPr>
            <a:r>
              <a:rPr lang="en-US" sz="1600" b="1" dirty="0">
                <a:solidFill>
                  <a:srgbClr val="0F172A"/>
                </a:solidFill>
                <a:latin typeface="Avenir Next" pitchFamily="34" charset="0"/>
                <a:ea typeface="Avenir Next" pitchFamily="34" charset="-122"/>
                <a:cs typeface="Avenir Next" pitchFamily="34" charset="-120"/>
              </a:rPr>
              <a:t>What is the main idea here?</a:t>
            </a:r>
            <a:endParaRPr lang="en-US" sz="1600" dirty="0"/>
          </a:p>
        </p:txBody>
      </p:sp>
      <p:sp>
        <p:nvSpPr>
          <p:cNvPr id="13" name="Text 10"/>
          <p:cNvSpPr/>
          <p:nvPr/>
        </p:nvSpPr>
        <p:spPr>
          <a:xfrm>
            <a:off x="1828800" y="3063240"/>
            <a:ext cx="8229600" cy="36576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Get the author's claim in ONE sentence</a:t>
            </a:r>
            <a:endParaRPr lang="en-US" sz="1200" dirty="0"/>
          </a:p>
        </p:txBody>
      </p:sp>
      <p:sp>
        <p:nvSpPr>
          <p:cNvPr id="14" name="Shape 11"/>
          <p:cNvSpPr/>
          <p:nvPr/>
        </p:nvSpPr>
        <p:spPr>
          <a:xfrm>
            <a:off x="731520" y="3657600"/>
            <a:ext cx="10515600" cy="1005840"/>
          </a:xfrm>
          <a:prstGeom prst="roundRect">
            <a:avLst>
              <a:gd name="adj" fmla="val 10909"/>
            </a:avLst>
          </a:prstGeom>
          <a:solidFill>
            <a:srgbClr val="FFFFFF"/>
          </a:solidFill>
          <a:ln/>
          <a:effectLst>
            <a:outerShdw sx="100000" sy="100000" kx="0" ky="0" algn="bl" rotWithShape="0" blurRad="63500" dist="25400" dir="16200000">
              <a:srgbClr val="CCCCCC">
                <a:alpha val="30000"/>
              </a:srgbClr>
            </a:outerShdw>
          </a:effectLst>
        </p:spPr>
      </p:sp>
      <p:sp>
        <p:nvSpPr>
          <p:cNvPr id="15" name="Shape 12"/>
          <p:cNvSpPr/>
          <p:nvPr/>
        </p:nvSpPr>
        <p:spPr>
          <a:xfrm>
            <a:off x="914400" y="3840480"/>
            <a:ext cx="731520" cy="731520"/>
          </a:xfrm>
          <a:prstGeom prst="ellipse">
            <a:avLst/>
          </a:prstGeom>
          <a:solidFill>
            <a:srgbClr val="1E3A5F"/>
          </a:solidFill>
          <a:ln/>
        </p:spPr>
      </p:sp>
      <p:sp>
        <p:nvSpPr>
          <p:cNvPr id="16" name="Text 13"/>
          <p:cNvSpPr/>
          <p:nvPr/>
        </p:nvSpPr>
        <p:spPr>
          <a:xfrm>
            <a:off x="914400" y="384048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2</a:t>
            </a:r>
            <a:endParaRPr lang="en-US" sz="2000" dirty="0"/>
          </a:p>
        </p:txBody>
      </p:sp>
      <p:sp>
        <p:nvSpPr>
          <p:cNvPr id="17" name="Text 14"/>
          <p:cNvSpPr/>
          <p:nvPr/>
        </p:nvSpPr>
        <p:spPr>
          <a:xfrm>
            <a:off x="1828800" y="3794760"/>
            <a:ext cx="8229600" cy="411480"/>
          </a:xfrm>
          <a:prstGeom prst="rect">
            <a:avLst/>
          </a:prstGeom>
          <a:noFill/>
          <a:ln/>
        </p:spPr>
        <p:txBody>
          <a:bodyPr wrap="square" rtlCol="0" anchor="ctr"/>
          <a:lstStyle/>
          <a:p>
            <a:pPr indent="0" marL="0">
              <a:buNone/>
            </a:pPr>
            <a:r>
              <a:rPr lang="en-US" sz="1600" b="1" dirty="0">
                <a:solidFill>
                  <a:srgbClr val="0F172A"/>
                </a:solidFill>
                <a:latin typeface="Avenir Next" pitchFamily="34" charset="0"/>
                <a:ea typeface="Avenir Next" pitchFamily="34" charset="-122"/>
                <a:cs typeface="Avenir Next" pitchFamily="34" charset="-120"/>
              </a:rPr>
              <a:t>Is this a fact, opinion, or example?</a:t>
            </a:r>
            <a:endParaRPr lang="en-US" sz="1600" dirty="0"/>
          </a:p>
        </p:txBody>
      </p:sp>
      <p:sp>
        <p:nvSpPr>
          <p:cNvPr id="18" name="Text 15"/>
          <p:cNvSpPr/>
          <p:nvPr/>
        </p:nvSpPr>
        <p:spPr>
          <a:xfrm>
            <a:off x="1828800" y="4251960"/>
            <a:ext cx="8229600" cy="36576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Distinguish the three as you read</a:t>
            </a:r>
            <a:endParaRPr lang="en-US" sz="1200" dirty="0"/>
          </a:p>
        </p:txBody>
      </p:sp>
      <p:sp>
        <p:nvSpPr>
          <p:cNvPr id="19" name="Shape 16"/>
          <p:cNvSpPr/>
          <p:nvPr/>
        </p:nvSpPr>
        <p:spPr>
          <a:xfrm>
            <a:off x="731520" y="4846320"/>
            <a:ext cx="10515600" cy="1005840"/>
          </a:xfrm>
          <a:prstGeom prst="roundRect">
            <a:avLst>
              <a:gd name="adj" fmla="val 10909"/>
            </a:avLst>
          </a:prstGeom>
          <a:solidFill>
            <a:srgbClr val="FFFFFF"/>
          </a:solidFill>
          <a:ln/>
          <a:effectLst>
            <a:outerShdw sx="100000" sy="100000" kx="0" ky="0" algn="bl" rotWithShape="0" blurRad="63500" dist="25400" dir="16200000">
              <a:srgbClr val="CCCCCC">
                <a:alpha val="30000"/>
              </a:srgbClr>
            </a:outerShdw>
          </a:effectLst>
        </p:spPr>
      </p:sp>
      <p:sp>
        <p:nvSpPr>
          <p:cNvPr id="20" name="Shape 17"/>
          <p:cNvSpPr/>
          <p:nvPr/>
        </p:nvSpPr>
        <p:spPr>
          <a:xfrm>
            <a:off x="914400" y="5029200"/>
            <a:ext cx="731520" cy="731520"/>
          </a:xfrm>
          <a:prstGeom prst="ellipse">
            <a:avLst/>
          </a:prstGeom>
          <a:solidFill>
            <a:srgbClr val="0F172A"/>
          </a:solidFill>
          <a:ln/>
        </p:spPr>
      </p:sp>
      <p:sp>
        <p:nvSpPr>
          <p:cNvPr id="21" name="Text 18"/>
          <p:cNvSpPr/>
          <p:nvPr/>
        </p:nvSpPr>
        <p:spPr>
          <a:xfrm>
            <a:off x="914400" y="5029200"/>
            <a:ext cx="731520" cy="731520"/>
          </a:xfrm>
          <a:prstGeom prst="rect">
            <a:avLst/>
          </a:prstGeom>
          <a:noFill/>
          <a:ln/>
        </p:spPr>
        <p:txBody>
          <a:bodyPr wrap="square" rtlCol="0" anchor="ctr"/>
          <a:lstStyle/>
          <a:p>
            <a:pPr algn="ctr" indent="0" marL="0">
              <a:buNone/>
            </a:pPr>
            <a:r>
              <a:rPr lang="en-US" sz="2000" b="1" dirty="0">
                <a:solidFill>
                  <a:srgbClr val="FFFFFF"/>
                </a:solidFill>
                <a:latin typeface="Avenir Next" pitchFamily="34" charset="0"/>
                <a:ea typeface="Avenir Next" pitchFamily="34" charset="-122"/>
                <a:cs typeface="Avenir Next" pitchFamily="34" charset="-120"/>
              </a:rPr>
              <a:t>3</a:t>
            </a:r>
            <a:endParaRPr lang="en-US" sz="2000" dirty="0"/>
          </a:p>
        </p:txBody>
      </p:sp>
      <p:sp>
        <p:nvSpPr>
          <p:cNvPr id="22" name="Text 19"/>
          <p:cNvSpPr/>
          <p:nvPr/>
        </p:nvSpPr>
        <p:spPr>
          <a:xfrm>
            <a:off x="1828800" y="4983480"/>
            <a:ext cx="8229600" cy="411480"/>
          </a:xfrm>
          <a:prstGeom prst="rect">
            <a:avLst/>
          </a:prstGeom>
          <a:noFill/>
          <a:ln/>
        </p:spPr>
        <p:txBody>
          <a:bodyPr wrap="square" rtlCol="0" anchor="ctr"/>
          <a:lstStyle/>
          <a:p>
            <a:pPr indent="0" marL="0">
              <a:buNone/>
            </a:pPr>
            <a:r>
              <a:rPr lang="en-US" sz="1600" b="1" dirty="0">
                <a:solidFill>
                  <a:srgbClr val="0F172A"/>
                </a:solidFill>
                <a:latin typeface="Avenir Next" pitchFamily="34" charset="0"/>
                <a:ea typeface="Avenir Next" pitchFamily="34" charset="-122"/>
                <a:cs typeface="Avenir Next" pitchFamily="34" charset="-120"/>
              </a:rPr>
              <a:t>Is the tone supportive, critical, or neutral?</a:t>
            </a:r>
            <a:endParaRPr lang="en-US" sz="1600" dirty="0"/>
          </a:p>
        </p:txBody>
      </p:sp>
      <p:sp>
        <p:nvSpPr>
          <p:cNvPr id="23" name="Text 20"/>
          <p:cNvSpPr/>
          <p:nvPr/>
        </p:nvSpPr>
        <p:spPr>
          <a:xfrm>
            <a:off x="1828800" y="5440680"/>
            <a:ext cx="8229600" cy="36576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Tone shapes the answer to many questions</a:t>
            </a:r>
            <a:endParaRPr lang="en-US" sz="1200" dirty="0"/>
          </a:p>
        </p:txBody>
      </p:sp>
      <p:sp>
        <p:nvSpPr>
          <p:cNvPr id="24" name="Text 21"/>
          <p:cNvSpPr/>
          <p:nvPr/>
        </p:nvSpPr>
        <p:spPr>
          <a:xfrm>
            <a:off x="731520" y="6126480"/>
            <a:ext cx="10515600" cy="365760"/>
          </a:xfrm>
          <a:prstGeom prst="rect">
            <a:avLst/>
          </a:prstGeom>
          <a:noFill/>
          <a:ln/>
        </p:spPr>
        <p:txBody>
          <a:bodyPr wrap="square" rtlCol="0" anchor="ctr"/>
          <a:lstStyle/>
          <a:p>
            <a:pPr algn="ctr" indent="0" marL="0">
              <a:buNone/>
            </a:pPr>
            <a:r>
              <a:rPr lang="en-US" sz="1200" i="1" dirty="0">
                <a:solidFill>
                  <a:srgbClr val="FF6B35"/>
                </a:solidFill>
                <a:latin typeface="Inter" pitchFamily="34" charset="0"/>
                <a:ea typeface="Inter" pitchFamily="34" charset="-122"/>
                <a:cs typeface="Inter" pitchFamily="34" charset="-120"/>
              </a:rPr>
              <a:t>Doing this prevents re-reading later — saves you 2-3 minutes per passage.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Ideal Time Strategy Per Passage</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4846320" y="1371600"/>
            <a:ext cx="2468880" cy="2468880"/>
          </a:xfrm>
          <a:prstGeom prst="ellipse">
            <a:avLst/>
          </a:prstGeom>
          <a:solidFill>
            <a:srgbClr val="FFFFFF"/>
          </a:solidFill>
          <a:ln w="38100">
            <a:solidFill>
              <a:srgbClr val="FF6B35"/>
            </a:solidFill>
            <a:prstDash val="solid"/>
          </a:ln>
        </p:spPr>
      </p:sp>
      <p:sp>
        <p:nvSpPr>
          <p:cNvPr id="8" name="Text 5"/>
          <p:cNvSpPr/>
          <p:nvPr/>
        </p:nvSpPr>
        <p:spPr>
          <a:xfrm>
            <a:off x="4846320" y="1737360"/>
            <a:ext cx="2468880" cy="914400"/>
          </a:xfrm>
          <a:prstGeom prst="rect">
            <a:avLst/>
          </a:prstGeom>
          <a:noFill/>
          <a:ln/>
        </p:spPr>
        <p:txBody>
          <a:bodyPr wrap="square" rtlCol="0" anchor="ctr"/>
          <a:lstStyle/>
          <a:p>
            <a:pPr algn="ctr" indent="0" marL="0">
              <a:buNone/>
            </a:pPr>
            <a:r>
              <a:rPr lang="en-US" sz="6000" b="1" dirty="0">
                <a:solidFill>
                  <a:srgbClr val="0F172A"/>
                </a:solidFill>
                <a:latin typeface="Avenir Next" pitchFamily="34" charset="0"/>
                <a:ea typeface="Avenir Next" pitchFamily="34" charset="-122"/>
                <a:cs typeface="Avenir Next" pitchFamily="34" charset="-120"/>
              </a:rPr>
              <a:t>7–8</a:t>
            </a:r>
            <a:endParaRPr lang="en-US" sz="6000" dirty="0"/>
          </a:p>
        </p:txBody>
      </p:sp>
      <p:sp>
        <p:nvSpPr>
          <p:cNvPr id="9" name="Text 6"/>
          <p:cNvSpPr/>
          <p:nvPr/>
        </p:nvSpPr>
        <p:spPr>
          <a:xfrm>
            <a:off x="4846320" y="2651760"/>
            <a:ext cx="2468880" cy="457200"/>
          </a:xfrm>
          <a:prstGeom prst="rect">
            <a:avLst/>
          </a:prstGeom>
          <a:noFill/>
          <a:ln/>
        </p:spPr>
        <p:txBody>
          <a:bodyPr wrap="square" rtlCol="0" anchor="ctr"/>
          <a:lstStyle/>
          <a:p>
            <a:pPr algn="ctr" indent="0" marL="0">
              <a:buNone/>
            </a:pPr>
            <a:r>
              <a:rPr lang="en-US" sz="1400" b="1" dirty="0">
                <a:solidFill>
                  <a:srgbClr val="FF6B35"/>
                </a:solidFill>
                <a:latin typeface="Avenir Next" pitchFamily="34" charset="0"/>
                <a:ea typeface="Avenir Next" pitchFamily="34" charset="-122"/>
                <a:cs typeface="Avenir Next" pitchFamily="34" charset="-120"/>
              </a:rPr>
              <a:t>MINUTES</a:t>
            </a:r>
            <a:endParaRPr lang="en-US" sz="1400" dirty="0"/>
          </a:p>
        </p:txBody>
      </p:sp>
      <p:sp>
        <p:nvSpPr>
          <p:cNvPr id="10" name="Text 7"/>
          <p:cNvSpPr/>
          <p:nvPr/>
        </p:nvSpPr>
        <p:spPr>
          <a:xfrm>
            <a:off x="4846320" y="3108960"/>
            <a:ext cx="2468880" cy="365760"/>
          </a:xfrm>
          <a:prstGeom prst="rect">
            <a:avLst/>
          </a:prstGeom>
          <a:noFill/>
          <a:ln/>
        </p:spPr>
        <p:txBody>
          <a:bodyPr wrap="square" rtlCol="0" anchor="ctr"/>
          <a:lstStyle/>
          <a:p>
            <a:pPr algn="ctr" indent="0" marL="0">
              <a:buNone/>
            </a:pPr>
            <a:r>
              <a:rPr lang="en-US" sz="1100" dirty="0">
                <a:solidFill>
                  <a:srgbClr val="4A4A4A"/>
                </a:solidFill>
                <a:latin typeface="Inter" pitchFamily="34" charset="0"/>
                <a:ea typeface="Inter" pitchFamily="34" charset="-122"/>
                <a:cs typeface="Inter" pitchFamily="34" charset="-120"/>
              </a:rPr>
              <a:t>per passage</a:t>
            </a:r>
            <a:endParaRPr lang="en-US" sz="1100" dirty="0"/>
          </a:p>
        </p:txBody>
      </p:sp>
      <p:sp>
        <p:nvSpPr>
          <p:cNvPr id="11" name="Shape 8"/>
          <p:cNvSpPr/>
          <p:nvPr/>
        </p:nvSpPr>
        <p:spPr>
          <a:xfrm>
            <a:off x="731520" y="4297680"/>
            <a:ext cx="3657600" cy="1463040"/>
          </a:xfrm>
          <a:prstGeom prst="roundRect">
            <a:avLst>
              <a:gd name="adj" fmla="val 7500"/>
            </a:avLst>
          </a:prstGeom>
          <a:solidFill>
            <a:srgbClr val="FFFFFF"/>
          </a:solidFill>
          <a:ln/>
          <a:effectLst>
            <a:outerShdw sx="100000" sy="100000" kx="0" ky="0" algn="bl" rotWithShape="0" blurRad="63500" dist="25400" dir="16200000">
              <a:srgbClr val="CCCCCC">
                <a:alpha val="30000"/>
              </a:srgbClr>
            </a:outerShdw>
          </a:effectLst>
        </p:spPr>
      </p:sp>
      <p:sp>
        <p:nvSpPr>
          <p:cNvPr id="12" name="Shape 9"/>
          <p:cNvSpPr/>
          <p:nvPr/>
        </p:nvSpPr>
        <p:spPr>
          <a:xfrm>
            <a:off x="731520" y="4297680"/>
            <a:ext cx="109728" cy="1463040"/>
          </a:xfrm>
          <a:prstGeom prst="rect">
            <a:avLst/>
          </a:prstGeom>
          <a:solidFill>
            <a:srgbClr val="FF6B35"/>
          </a:solidFill>
          <a:ln/>
        </p:spPr>
      </p:sp>
      <p:sp>
        <p:nvSpPr>
          <p:cNvPr id="13" name="Text 10"/>
          <p:cNvSpPr/>
          <p:nvPr/>
        </p:nvSpPr>
        <p:spPr>
          <a:xfrm>
            <a:off x="1005840" y="4389120"/>
            <a:ext cx="3200400" cy="36576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Reading the Passage</a:t>
            </a:r>
            <a:endParaRPr lang="en-US" sz="1400" dirty="0"/>
          </a:p>
        </p:txBody>
      </p:sp>
      <p:sp>
        <p:nvSpPr>
          <p:cNvPr id="14" name="Text 11"/>
          <p:cNvSpPr/>
          <p:nvPr/>
        </p:nvSpPr>
        <p:spPr>
          <a:xfrm>
            <a:off x="1005840" y="4800600"/>
            <a:ext cx="3200400" cy="457200"/>
          </a:xfrm>
          <a:prstGeom prst="rect">
            <a:avLst/>
          </a:prstGeom>
          <a:noFill/>
          <a:ln/>
        </p:spPr>
        <p:txBody>
          <a:bodyPr wrap="square" rtlCol="0" anchor="ctr"/>
          <a:lstStyle/>
          <a:p>
            <a:pPr indent="0" marL="0">
              <a:buNone/>
            </a:pPr>
            <a:r>
              <a:rPr lang="en-US" sz="2200" b="1" dirty="0">
                <a:solidFill>
                  <a:srgbClr val="FF6B35"/>
                </a:solidFill>
                <a:latin typeface="Avenir Next" pitchFamily="34" charset="0"/>
                <a:ea typeface="Avenir Next" pitchFamily="34" charset="-122"/>
                <a:cs typeface="Avenir Next" pitchFamily="34" charset="-120"/>
              </a:rPr>
              <a:t>2.5–3 min</a:t>
            </a:r>
            <a:endParaRPr lang="en-US" sz="2200" dirty="0"/>
          </a:p>
        </p:txBody>
      </p:sp>
      <p:sp>
        <p:nvSpPr>
          <p:cNvPr id="15" name="Text 12"/>
          <p:cNvSpPr/>
          <p:nvPr/>
        </p:nvSpPr>
        <p:spPr>
          <a:xfrm>
            <a:off x="1005840" y="5349240"/>
            <a:ext cx="3200400" cy="36576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Controlled, analytical read</a:t>
            </a:r>
            <a:endParaRPr lang="en-US" sz="1100" dirty="0"/>
          </a:p>
        </p:txBody>
      </p:sp>
      <p:sp>
        <p:nvSpPr>
          <p:cNvPr id="16" name="Shape 13"/>
          <p:cNvSpPr/>
          <p:nvPr/>
        </p:nvSpPr>
        <p:spPr>
          <a:xfrm>
            <a:off x="7772400" y="4297680"/>
            <a:ext cx="3657600" cy="1463040"/>
          </a:xfrm>
          <a:prstGeom prst="roundRect">
            <a:avLst>
              <a:gd name="adj" fmla="val 7500"/>
            </a:avLst>
          </a:prstGeom>
          <a:solidFill>
            <a:srgbClr val="FFFFFF"/>
          </a:solidFill>
          <a:ln/>
          <a:effectLst>
            <a:outerShdw sx="100000" sy="100000" kx="0" ky="0" algn="bl" rotWithShape="0" blurRad="63500" dist="25400" dir="16200000">
              <a:srgbClr val="CCCCCC">
                <a:alpha val="30000"/>
              </a:srgbClr>
            </a:outerShdw>
          </a:effectLst>
        </p:spPr>
      </p:sp>
      <p:sp>
        <p:nvSpPr>
          <p:cNvPr id="17" name="Shape 14"/>
          <p:cNvSpPr/>
          <p:nvPr/>
        </p:nvSpPr>
        <p:spPr>
          <a:xfrm>
            <a:off x="7772400" y="4297680"/>
            <a:ext cx="109728" cy="1463040"/>
          </a:xfrm>
          <a:prstGeom prst="rect">
            <a:avLst/>
          </a:prstGeom>
          <a:solidFill>
            <a:srgbClr val="1E3A5F"/>
          </a:solidFill>
          <a:ln/>
        </p:spPr>
      </p:sp>
      <p:sp>
        <p:nvSpPr>
          <p:cNvPr id="18" name="Text 15"/>
          <p:cNvSpPr/>
          <p:nvPr/>
        </p:nvSpPr>
        <p:spPr>
          <a:xfrm>
            <a:off x="8046720" y="4389120"/>
            <a:ext cx="3200400" cy="36576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Answering Questions</a:t>
            </a:r>
            <a:endParaRPr lang="en-US" sz="1400" dirty="0"/>
          </a:p>
        </p:txBody>
      </p:sp>
      <p:sp>
        <p:nvSpPr>
          <p:cNvPr id="19" name="Text 16"/>
          <p:cNvSpPr/>
          <p:nvPr/>
        </p:nvSpPr>
        <p:spPr>
          <a:xfrm>
            <a:off x="8046720" y="4800600"/>
            <a:ext cx="3200400" cy="457200"/>
          </a:xfrm>
          <a:prstGeom prst="rect">
            <a:avLst/>
          </a:prstGeom>
          <a:noFill/>
          <a:ln/>
        </p:spPr>
        <p:txBody>
          <a:bodyPr wrap="square" rtlCol="0" anchor="ctr"/>
          <a:lstStyle/>
          <a:p>
            <a:pPr indent="0" marL="0">
              <a:buNone/>
            </a:pPr>
            <a:r>
              <a:rPr lang="en-US" sz="2200" b="1" dirty="0">
                <a:solidFill>
                  <a:srgbClr val="1E3A5F"/>
                </a:solidFill>
                <a:latin typeface="Avenir Next" pitchFamily="34" charset="0"/>
                <a:ea typeface="Avenir Next" pitchFamily="34" charset="-122"/>
                <a:cs typeface="Avenir Next" pitchFamily="34" charset="-120"/>
              </a:rPr>
              <a:t>4–5 min</a:t>
            </a:r>
            <a:endParaRPr lang="en-US" sz="2200" dirty="0"/>
          </a:p>
        </p:txBody>
      </p:sp>
      <p:sp>
        <p:nvSpPr>
          <p:cNvPr id="20" name="Text 17"/>
          <p:cNvSpPr/>
          <p:nvPr/>
        </p:nvSpPr>
        <p:spPr>
          <a:xfrm>
            <a:off x="8046720" y="5349240"/>
            <a:ext cx="3200400" cy="36576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Scan → Eliminate → Confirm</a:t>
            </a:r>
            <a:endParaRPr lang="en-US" sz="1100" dirty="0"/>
          </a:p>
        </p:txBody>
      </p:sp>
      <p:sp>
        <p:nvSpPr>
          <p:cNvPr id="21" name="Text 18"/>
          <p:cNvSpPr/>
          <p:nvPr/>
        </p:nvSpPr>
        <p:spPr>
          <a:xfrm>
            <a:off x="731520" y="5943600"/>
            <a:ext cx="10515600" cy="365760"/>
          </a:xfrm>
          <a:prstGeom prst="rect">
            <a:avLst/>
          </a:prstGeom>
          <a:noFill/>
          <a:ln/>
        </p:spPr>
        <p:txBody>
          <a:bodyPr wrap="square" rtlCol="0" anchor="ctr"/>
          <a:lstStyle/>
          <a:p>
            <a:pPr algn="ctr" indent="0" marL="0">
              <a:buNone/>
            </a:pPr>
            <a:r>
              <a:rPr lang="en-US" sz="1300" i="1" dirty="0">
                <a:solidFill>
                  <a:srgbClr val="FF6B35"/>
                </a:solidFill>
                <a:latin typeface="Inter" pitchFamily="34" charset="0"/>
                <a:ea typeface="Inter" pitchFamily="34" charset="-122"/>
                <a:cs typeface="Inter" pitchFamily="34" charset="-120"/>
              </a:rPr>
              <a:t>Don't aim for perfection — aim for CONTROLLED ACCURACY.</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Question Types in CLAT RC</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731520" y="1280160"/>
            <a:ext cx="137160" cy="457200"/>
          </a:xfrm>
          <a:prstGeom prst="roundRect">
            <a:avLst>
              <a:gd name="adj" fmla="val 20000"/>
            </a:avLst>
          </a:prstGeom>
          <a:solidFill>
            <a:srgbClr val="FF6B35"/>
          </a:solidFill>
          <a:ln/>
        </p:spPr>
      </p:sp>
      <p:sp>
        <p:nvSpPr>
          <p:cNvPr id="8" name="Text 5"/>
          <p:cNvSpPr/>
          <p:nvPr/>
        </p:nvSpPr>
        <p:spPr>
          <a:xfrm>
            <a:off x="1097280" y="128016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Main Idea / Central Theme</a:t>
            </a:r>
            <a:endParaRPr lang="en-US" sz="1300" dirty="0"/>
          </a:p>
        </p:txBody>
      </p:sp>
      <p:sp>
        <p:nvSpPr>
          <p:cNvPr id="9" name="Text 6"/>
          <p:cNvSpPr/>
          <p:nvPr/>
        </p:nvSpPr>
        <p:spPr>
          <a:xfrm>
            <a:off x="4663440" y="128016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"What is the author's main argument?"</a:t>
            </a:r>
            <a:endParaRPr lang="en-US" sz="1100" dirty="0"/>
          </a:p>
        </p:txBody>
      </p:sp>
      <p:sp>
        <p:nvSpPr>
          <p:cNvPr id="10" name="Text 7"/>
          <p:cNvSpPr/>
          <p:nvPr/>
        </p:nvSpPr>
        <p:spPr>
          <a:xfrm>
            <a:off x="9509760" y="128016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Foundational</a:t>
            </a:r>
            <a:endParaRPr lang="en-US" sz="1000" dirty="0"/>
          </a:p>
        </p:txBody>
      </p:sp>
      <p:sp>
        <p:nvSpPr>
          <p:cNvPr id="11" name="Shape 8"/>
          <p:cNvSpPr/>
          <p:nvPr/>
        </p:nvSpPr>
        <p:spPr>
          <a:xfrm>
            <a:off x="731520" y="1874520"/>
            <a:ext cx="137160" cy="457200"/>
          </a:xfrm>
          <a:prstGeom prst="roundRect">
            <a:avLst>
              <a:gd name="adj" fmla="val 20000"/>
            </a:avLst>
          </a:prstGeom>
          <a:solidFill>
            <a:srgbClr val="FF6B35"/>
          </a:solidFill>
          <a:ln/>
        </p:spPr>
      </p:sp>
      <p:sp>
        <p:nvSpPr>
          <p:cNvPr id="12" name="Text 9"/>
          <p:cNvSpPr/>
          <p:nvPr/>
        </p:nvSpPr>
        <p:spPr>
          <a:xfrm>
            <a:off x="1097280" y="187452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Inference</a:t>
            </a:r>
            <a:endParaRPr lang="en-US" sz="1300" dirty="0"/>
          </a:p>
        </p:txBody>
      </p:sp>
      <p:sp>
        <p:nvSpPr>
          <p:cNvPr id="13" name="Text 10"/>
          <p:cNvSpPr/>
          <p:nvPr/>
        </p:nvSpPr>
        <p:spPr>
          <a:xfrm>
            <a:off x="4663440" y="187452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"What can be inferred from para 2?"</a:t>
            </a:r>
            <a:endParaRPr lang="en-US" sz="1100" dirty="0"/>
          </a:p>
        </p:txBody>
      </p:sp>
      <p:sp>
        <p:nvSpPr>
          <p:cNvPr id="14" name="Text 11"/>
          <p:cNvSpPr/>
          <p:nvPr/>
        </p:nvSpPr>
        <p:spPr>
          <a:xfrm>
            <a:off x="9509760" y="187452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Core</a:t>
            </a:r>
            <a:endParaRPr lang="en-US" sz="1000" dirty="0"/>
          </a:p>
        </p:txBody>
      </p:sp>
      <p:sp>
        <p:nvSpPr>
          <p:cNvPr id="15" name="Shape 12"/>
          <p:cNvSpPr/>
          <p:nvPr/>
        </p:nvSpPr>
        <p:spPr>
          <a:xfrm>
            <a:off x="731520" y="2468880"/>
            <a:ext cx="137160" cy="457200"/>
          </a:xfrm>
          <a:prstGeom prst="roundRect">
            <a:avLst>
              <a:gd name="adj" fmla="val 20000"/>
            </a:avLst>
          </a:prstGeom>
          <a:solidFill>
            <a:srgbClr val="FF6B35"/>
          </a:solidFill>
          <a:ln/>
        </p:spPr>
      </p:sp>
      <p:sp>
        <p:nvSpPr>
          <p:cNvPr id="16" name="Text 13"/>
          <p:cNvSpPr/>
          <p:nvPr/>
        </p:nvSpPr>
        <p:spPr>
          <a:xfrm>
            <a:off x="1097280" y="246888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Vocabulary in Context</a:t>
            </a:r>
            <a:endParaRPr lang="en-US" sz="1300" dirty="0"/>
          </a:p>
        </p:txBody>
      </p:sp>
      <p:sp>
        <p:nvSpPr>
          <p:cNvPr id="17" name="Text 14"/>
          <p:cNvSpPr/>
          <p:nvPr/>
        </p:nvSpPr>
        <p:spPr>
          <a:xfrm>
            <a:off x="4663440" y="246888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"What does 'sceptical' mean here?"</a:t>
            </a:r>
            <a:endParaRPr lang="en-US" sz="1100" dirty="0"/>
          </a:p>
        </p:txBody>
      </p:sp>
      <p:sp>
        <p:nvSpPr>
          <p:cNvPr id="18" name="Text 15"/>
          <p:cNvSpPr/>
          <p:nvPr/>
        </p:nvSpPr>
        <p:spPr>
          <a:xfrm>
            <a:off x="9509760" y="246888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Frequent</a:t>
            </a:r>
            <a:endParaRPr lang="en-US" sz="1000" dirty="0"/>
          </a:p>
        </p:txBody>
      </p:sp>
      <p:sp>
        <p:nvSpPr>
          <p:cNvPr id="19" name="Shape 16"/>
          <p:cNvSpPr/>
          <p:nvPr/>
        </p:nvSpPr>
        <p:spPr>
          <a:xfrm>
            <a:off x="731520" y="3063240"/>
            <a:ext cx="137160" cy="457200"/>
          </a:xfrm>
          <a:prstGeom prst="roundRect">
            <a:avLst>
              <a:gd name="adj" fmla="val 20000"/>
            </a:avLst>
          </a:prstGeom>
          <a:solidFill>
            <a:srgbClr val="FF6B35"/>
          </a:solidFill>
          <a:ln/>
        </p:spPr>
      </p:sp>
      <p:sp>
        <p:nvSpPr>
          <p:cNvPr id="20" name="Text 17"/>
          <p:cNvSpPr/>
          <p:nvPr/>
        </p:nvSpPr>
        <p:spPr>
          <a:xfrm>
            <a:off x="1097280" y="306324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Author's Tone / Perspective</a:t>
            </a:r>
            <a:endParaRPr lang="en-US" sz="1300" dirty="0"/>
          </a:p>
        </p:txBody>
      </p:sp>
      <p:sp>
        <p:nvSpPr>
          <p:cNvPr id="21" name="Text 18"/>
          <p:cNvSpPr/>
          <p:nvPr/>
        </p:nvSpPr>
        <p:spPr>
          <a:xfrm>
            <a:off x="4663440" y="306324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"The author's attitude is best described as..."</a:t>
            </a:r>
            <a:endParaRPr lang="en-US" sz="1100" dirty="0"/>
          </a:p>
        </p:txBody>
      </p:sp>
      <p:sp>
        <p:nvSpPr>
          <p:cNvPr id="22" name="Text 19"/>
          <p:cNvSpPr/>
          <p:nvPr/>
        </p:nvSpPr>
        <p:spPr>
          <a:xfrm>
            <a:off x="9509760" y="306324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High-Weight</a:t>
            </a:r>
            <a:endParaRPr lang="en-US" sz="1000" dirty="0"/>
          </a:p>
        </p:txBody>
      </p:sp>
      <p:sp>
        <p:nvSpPr>
          <p:cNvPr id="23" name="Shape 20"/>
          <p:cNvSpPr/>
          <p:nvPr/>
        </p:nvSpPr>
        <p:spPr>
          <a:xfrm>
            <a:off x="731520" y="3657600"/>
            <a:ext cx="137160" cy="457200"/>
          </a:xfrm>
          <a:prstGeom prst="roundRect">
            <a:avLst>
              <a:gd name="adj" fmla="val 20000"/>
            </a:avLst>
          </a:prstGeom>
          <a:solidFill>
            <a:srgbClr val="FF6B35"/>
          </a:solidFill>
          <a:ln/>
        </p:spPr>
      </p:sp>
      <p:sp>
        <p:nvSpPr>
          <p:cNvPr id="24" name="Text 21"/>
          <p:cNvSpPr/>
          <p:nvPr/>
        </p:nvSpPr>
        <p:spPr>
          <a:xfrm>
            <a:off x="1097280" y="365760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Best Title / Summary</a:t>
            </a:r>
            <a:endParaRPr lang="en-US" sz="1300" dirty="0"/>
          </a:p>
        </p:txBody>
      </p:sp>
      <p:sp>
        <p:nvSpPr>
          <p:cNvPr id="25" name="Text 22"/>
          <p:cNvSpPr/>
          <p:nvPr/>
        </p:nvSpPr>
        <p:spPr>
          <a:xfrm>
            <a:off x="4663440" y="365760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"Suggest a suitable title for the passage"</a:t>
            </a:r>
            <a:endParaRPr lang="en-US" sz="1100" dirty="0"/>
          </a:p>
        </p:txBody>
      </p:sp>
      <p:sp>
        <p:nvSpPr>
          <p:cNvPr id="26" name="Text 23"/>
          <p:cNvSpPr/>
          <p:nvPr/>
        </p:nvSpPr>
        <p:spPr>
          <a:xfrm>
            <a:off x="9509760" y="365760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Main Idea variant</a:t>
            </a:r>
            <a:endParaRPr lang="en-US" sz="1000" dirty="0"/>
          </a:p>
        </p:txBody>
      </p:sp>
      <p:sp>
        <p:nvSpPr>
          <p:cNvPr id="27" name="Shape 24"/>
          <p:cNvSpPr/>
          <p:nvPr/>
        </p:nvSpPr>
        <p:spPr>
          <a:xfrm>
            <a:off x="731520" y="4251960"/>
            <a:ext cx="137160" cy="457200"/>
          </a:xfrm>
          <a:prstGeom prst="roundRect">
            <a:avLst>
              <a:gd name="adj" fmla="val 20000"/>
            </a:avLst>
          </a:prstGeom>
          <a:solidFill>
            <a:srgbClr val="FF6B35"/>
          </a:solidFill>
          <a:ln/>
        </p:spPr>
      </p:sp>
      <p:sp>
        <p:nvSpPr>
          <p:cNvPr id="28" name="Text 25"/>
          <p:cNvSpPr/>
          <p:nvPr/>
        </p:nvSpPr>
        <p:spPr>
          <a:xfrm>
            <a:off x="1097280" y="425196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Specific Detail</a:t>
            </a:r>
            <a:endParaRPr lang="en-US" sz="1300" dirty="0"/>
          </a:p>
        </p:txBody>
      </p:sp>
      <p:sp>
        <p:nvSpPr>
          <p:cNvPr id="29" name="Text 26"/>
          <p:cNvSpPr/>
          <p:nvPr/>
        </p:nvSpPr>
        <p:spPr>
          <a:xfrm>
            <a:off x="4663440" y="425196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"According to para 3, what is the cause of X?"</a:t>
            </a:r>
            <a:endParaRPr lang="en-US" sz="1100" dirty="0"/>
          </a:p>
        </p:txBody>
      </p:sp>
      <p:sp>
        <p:nvSpPr>
          <p:cNvPr id="30" name="Text 27"/>
          <p:cNvSpPr/>
          <p:nvPr/>
        </p:nvSpPr>
        <p:spPr>
          <a:xfrm>
            <a:off x="9509760" y="425196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Easy</a:t>
            </a:r>
            <a:endParaRPr lang="en-US" sz="1000" dirty="0"/>
          </a:p>
        </p:txBody>
      </p:sp>
      <p:sp>
        <p:nvSpPr>
          <p:cNvPr id="31" name="Shape 28"/>
          <p:cNvSpPr/>
          <p:nvPr/>
        </p:nvSpPr>
        <p:spPr>
          <a:xfrm>
            <a:off x="731520" y="4846320"/>
            <a:ext cx="137160" cy="457200"/>
          </a:xfrm>
          <a:prstGeom prst="roundRect">
            <a:avLst>
              <a:gd name="adj" fmla="val 20000"/>
            </a:avLst>
          </a:prstGeom>
          <a:solidFill>
            <a:srgbClr val="FF6B35"/>
          </a:solidFill>
          <a:ln/>
        </p:spPr>
      </p:sp>
      <p:sp>
        <p:nvSpPr>
          <p:cNvPr id="32" name="Text 29"/>
          <p:cNvSpPr/>
          <p:nvPr/>
        </p:nvSpPr>
        <p:spPr>
          <a:xfrm>
            <a:off x="1097280" y="484632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Application / Analogy</a:t>
            </a:r>
            <a:endParaRPr lang="en-US" sz="1300" dirty="0"/>
          </a:p>
        </p:txBody>
      </p:sp>
      <p:sp>
        <p:nvSpPr>
          <p:cNvPr id="33" name="Text 30"/>
          <p:cNvSpPr/>
          <p:nvPr/>
        </p:nvSpPr>
        <p:spPr>
          <a:xfrm>
            <a:off x="4663440" y="484632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"Which situation best illustrates the principle?"</a:t>
            </a:r>
            <a:endParaRPr lang="en-US" sz="1100" dirty="0"/>
          </a:p>
        </p:txBody>
      </p:sp>
      <p:sp>
        <p:nvSpPr>
          <p:cNvPr id="34" name="Text 31"/>
          <p:cNvSpPr/>
          <p:nvPr/>
        </p:nvSpPr>
        <p:spPr>
          <a:xfrm>
            <a:off x="9509760" y="484632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Advanced</a:t>
            </a:r>
            <a:endParaRPr lang="en-US" sz="1000" dirty="0"/>
          </a:p>
        </p:txBody>
      </p:sp>
      <p:sp>
        <p:nvSpPr>
          <p:cNvPr id="35" name="Shape 32"/>
          <p:cNvSpPr/>
          <p:nvPr/>
        </p:nvSpPr>
        <p:spPr>
          <a:xfrm>
            <a:off x="731520" y="5440680"/>
            <a:ext cx="137160" cy="457200"/>
          </a:xfrm>
          <a:prstGeom prst="roundRect">
            <a:avLst>
              <a:gd name="adj" fmla="val 20000"/>
            </a:avLst>
          </a:prstGeom>
          <a:solidFill>
            <a:srgbClr val="FF6B35"/>
          </a:solidFill>
          <a:ln/>
        </p:spPr>
      </p:sp>
      <p:sp>
        <p:nvSpPr>
          <p:cNvPr id="36" name="Text 33"/>
          <p:cNvSpPr/>
          <p:nvPr/>
        </p:nvSpPr>
        <p:spPr>
          <a:xfrm>
            <a:off x="1097280" y="5440680"/>
            <a:ext cx="3474720" cy="457200"/>
          </a:xfrm>
          <a:prstGeom prst="rect">
            <a:avLst/>
          </a:prstGeom>
          <a:noFill/>
          <a:ln/>
        </p:spPr>
        <p:txBody>
          <a:bodyPr wrap="square" rtlCol="0" anchor="ctr"/>
          <a:lstStyle/>
          <a:p>
            <a:pPr indent="0" marL="0">
              <a:buNone/>
            </a:pPr>
            <a:r>
              <a:rPr lang="en-US" sz="1300" b="1" dirty="0">
                <a:solidFill>
                  <a:srgbClr val="0F172A"/>
                </a:solidFill>
                <a:latin typeface="Avenir Next" pitchFamily="34" charset="0"/>
                <a:ea typeface="Avenir Next" pitchFamily="34" charset="-122"/>
                <a:cs typeface="Avenir Next" pitchFamily="34" charset="-120"/>
              </a:rPr>
              <a:t>Strengthen / Weaken</a:t>
            </a:r>
            <a:endParaRPr lang="en-US" sz="1300" dirty="0"/>
          </a:p>
        </p:txBody>
      </p:sp>
      <p:sp>
        <p:nvSpPr>
          <p:cNvPr id="37" name="Text 34"/>
          <p:cNvSpPr/>
          <p:nvPr/>
        </p:nvSpPr>
        <p:spPr>
          <a:xfrm>
            <a:off x="4663440" y="5440680"/>
            <a:ext cx="4754880" cy="457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"Which option undermines the author's claim?"</a:t>
            </a:r>
            <a:endParaRPr lang="en-US" sz="1100" dirty="0"/>
          </a:p>
        </p:txBody>
      </p:sp>
      <p:sp>
        <p:nvSpPr>
          <p:cNvPr id="38" name="Text 35"/>
          <p:cNvSpPr/>
          <p:nvPr/>
        </p:nvSpPr>
        <p:spPr>
          <a:xfrm>
            <a:off x="9509760" y="5440680"/>
            <a:ext cx="2011680" cy="457200"/>
          </a:xfrm>
          <a:prstGeom prst="rect">
            <a:avLst/>
          </a:prstGeom>
          <a:noFill/>
          <a:ln/>
        </p:spPr>
        <p:txBody>
          <a:bodyPr wrap="square" rtlCol="0" anchor="ctr"/>
          <a:lstStyle/>
          <a:p>
            <a:pPr algn="ctr" indent="0" marL="0">
              <a:buNone/>
            </a:pPr>
            <a:r>
              <a:rPr lang="en-US" sz="1000" b="1" dirty="0">
                <a:solidFill>
                  <a:srgbClr val="FF6B35"/>
                </a:solidFill>
                <a:latin typeface="Avenir Next" pitchFamily="34" charset="0"/>
                <a:ea typeface="Avenir Next" pitchFamily="34" charset="-122"/>
                <a:cs typeface="Avenir Next" pitchFamily="34" charset="-120"/>
              </a:rPr>
              <a:t>Advanced</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Main Idea &amp; Inference — Deep Dive</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731520" y="1371600"/>
            <a:ext cx="5303520" cy="4572000"/>
          </a:xfrm>
          <a:prstGeom prst="roundRect">
            <a:avLst>
              <a:gd name="adj" fmla="val 2400"/>
            </a:avLst>
          </a:prstGeom>
          <a:solidFill>
            <a:srgbClr val="FFFFFF"/>
          </a:solidFill>
          <a:ln/>
          <a:effectLst>
            <a:outerShdw sx="100000" sy="100000" kx="0" ky="0" algn="bl" rotWithShape="0" blurRad="63500" dist="25400" dir="16200000">
              <a:srgbClr val="CCCCCC">
                <a:alpha val="30000"/>
              </a:srgbClr>
            </a:outerShdw>
          </a:effectLst>
        </p:spPr>
      </p:sp>
      <p:sp>
        <p:nvSpPr>
          <p:cNvPr id="8" name="Shape 5"/>
          <p:cNvSpPr/>
          <p:nvPr/>
        </p:nvSpPr>
        <p:spPr>
          <a:xfrm>
            <a:off x="731520" y="1371600"/>
            <a:ext cx="5303520" cy="548640"/>
          </a:xfrm>
          <a:prstGeom prst="rect">
            <a:avLst/>
          </a:prstGeom>
          <a:solidFill>
            <a:srgbClr val="FF6B35"/>
          </a:solidFill>
          <a:ln/>
        </p:spPr>
      </p:sp>
      <p:sp>
        <p:nvSpPr>
          <p:cNvPr id="9" name="Text 6"/>
          <p:cNvSpPr/>
          <p:nvPr/>
        </p:nvSpPr>
        <p:spPr>
          <a:xfrm>
            <a:off x="731520" y="1371600"/>
            <a:ext cx="5303520" cy="548640"/>
          </a:xfrm>
          <a:prstGeom prst="rect">
            <a:avLst/>
          </a:prstGeom>
          <a:noFill/>
          <a:ln/>
        </p:spPr>
        <p:txBody>
          <a:bodyPr wrap="square" rtlCol="0" anchor="ctr"/>
          <a:lstStyle/>
          <a:p>
            <a:pPr algn="ctr" indent="0" marL="0">
              <a:buNone/>
            </a:pPr>
            <a:r>
              <a:rPr lang="en-US" sz="1800" b="1" dirty="0">
                <a:solidFill>
                  <a:srgbClr val="FFFFFF"/>
                </a:solidFill>
                <a:latin typeface="Avenir Next" pitchFamily="34" charset="0"/>
                <a:ea typeface="Avenir Next" pitchFamily="34" charset="-122"/>
                <a:cs typeface="Avenir Next" pitchFamily="34" charset="-120"/>
              </a:rPr>
              <a:t>Main Idea</a:t>
            </a:r>
            <a:endParaRPr lang="en-US" sz="1800" dirty="0"/>
          </a:p>
        </p:txBody>
      </p:sp>
      <p:sp>
        <p:nvSpPr>
          <p:cNvPr id="10" name="Text 7"/>
          <p:cNvSpPr/>
          <p:nvPr/>
        </p:nvSpPr>
        <p:spPr>
          <a:xfrm>
            <a:off x="914400" y="2103120"/>
            <a:ext cx="4937760" cy="365760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 Reflects the ENTIRE passage, not one paragraph</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It's the author's MESSAGE about the topic, not the topic itself</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Try: "This passage argues that ______"</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If your sentence feels incomplete, you haven't found it</a:t>
            </a:r>
            <a:endParaRPr lang="en-US" sz="1200" dirty="0"/>
          </a:p>
          <a:p>
            <a:pPr indent="0" marL="0">
              <a:buNone/>
            </a:pP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Avoid:</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Too broad (the general topic)</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Too narrow (a single detail)</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Extreme options (always/never)</a:t>
            </a:r>
            <a:endParaRPr lang="en-US" sz="1200" dirty="0"/>
          </a:p>
        </p:txBody>
      </p:sp>
      <p:sp>
        <p:nvSpPr>
          <p:cNvPr id="11" name="Shape 8"/>
          <p:cNvSpPr/>
          <p:nvPr/>
        </p:nvSpPr>
        <p:spPr>
          <a:xfrm>
            <a:off x="6217920" y="1371600"/>
            <a:ext cx="5303520" cy="4572000"/>
          </a:xfrm>
          <a:prstGeom prst="roundRect">
            <a:avLst>
              <a:gd name="adj" fmla="val 2400"/>
            </a:avLst>
          </a:prstGeom>
          <a:solidFill>
            <a:srgbClr val="FFFFFF"/>
          </a:solidFill>
          <a:ln/>
          <a:effectLst>
            <a:outerShdw sx="100000" sy="100000" kx="0" ky="0" algn="bl" rotWithShape="0" blurRad="63500" dist="25400" dir="16200000">
              <a:srgbClr val="CCCCCC">
                <a:alpha val="30000"/>
              </a:srgbClr>
            </a:outerShdw>
          </a:effectLst>
        </p:spPr>
      </p:sp>
      <p:sp>
        <p:nvSpPr>
          <p:cNvPr id="12" name="Shape 9"/>
          <p:cNvSpPr/>
          <p:nvPr/>
        </p:nvSpPr>
        <p:spPr>
          <a:xfrm>
            <a:off x="6217920" y="1371600"/>
            <a:ext cx="5303520" cy="548640"/>
          </a:xfrm>
          <a:prstGeom prst="rect">
            <a:avLst/>
          </a:prstGeom>
          <a:solidFill>
            <a:srgbClr val="1E3A5F"/>
          </a:solidFill>
          <a:ln/>
        </p:spPr>
      </p:sp>
      <p:sp>
        <p:nvSpPr>
          <p:cNvPr id="13" name="Text 10"/>
          <p:cNvSpPr/>
          <p:nvPr/>
        </p:nvSpPr>
        <p:spPr>
          <a:xfrm>
            <a:off x="6217920" y="1371600"/>
            <a:ext cx="5303520" cy="548640"/>
          </a:xfrm>
          <a:prstGeom prst="rect">
            <a:avLst/>
          </a:prstGeom>
          <a:noFill/>
          <a:ln/>
        </p:spPr>
        <p:txBody>
          <a:bodyPr wrap="square" rtlCol="0" anchor="ctr"/>
          <a:lstStyle/>
          <a:p>
            <a:pPr algn="ctr" indent="0" marL="0">
              <a:buNone/>
            </a:pPr>
            <a:r>
              <a:rPr lang="en-US" sz="1800" b="1" dirty="0">
                <a:solidFill>
                  <a:srgbClr val="FFFFFF"/>
                </a:solidFill>
                <a:latin typeface="Avenir Next" pitchFamily="34" charset="0"/>
                <a:ea typeface="Avenir Next" pitchFamily="34" charset="-122"/>
                <a:cs typeface="Avenir Next" pitchFamily="34" charset="-120"/>
              </a:rPr>
              <a:t>Inference</a:t>
            </a:r>
            <a:endParaRPr lang="en-US" sz="1800" dirty="0"/>
          </a:p>
        </p:txBody>
      </p:sp>
      <p:sp>
        <p:nvSpPr>
          <p:cNvPr id="14" name="Text 11"/>
          <p:cNvSpPr/>
          <p:nvPr/>
        </p:nvSpPr>
        <p:spPr>
          <a:xfrm>
            <a:off x="6400800" y="2103120"/>
            <a:ext cx="4937760" cy="365760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 Must be LOGICALLY supported, not your opinion</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Based ONLY on passage, not outside knowledge</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If it feels like a 'stretch' — it's probably wrong</a:t>
            </a:r>
            <a:endParaRPr lang="en-US" sz="1200" dirty="0"/>
          </a:p>
          <a:p>
            <a:pPr indent="0" marL="0">
              <a:buNone/>
            </a:pP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Test yourself:</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Can I find sentences in the passage that PROVE this?</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Does my answer require outside assumptions?</a:t>
            </a:r>
            <a:endParaRPr lang="en-US" sz="1200" dirty="0"/>
          </a:p>
          <a:p>
            <a:pPr indent="0" marL="0">
              <a:buNone/>
            </a:pP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The safest, most defensible inference = correct.</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Vocabulary in Context &amp; Author's Tone</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731520" y="1371600"/>
            <a:ext cx="5303520" cy="4572000"/>
          </a:xfrm>
          <a:prstGeom prst="roundRect">
            <a:avLst>
              <a:gd name="adj" fmla="val 2400"/>
            </a:avLst>
          </a:prstGeom>
          <a:solidFill>
            <a:srgbClr val="FFFFFF"/>
          </a:solidFill>
          <a:ln/>
          <a:effectLst>
            <a:outerShdw sx="100000" sy="100000" kx="0" ky="0" algn="bl" rotWithShape="0" blurRad="63500" dist="25400" dir="16200000">
              <a:srgbClr val="CCCCCC">
                <a:alpha val="30000"/>
              </a:srgbClr>
            </a:outerShdw>
          </a:effectLst>
        </p:spPr>
      </p:sp>
      <p:sp>
        <p:nvSpPr>
          <p:cNvPr id="8" name="Shape 5"/>
          <p:cNvSpPr/>
          <p:nvPr/>
        </p:nvSpPr>
        <p:spPr>
          <a:xfrm>
            <a:off x="731520" y="1371600"/>
            <a:ext cx="5303520" cy="548640"/>
          </a:xfrm>
          <a:prstGeom prst="rect">
            <a:avLst/>
          </a:prstGeom>
          <a:solidFill>
            <a:srgbClr val="FF6B35"/>
          </a:solidFill>
          <a:ln/>
        </p:spPr>
      </p:sp>
      <p:sp>
        <p:nvSpPr>
          <p:cNvPr id="9" name="Text 6"/>
          <p:cNvSpPr/>
          <p:nvPr/>
        </p:nvSpPr>
        <p:spPr>
          <a:xfrm>
            <a:off x="731520" y="1371600"/>
            <a:ext cx="5303520" cy="548640"/>
          </a:xfrm>
          <a:prstGeom prst="rect">
            <a:avLst/>
          </a:prstGeom>
          <a:noFill/>
          <a:ln/>
        </p:spPr>
        <p:txBody>
          <a:bodyPr wrap="square" rtlCol="0" anchor="ctr"/>
          <a:lstStyle/>
          <a:p>
            <a:pPr algn="ctr" indent="0" marL="0">
              <a:buNone/>
            </a:pPr>
            <a:r>
              <a:rPr lang="en-US" sz="1800" b="1" dirty="0">
                <a:solidFill>
                  <a:srgbClr val="FFFFFF"/>
                </a:solidFill>
                <a:latin typeface="Avenir Next" pitchFamily="34" charset="0"/>
                <a:ea typeface="Avenir Next" pitchFamily="34" charset="-122"/>
                <a:cs typeface="Avenir Next" pitchFamily="34" charset="-120"/>
              </a:rPr>
              <a:t>Vocabulary in Context</a:t>
            </a:r>
            <a:endParaRPr lang="en-US" sz="1800" dirty="0"/>
          </a:p>
        </p:txBody>
      </p:sp>
      <p:sp>
        <p:nvSpPr>
          <p:cNvPr id="10" name="Text 7"/>
          <p:cNvSpPr/>
          <p:nvPr/>
        </p:nvSpPr>
        <p:spPr>
          <a:xfrm>
            <a:off x="914400" y="2103120"/>
            <a:ext cx="4937760" cy="365760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 NOT dictionary meaning — passage meaning</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Technique: REPLACE the word with each option in the sentence — see what fits best</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Focus on what the word is DOING in the sentence</a:t>
            </a:r>
            <a:endParaRPr lang="en-US" sz="1200" dirty="0"/>
          </a:p>
          <a:p>
            <a:pPr indent="0" marL="0">
              <a:buNone/>
            </a:pP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Example:</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"His argument was specious."</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Replace with: false? superficial? valid? clever-but-misleading?</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The context tells you which.</a:t>
            </a:r>
            <a:endParaRPr lang="en-US" sz="1200" dirty="0"/>
          </a:p>
        </p:txBody>
      </p:sp>
      <p:sp>
        <p:nvSpPr>
          <p:cNvPr id="11" name="Shape 8"/>
          <p:cNvSpPr/>
          <p:nvPr/>
        </p:nvSpPr>
        <p:spPr>
          <a:xfrm>
            <a:off x="6217920" y="1371600"/>
            <a:ext cx="5303520" cy="4572000"/>
          </a:xfrm>
          <a:prstGeom prst="roundRect">
            <a:avLst>
              <a:gd name="adj" fmla="val 2400"/>
            </a:avLst>
          </a:prstGeom>
          <a:solidFill>
            <a:srgbClr val="FFFFFF"/>
          </a:solidFill>
          <a:ln/>
          <a:effectLst>
            <a:outerShdw sx="100000" sy="100000" kx="0" ky="0" algn="bl" rotWithShape="0" blurRad="63500" dist="25400" dir="16200000">
              <a:srgbClr val="CCCCCC">
                <a:alpha val="30000"/>
              </a:srgbClr>
            </a:outerShdw>
          </a:effectLst>
        </p:spPr>
      </p:sp>
      <p:sp>
        <p:nvSpPr>
          <p:cNvPr id="12" name="Shape 9"/>
          <p:cNvSpPr/>
          <p:nvPr/>
        </p:nvSpPr>
        <p:spPr>
          <a:xfrm>
            <a:off x="6217920" y="1371600"/>
            <a:ext cx="5303520" cy="548640"/>
          </a:xfrm>
          <a:prstGeom prst="rect">
            <a:avLst/>
          </a:prstGeom>
          <a:solidFill>
            <a:srgbClr val="0F172A"/>
          </a:solidFill>
          <a:ln/>
        </p:spPr>
      </p:sp>
      <p:sp>
        <p:nvSpPr>
          <p:cNvPr id="13" name="Text 10"/>
          <p:cNvSpPr/>
          <p:nvPr/>
        </p:nvSpPr>
        <p:spPr>
          <a:xfrm>
            <a:off x="6217920" y="1371600"/>
            <a:ext cx="5303520" cy="548640"/>
          </a:xfrm>
          <a:prstGeom prst="rect">
            <a:avLst/>
          </a:prstGeom>
          <a:noFill/>
          <a:ln/>
        </p:spPr>
        <p:txBody>
          <a:bodyPr wrap="square" rtlCol="0" anchor="ctr"/>
          <a:lstStyle/>
          <a:p>
            <a:pPr algn="ctr" indent="0" marL="0">
              <a:buNone/>
            </a:pPr>
            <a:r>
              <a:rPr lang="en-US" sz="1800" b="1" dirty="0">
                <a:solidFill>
                  <a:srgbClr val="FFFFFF"/>
                </a:solidFill>
                <a:latin typeface="Avenir Next" pitchFamily="34" charset="0"/>
                <a:ea typeface="Avenir Next" pitchFamily="34" charset="-122"/>
                <a:cs typeface="Avenir Next" pitchFamily="34" charset="-120"/>
              </a:rPr>
              <a:t>Author's Tone</a:t>
            </a:r>
            <a:endParaRPr lang="en-US" sz="1800" dirty="0"/>
          </a:p>
        </p:txBody>
      </p:sp>
      <p:sp>
        <p:nvSpPr>
          <p:cNvPr id="14" name="Text 11"/>
          <p:cNvSpPr/>
          <p:nvPr/>
        </p:nvSpPr>
        <p:spPr>
          <a:xfrm>
            <a:off x="6400800" y="2103120"/>
            <a:ext cx="4937760" cy="365760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Common tones to recognize:</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Critical — disapproves, questions</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Analytical — neutral, examines</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Satirical — mocks, uses irony</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Supportive — endorses, defends</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Cautionary — warns, urges care</a:t>
            </a: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  • Nostalgic — longs for the past</a:t>
            </a:r>
            <a:endParaRPr lang="en-US" sz="1200" dirty="0"/>
          </a:p>
          <a:p>
            <a:pPr indent="0" marL="0">
              <a:buNone/>
            </a:pPr>
            <a:endParaRPr lang="en-US" sz="1200" dirty="0"/>
          </a:p>
          <a:p>
            <a:pPr indent="0" marL="0">
              <a:buNone/>
            </a:pPr>
            <a:r>
              <a:rPr lang="en-US" sz="1200" dirty="0">
                <a:solidFill>
                  <a:srgbClr val="4A4A4A"/>
                </a:solidFill>
                <a:latin typeface="Inter" pitchFamily="34" charset="0"/>
                <a:ea typeface="Inter" pitchFamily="34" charset="-122"/>
                <a:cs typeface="Inter" pitchFamily="34" charset="-120"/>
              </a:rPr>
              <a:t>Look at adjectives the author uses. They reveal the tone.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Text 1"/>
          <p:cNvSpPr/>
          <p:nvPr/>
        </p:nvSpPr>
        <p:spPr>
          <a:xfrm>
            <a:off x="731520" y="365760"/>
            <a:ext cx="10058400" cy="640080"/>
          </a:xfrm>
          <a:prstGeom prst="rect">
            <a:avLst/>
          </a:prstGeom>
          <a:noFill/>
          <a:ln/>
        </p:spPr>
        <p:txBody>
          <a:bodyPr wrap="square" rtlCol="0" anchor="ctr"/>
          <a:lstStyle/>
          <a:p>
            <a:pPr indent="0" marL="0">
              <a:buNone/>
            </a:pPr>
            <a:r>
              <a:rPr lang="en-US" sz="2800" b="1" dirty="0">
                <a:solidFill>
                  <a:srgbClr val="FFFFFF"/>
                </a:solidFill>
                <a:latin typeface="Avenir Next" pitchFamily="34" charset="0"/>
                <a:ea typeface="Avenir Next" pitchFamily="34" charset="-122"/>
                <a:cs typeface="Avenir Next" pitchFamily="34" charset="-120"/>
              </a:rPr>
              <a:t>How to Find the Main Idea</a:t>
            </a:r>
            <a:endParaRPr lang="en-US" sz="2800" dirty="0"/>
          </a:p>
        </p:txBody>
      </p:sp>
      <p:sp>
        <p:nvSpPr>
          <p:cNvPr id="5" name="Shape 2"/>
          <p:cNvSpPr/>
          <p:nvPr/>
        </p:nvSpPr>
        <p:spPr>
          <a:xfrm>
            <a:off x="731520" y="1005840"/>
            <a:ext cx="1371600" cy="36576"/>
          </a:xfrm>
          <a:prstGeom prst="rect">
            <a:avLst/>
          </a:prstGeom>
          <a:solidFill>
            <a:srgbClr val="FF6B35"/>
          </a:solidFill>
          <a:ln/>
        </p:spPr>
      </p:sp>
      <p:sp>
        <p:nvSpPr>
          <p:cNvPr id="6" name="Shape 3"/>
          <p:cNvSpPr/>
          <p:nvPr/>
        </p:nvSpPr>
        <p:spPr>
          <a:xfrm>
            <a:off x="731520" y="1280160"/>
            <a:ext cx="640080" cy="640080"/>
          </a:xfrm>
          <a:prstGeom prst="ellipse">
            <a:avLst/>
          </a:prstGeom>
          <a:solidFill>
            <a:srgbClr val="FF6B35"/>
          </a:solidFill>
          <a:ln/>
        </p:spPr>
      </p:sp>
      <p:sp>
        <p:nvSpPr>
          <p:cNvPr id="7" name="Text 4"/>
          <p:cNvSpPr/>
          <p:nvPr/>
        </p:nvSpPr>
        <p:spPr>
          <a:xfrm>
            <a:off x="731520" y="1280160"/>
            <a:ext cx="640080" cy="640080"/>
          </a:xfrm>
          <a:prstGeom prst="rect">
            <a:avLst/>
          </a:prstGeom>
          <a:noFill/>
          <a:ln/>
        </p:spPr>
        <p:txBody>
          <a:bodyPr wrap="square" rtlCol="0" anchor="ctr"/>
          <a:lstStyle/>
          <a:p>
            <a:pPr algn="ctr" indent="0" marL="0">
              <a:buNone/>
            </a:pPr>
            <a:r>
              <a:rPr lang="en-US" sz="2000" b="1" dirty="0">
                <a:solidFill>
                  <a:srgbClr val="0F172A"/>
                </a:solidFill>
                <a:latin typeface="Avenir Next" pitchFamily="34" charset="0"/>
                <a:ea typeface="Avenir Next" pitchFamily="34" charset="-122"/>
                <a:cs typeface="Avenir Next" pitchFamily="34" charset="-120"/>
              </a:rPr>
              <a:t>1</a:t>
            </a:r>
            <a:endParaRPr lang="en-US" sz="2000" dirty="0"/>
          </a:p>
        </p:txBody>
      </p:sp>
      <p:sp>
        <p:nvSpPr>
          <p:cNvPr id="8" name="Text 5"/>
          <p:cNvSpPr/>
          <p:nvPr/>
        </p:nvSpPr>
        <p:spPr>
          <a:xfrm>
            <a:off x="1554480" y="1325880"/>
            <a:ext cx="2286000" cy="365760"/>
          </a:xfrm>
          <a:prstGeom prst="rect">
            <a:avLst/>
          </a:prstGeom>
          <a:noFill/>
          <a:ln/>
        </p:spPr>
        <p:txBody>
          <a:bodyPr wrap="square" rtlCol="0" anchor="ctr"/>
          <a:lstStyle/>
          <a:p>
            <a:pPr indent="0" marL="0">
              <a:buNone/>
            </a:pPr>
            <a:r>
              <a:rPr lang="en-US" sz="1600" b="1" dirty="0">
                <a:solidFill>
                  <a:srgbClr val="FF6B35"/>
                </a:solidFill>
                <a:latin typeface="Avenir Next" pitchFamily="34" charset="0"/>
                <a:ea typeface="Avenir Next" pitchFamily="34" charset="-122"/>
                <a:cs typeface="Avenir Next" pitchFamily="34" charset="-120"/>
              </a:rPr>
              <a:t>Ask</a:t>
            </a:r>
            <a:endParaRPr lang="en-US" sz="1600" dirty="0"/>
          </a:p>
        </p:txBody>
      </p:sp>
      <p:sp>
        <p:nvSpPr>
          <p:cNvPr id="9" name="Text 6"/>
          <p:cNvSpPr/>
          <p:nvPr/>
        </p:nvSpPr>
        <p:spPr>
          <a:xfrm>
            <a:off x="1554480" y="1645920"/>
            <a:ext cx="9875520" cy="45720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"What is the author trying to PROVE?"  Main idea = author's MESSAGE, not the topic</a:t>
            </a:r>
            <a:endParaRPr lang="en-US" sz="1200" dirty="0"/>
          </a:p>
        </p:txBody>
      </p:sp>
      <p:sp>
        <p:nvSpPr>
          <p:cNvPr id="10" name="Shape 7"/>
          <p:cNvSpPr/>
          <p:nvPr/>
        </p:nvSpPr>
        <p:spPr>
          <a:xfrm>
            <a:off x="731520" y="2240280"/>
            <a:ext cx="640080" cy="640080"/>
          </a:xfrm>
          <a:prstGeom prst="ellipse">
            <a:avLst/>
          </a:prstGeom>
          <a:solidFill>
            <a:srgbClr val="FFB088"/>
          </a:solidFill>
          <a:ln/>
        </p:spPr>
      </p:sp>
      <p:sp>
        <p:nvSpPr>
          <p:cNvPr id="11" name="Text 8"/>
          <p:cNvSpPr/>
          <p:nvPr/>
        </p:nvSpPr>
        <p:spPr>
          <a:xfrm>
            <a:off x="731520" y="2240280"/>
            <a:ext cx="640080" cy="640080"/>
          </a:xfrm>
          <a:prstGeom prst="rect">
            <a:avLst/>
          </a:prstGeom>
          <a:noFill/>
          <a:ln/>
        </p:spPr>
        <p:txBody>
          <a:bodyPr wrap="square" rtlCol="0" anchor="ctr"/>
          <a:lstStyle/>
          <a:p>
            <a:pPr algn="ctr" indent="0" marL="0">
              <a:buNone/>
            </a:pPr>
            <a:r>
              <a:rPr lang="en-US" sz="2000" b="1" dirty="0">
                <a:solidFill>
                  <a:srgbClr val="0F172A"/>
                </a:solidFill>
                <a:latin typeface="Avenir Next" pitchFamily="34" charset="0"/>
                <a:ea typeface="Avenir Next" pitchFamily="34" charset="-122"/>
                <a:cs typeface="Avenir Next" pitchFamily="34" charset="-120"/>
              </a:rPr>
              <a:t>2</a:t>
            </a:r>
            <a:endParaRPr lang="en-US" sz="2000" dirty="0"/>
          </a:p>
        </p:txBody>
      </p:sp>
      <p:sp>
        <p:nvSpPr>
          <p:cNvPr id="12" name="Text 9"/>
          <p:cNvSpPr/>
          <p:nvPr/>
        </p:nvSpPr>
        <p:spPr>
          <a:xfrm>
            <a:off x="1554480" y="2286000"/>
            <a:ext cx="2286000" cy="365760"/>
          </a:xfrm>
          <a:prstGeom prst="rect">
            <a:avLst/>
          </a:prstGeom>
          <a:noFill/>
          <a:ln/>
        </p:spPr>
        <p:txBody>
          <a:bodyPr wrap="square" rtlCol="0" anchor="ctr"/>
          <a:lstStyle/>
          <a:p>
            <a:pPr indent="0" marL="0">
              <a:buNone/>
            </a:pPr>
            <a:r>
              <a:rPr lang="en-US" sz="1600" b="1" dirty="0">
                <a:solidFill>
                  <a:srgbClr val="FF6B35"/>
                </a:solidFill>
                <a:latin typeface="Avenir Next" pitchFamily="34" charset="0"/>
                <a:ea typeface="Avenir Next" pitchFamily="34" charset="-122"/>
                <a:cs typeface="Avenir Next" pitchFamily="34" charset="-120"/>
              </a:rPr>
              <a:t>Summarize</a:t>
            </a:r>
            <a:endParaRPr lang="en-US" sz="1600" dirty="0"/>
          </a:p>
        </p:txBody>
      </p:sp>
      <p:sp>
        <p:nvSpPr>
          <p:cNvPr id="13" name="Text 10"/>
          <p:cNvSpPr/>
          <p:nvPr/>
        </p:nvSpPr>
        <p:spPr>
          <a:xfrm>
            <a:off x="1554480" y="2606040"/>
            <a:ext cx="9875520" cy="45720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Force yourself to say: "This passage argues that ______"  (one line only)</a:t>
            </a:r>
            <a:endParaRPr lang="en-US" sz="1200" dirty="0"/>
          </a:p>
        </p:txBody>
      </p:sp>
      <p:sp>
        <p:nvSpPr>
          <p:cNvPr id="14" name="Shape 11"/>
          <p:cNvSpPr/>
          <p:nvPr/>
        </p:nvSpPr>
        <p:spPr>
          <a:xfrm>
            <a:off x="731520" y="3200400"/>
            <a:ext cx="640080" cy="640080"/>
          </a:xfrm>
          <a:prstGeom prst="ellipse">
            <a:avLst/>
          </a:prstGeom>
          <a:solidFill>
            <a:srgbClr val="C7D2FE"/>
          </a:solidFill>
          <a:ln/>
        </p:spPr>
      </p:sp>
      <p:sp>
        <p:nvSpPr>
          <p:cNvPr id="15" name="Text 12"/>
          <p:cNvSpPr/>
          <p:nvPr/>
        </p:nvSpPr>
        <p:spPr>
          <a:xfrm>
            <a:off x="731520" y="3200400"/>
            <a:ext cx="640080" cy="640080"/>
          </a:xfrm>
          <a:prstGeom prst="rect">
            <a:avLst/>
          </a:prstGeom>
          <a:noFill/>
          <a:ln/>
        </p:spPr>
        <p:txBody>
          <a:bodyPr wrap="square" rtlCol="0" anchor="ctr"/>
          <a:lstStyle/>
          <a:p>
            <a:pPr algn="ctr" indent="0" marL="0">
              <a:buNone/>
            </a:pPr>
            <a:r>
              <a:rPr lang="en-US" sz="2000" b="1" dirty="0">
                <a:solidFill>
                  <a:srgbClr val="0F172A"/>
                </a:solidFill>
                <a:latin typeface="Avenir Next" pitchFamily="34" charset="0"/>
                <a:ea typeface="Avenir Next" pitchFamily="34" charset="-122"/>
                <a:cs typeface="Avenir Next" pitchFamily="34" charset="-120"/>
              </a:rPr>
              <a:t>3</a:t>
            </a:r>
            <a:endParaRPr lang="en-US" sz="2000" dirty="0"/>
          </a:p>
        </p:txBody>
      </p:sp>
      <p:sp>
        <p:nvSpPr>
          <p:cNvPr id="16" name="Text 13"/>
          <p:cNvSpPr/>
          <p:nvPr/>
        </p:nvSpPr>
        <p:spPr>
          <a:xfrm>
            <a:off x="1554480" y="3246120"/>
            <a:ext cx="2286000" cy="365760"/>
          </a:xfrm>
          <a:prstGeom prst="rect">
            <a:avLst/>
          </a:prstGeom>
          <a:noFill/>
          <a:ln/>
        </p:spPr>
        <p:txBody>
          <a:bodyPr wrap="square" rtlCol="0" anchor="ctr"/>
          <a:lstStyle/>
          <a:p>
            <a:pPr indent="0" marL="0">
              <a:buNone/>
            </a:pPr>
            <a:r>
              <a:rPr lang="en-US" sz="1600" b="1" dirty="0">
                <a:solidFill>
                  <a:srgbClr val="FF6B35"/>
                </a:solidFill>
                <a:latin typeface="Avenir Next" pitchFamily="34" charset="0"/>
                <a:ea typeface="Avenir Next" pitchFamily="34" charset="-122"/>
                <a:cs typeface="Avenir Next" pitchFamily="34" charset="-120"/>
              </a:rPr>
              <a:t>Track</a:t>
            </a:r>
            <a:endParaRPr lang="en-US" sz="1600" dirty="0"/>
          </a:p>
        </p:txBody>
      </p:sp>
      <p:sp>
        <p:nvSpPr>
          <p:cNvPr id="17" name="Text 14"/>
          <p:cNvSpPr/>
          <p:nvPr/>
        </p:nvSpPr>
        <p:spPr>
          <a:xfrm>
            <a:off x="1554480" y="3566160"/>
            <a:ext cx="9875520" cy="45720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CLAT passages: Intro → Argument → Examples → Conclusion. Look in para 1 OR last para.</a:t>
            </a:r>
            <a:endParaRPr lang="en-US" sz="1200" dirty="0"/>
          </a:p>
        </p:txBody>
      </p:sp>
      <p:sp>
        <p:nvSpPr>
          <p:cNvPr id="18" name="Shape 15"/>
          <p:cNvSpPr/>
          <p:nvPr/>
        </p:nvSpPr>
        <p:spPr>
          <a:xfrm>
            <a:off x="731520" y="4160520"/>
            <a:ext cx="640080" cy="640080"/>
          </a:xfrm>
          <a:prstGeom prst="ellipse">
            <a:avLst/>
          </a:prstGeom>
          <a:solidFill>
            <a:srgbClr val="E0E7FF"/>
          </a:solidFill>
          <a:ln/>
        </p:spPr>
      </p:sp>
      <p:sp>
        <p:nvSpPr>
          <p:cNvPr id="19" name="Text 16"/>
          <p:cNvSpPr/>
          <p:nvPr/>
        </p:nvSpPr>
        <p:spPr>
          <a:xfrm>
            <a:off x="731520" y="4160520"/>
            <a:ext cx="640080" cy="640080"/>
          </a:xfrm>
          <a:prstGeom prst="rect">
            <a:avLst/>
          </a:prstGeom>
          <a:noFill/>
          <a:ln/>
        </p:spPr>
        <p:txBody>
          <a:bodyPr wrap="square" rtlCol="0" anchor="ctr"/>
          <a:lstStyle/>
          <a:p>
            <a:pPr algn="ctr" indent="0" marL="0">
              <a:buNone/>
            </a:pPr>
            <a:r>
              <a:rPr lang="en-US" sz="2000" b="1" dirty="0">
                <a:solidFill>
                  <a:srgbClr val="0F172A"/>
                </a:solidFill>
                <a:latin typeface="Avenir Next" pitchFamily="34" charset="0"/>
                <a:ea typeface="Avenir Next" pitchFamily="34" charset="-122"/>
                <a:cs typeface="Avenir Next" pitchFamily="34" charset="-120"/>
              </a:rPr>
              <a:t>4</a:t>
            </a:r>
            <a:endParaRPr lang="en-US" sz="2000" dirty="0"/>
          </a:p>
        </p:txBody>
      </p:sp>
      <p:sp>
        <p:nvSpPr>
          <p:cNvPr id="20" name="Text 17"/>
          <p:cNvSpPr/>
          <p:nvPr/>
        </p:nvSpPr>
        <p:spPr>
          <a:xfrm>
            <a:off x="1554480" y="4206240"/>
            <a:ext cx="2286000" cy="365760"/>
          </a:xfrm>
          <a:prstGeom prst="rect">
            <a:avLst/>
          </a:prstGeom>
          <a:noFill/>
          <a:ln/>
        </p:spPr>
        <p:txBody>
          <a:bodyPr wrap="square" rtlCol="0" anchor="ctr"/>
          <a:lstStyle/>
          <a:p>
            <a:pPr indent="0" marL="0">
              <a:buNone/>
            </a:pPr>
            <a:r>
              <a:rPr lang="en-US" sz="1600" b="1" dirty="0">
                <a:solidFill>
                  <a:srgbClr val="FF6B35"/>
                </a:solidFill>
                <a:latin typeface="Avenir Next" pitchFamily="34" charset="0"/>
                <a:ea typeface="Avenir Next" pitchFamily="34" charset="-122"/>
                <a:cs typeface="Avenir Next" pitchFamily="34" charset="-120"/>
              </a:rPr>
              <a:t>Eliminate Traps</a:t>
            </a:r>
            <a:endParaRPr lang="en-US" sz="1600" dirty="0"/>
          </a:p>
        </p:txBody>
      </p:sp>
      <p:sp>
        <p:nvSpPr>
          <p:cNvPr id="21" name="Text 18"/>
          <p:cNvSpPr/>
          <p:nvPr/>
        </p:nvSpPr>
        <p:spPr>
          <a:xfrm>
            <a:off x="1554480" y="4526280"/>
            <a:ext cx="9875520" cy="45720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Avoid too-broad topics, too-narrow details, or exaggerated/extreme statements</a:t>
            </a:r>
            <a:endParaRPr lang="en-US" sz="1200" dirty="0"/>
          </a:p>
        </p:txBody>
      </p:sp>
      <p:sp>
        <p:nvSpPr>
          <p:cNvPr id="22" name="Shape 19"/>
          <p:cNvSpPr/>
          <p:nvPr/>
        </p:nvSpPr>
        <p:spPr>
          <a:xfrm>
            <a:off x="731520" y="5120640"/>
            <a:ext cx="640080" cy="640080"/>
          </a:xfrm>
          <a:prstGeom prst="ellipse">
            <a:avLst/>
          </a:prstGeom>
          <a:solidFill>
            <a:srgbClr val="FFFFFF"/>
          </a:solidFill>
          <a:ln/>
        </p:spPr>
      </p:sp>
      <p:sp>
        <p:nvSpPr>
          <p:cNvPr id="23" name="Text 20"/>
          <p:cNvSpPr/>
          <p:nvPr/>
        </p:nvSpPr>
        <p:spPr>
          <a:xfrm>
            <a:off x="731520" y="5120640"/>
            <a:ext cx="640080" cy="640080"/>
          </a:xfrm>
          <a:prstGeom prst="rect">
            <a:avLst/>
          </a:prstGeom>
          <a:noFill/>
          <a:ln/>
        </p:spPr>
        <p:txBody>
          <a:bodyPr wrap="square" rtlCol="0" anchor="ctr"/>
          <a:lstStyle/>
          <a:p>
            <a:pPr algn="ctr" indent="0" marL="0">
              <a:buNone/>
            </a:pPr>
            <a:r>
              <a:rPr lang="en-US" sz="2000" b="1" dirty="0">
                <a:solidFill>
                  <a:srgbClr val="0F172A"/>
                </a:solidFill>
                <a:latin typeface="Avenir Next" pitchFamily="34" charset="0"/>
                <a:ea typeface="Avenir Next" pitchFamily="34" charset="-122"/>
                <a:cs typeface="Avenir Next" pitchFamily="34" charset="-120"/>
              </a:rPr>
              <a:t>5</a:t>
            </a:r>
            <a:endParaRPr lang="en-US" sz="2000" dirty="0"/>
          </a:p>
        </p:txBody>
      </p:sp>
      <p:sp>
        <p:nvSpPr>
          <p:cNvPr id="24" name="Text 21"/>
          <p:cNvSpPr/>
          <p:nvPr/>
        </p:nvSpPr>
        <p:spPr>
          <a:xfrm>
            <a:off x="1554480" y="5166360"/>
            <a:ext cx="2286000" cy="365760"/>
          </a:xfrm>
          <a:prstGeom prst="rect">
            <a:avLst/>
          </a:prstGeom>
          <a:noFill/>
          <a:ln/>
        </p:spPr>
        <p:txBody>
          <a:bodyPr wrap="square" rtlCol="0" anchor="ctr"/>
          <a:lstStyle/>
          <a:p>
            <a:pPr indent="0" marL="0">
              <a:buNone/>
            </a:pPr>
            <a:r>
              <a:rPr lang="en-US" sz="1600" b="1" dirty="0">
                <a:solidFill>
                  <a:srgbClr val="FF6B35"/>
                </a:solidFill>
                <a:latin typeface="Avenir Next" pitchFamily="34" charset="0"/>
                <a:ea typeface="Avenir Next" pitchFamily="34" charset="-122"/>
                <a:cs typeface="Avenir Next" pitchFamily="34" charset="-120"/>
              </a:rPr>
              <a:t>Confirm Coverage</a:t>
            </a:r>
            <a:endParaRPr lang="en-US" sz="1600" dirty="0"/>
          </a:p>
        </p:txBody>
      </p:sp>
      <p:sp>
        <p:nvSpPr>
          <p:cNvPr id="25" name="Text 22"/>
          <p:cNvSpPr/>
          <p:nvPr/>
        </p:nvSpPr>
        <p:spPr>
          <a:xfrm>
            <a:off x="1554480" y="5486400"/>
            <a:ext cx="9875520" cy="45720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The correct option covers MOST paragraphs and matches the author's tone</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Main Idea — Worked Example</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Text 4"/>
          <p:cNvSpPr/>
          <p:nvPr/>
        </p:nvSpPr>
        <p:spPr>
          <a:xfrm>
            <a:off x="731520" y="1280160"/>
            <a:ext cx="10058400" cy="36576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Passage Summary:</a:t>
            </a:r>
            <a:endParaRPr lang="en-US" sz="1400" dirty="0"/>
          </a:p>
        </p:txBody>
      </p:sp>
      <p:sp>
        <p:nvSpPr>
          <p:cNvPr id="8" name="Text 5"/>
          <p:cNvSpPr/>
          <p:nvPr/>
        </p:nvSpPr>
        <p:spPr>
          <a:xfrm>
            <a:off x="731520" y="1691640"/>
            <a:ext cx="10515600" cy="822960"/>
          </a:xfrm>
          <a:prstGeom prst="rect">
            <a:avLst/>
          </a:prstGeom>
          <a:noFill/>
          <a:ln/>
        </p:spPr>
        <p:txBody>
          <a:bodyPr wrap="square" rtlCol="0" anchor="ctr"/>
          <a:lstStyle/>
          <a:p>
            <a:pPr indent="0" marL="0">
              <a:buNone/>
            </a:pPr>
            <a:r>
              <a:rPr lang="en-US" sz="1300" i="1" dirty="0">
                <a:solidFill>
                  <a:srgbClr val="4A4A4A"/>
                </a:solidFill>
                <a:latin typeface="Inter" pitchFamily="34" charset="0"/>
                <a:ea typeface="Inter" pitchFamily="34" charset="-122"/>
                <a:cs typeface="Inter" pitchFamily="34" charset="-120"/>
              </a:rPr>
              <a:t>A passage starts with problems in modern education, discusses flaws in rote learning, and ends by supporting critical thinking as the solution.</a:t>
            </a:r>
            <a:endParaRPr lang="en-US" sz="1300" dirty="0"/>
          </a:p>
        </p:txBody>
      </p:sp>
      <p:sp>
        <p:nvSpPr>
          <p:cNvPr id="9" name="Text 6"/>
          <p:cNvSpPr/>
          <p:nvPr/>
        </p:nvSpPr>
        <p:spPr>
          <a:xfrm>
            <a:off x="731520" y="2651760"/>
            <a:ext cx="10058400" cy="36576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Which option is the main idea?</a:t>
            </a:r>
            <a:endParaRPr lang="en-US" sz="1400" dirty="0"/>
          </a:p>
        </p:txBody>
      </p:sp>
      <p:sp>
        <p:nvSpPr>
          <p:cNvPr id="10" name="Shape 7"/>
          <p:cNvSpPr/>
          <p:nvPr/>
        </p:nvSpPr>
        <p:spPr>
          <a:xfrm>
            <a:off x="731520" y="3108960"/>
            <a:ext cx="10515600" cy="594360"/>
          </a:xfrm>
          <a:prstGeom prst="roundRect">
            <a:avLst>
              <a:gd name="adj" fmla="val 12308"/>
            </a:avLst>
          </a:prstGeom>
          <a:solidFill>
            <a:srgbClr val="FFFFFF"/>
          </a:solidFill>
          <a:ln/>
          <a:effectLst>
            <a:outerShdw sx="100000" sy="100000" kx="0" ky="0" algn="bl" rotWithShape="0" blurRad="38100" dist="12700" dir="16200000">
              <a:srgbClr val="DDDDDD">
                <a:alpha val="30000"/>
              </a:srgbClr>
            </a:outerShdw>
          </a:effectLst>
        </p:spPr>
      </p:sp>
      <p:sp>
        <p:nvSpPr>
          <p:cNvPr id="11" name="Text 8"/>
          <p:cNvSpPr/>
          <p:nvPr/>
        </p:nvSpPr>
        <p:spPr>
          <a:xfrm>
            <a:off x="914400" y="3200400"/>
            <a:ext cx="365760" cy="41148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A)</a:t>
            </a:r>
            <a:endParaRPr lang="en-US" sz="1400" dirty="0"/>
          </a:p>
        </p:txBody>
      </p:sp>
      <p:sp>
        <p:nvSpPr>
          <p:cNvPr id="12" name="Text 9"/>
          <p:cNvSpPr/>
          <p:nvPr/>
        </p:nvSpPr>
        <p:spPr>
          <a:xfrm>
            <a:off x="1371600" y="3200400"/>
            <a:ext cx="5943600" cy="41148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Problems in modern education</a:t>
            </a:r>
            <a:endParaRPr lang="en-US" sz="1200" dirty="0"/>
          </a:p>
        </p:txBody>
      </p:sp>
      <p:sp>
        <p:nvSpPr>
          <p:cNvPr id="13" name="Text 10"/>
          <p:cNvSpPr/>
          <p:nvPr/>
        </p:nvSpPr>
        <p:spPr>
          <a:xfrm>
            <a:off x="7498080" y="3200400"/>
            <a:ext cx="3657600" cy="411480"/>
          </a:xfrm>
          <a:prstGeom prst="rect">
            <a:avLst/>
          </a:prstGeom>
          <a:noFill/>
          <a:ln/>
        </p:spPr>
        <p:txBody>
          <a:bodyPr wrap="square" rtlCol="0" anchor="ctr"/>
          <a:lstStyle/>
          <a:p>
            <a:pPr indent="0" marL="0">
              <a:buNone/>
            </a:pPr>
            <a:r>
              <a:rPr lang="en-US" sz="1100" b="1" dirty="0">
                <a:solidFill>
                  <a:srgbClr val="FF6B35"/>
                </a:solidFill>
                <a:latin typeface="Avenir Next" pitchFamily="34" charset="0"/>
                <a:ea typeface="Avenir Next" pitchFamily="34" charset="-122"/>
                <a:cs typeface="Avenir Next" pitchFamily="34" charset="-120"/>
              </a:rPr>
              <a:t>✗ Too broad — only the topic</a:t>
            </a:r>
            <a:endParaRPr lang="en-US" sz="1100" dirty="0"/>
          </a:p>
        </p:txBody>
      </p:sp>
      <p:sp>
        <p:nvSpPr>
          <p:cNvPr id="14" name="Shape 11"/>
          <p:cNvSpPr/>
          <p:nvPr/>
        </p:nvSpPr>
        <p:spPr>
          <a:xfrm>
            <a:off x="731520" y="3794760"/>
            <a:ext cx="10515600" cy="594360"/>
          </a:xfrm>
          <a:prstGeom prst="roundRect">
            <a:avLst>
              <a:gd name="adj" fmla="val 12308"/>
            </a:avLst>
          </a:prstGeom>
          <a:solidFill>
            <a:srgbClr val="FFFFFF"/>
          </a:solidFill>
          <a:ln/>
          <a:effectLst>
            <a:outerShdw sx="100000" sy="100000" kx="0" ky="0" algn="bl" rotWithShape="0" blurRad="38100" dist="12700" dir="16200000">
              <a:srgbClr val="DDDDDD">
                <a:alpha val="30000"/>
              </a:srgbClr>
            </a:outerShdw>
          </a:effectLst>
        </p:spPr>
      </p:sp>
      <p:sp>
        <p:nvSpPr>
          <p:cNvPr id="15" name="Text 12"/>
          <p:cNvSpPr/>
          <p:nvPr/>
        </p:nvSpPr>
        <p:spPr>
          <a:xfrm>
            <a:off x="914400" y="3886200"/>
            <a:ext cx="365760" cy="41148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B)</a:t>
            </a:r>
            <a:endParaRPr lang="en-US" sz="1400" dirty="0"/>
          </a:p>
        </p:txBody>
      </p:sp>
      <p:sp>
        <p:nvSpPr>
          <p:cNvPr id="16" name="Text 13"/>
          <p:cNvSpPr/>
          <p:nvPr/>
        </p:nvSpPr>
        <p:spPr>
          <a:xfrm>
            <a:off x="1371600" y="3886200"/>
            <a:ext cx="5943600" cy="41148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Rote learning is bad</a:t>
            </a:r>
            <a:endParaRPr lang="en-US" sz="1200" dirty="0"/>
          </a:p>
        </p:txBody>
      </p:sp>
      <p:sp>
        <p:nvSpPr>
          <p:cNvPr id="17" name="Text 14"/>
          <p:cNvSpPr/>
          <p:nvPr/>
        </p:nvSpPr>
        <p:spPr>
          <a:xfrm>
            <a:off x="7498080" y="3886200"/>
            <a:ext cx="3657600" cy="411480"/>
          </a:xfrm>
          <a:prstGeom prst="rect">
            <a:avLst/>
          </a:prstGeom>
          <a:noFill/>
          <a:ln/>
        </p:spPr>
        <p:txBody>
          <a:bodyPr wrap="square" rtlCol="0" anchor="ctr"/>
          <a:lstStyle/>
          <a:p>
            <a:pPr indent="0" marL="0">
              <a:buNone/>
            </a:pPr>
            <a:r>
              <a:rPr lang="en-US" sz="1100" b="1" dirty="0">
                <a:solidFill>
                  <a:srgbClr val="FF6B35"/>
                </a:solidFill>
                <a:latin typeface="Avenir Next" pitchFamily="34" charset="0"/>
                <a:ea typeface="Avenir Next" pitchFamily="34" charset="-122"/>
                <a:cs typeface="Avenir Next" pitchFamily="34" charset="-120"/>
              </a:rPr>
              <a:t>✗ Too narrow — only middle paras</a:t>
            </a:r>
            <a:endParaRPr lang="en-US" sz="1100" dirty="0"/>
          </a:p>
        </p:txBody>
      </p:sp>
      <p:sp>
        <p:nvSpPr>
          <p:cNvPr id="18" name="Shape 15"/>
          <p:cNvSpPr/>
          <p:nvPr/>
        </p:nvSpPr>
        <p:spPr>
          <a:xfrm>
            <a:off x="731520" y="4480560"/>
            <a:ext cx="10515600" cy="594360"/>
          </a:xfrm>
          <a:prstGeom prst="roundRect">
            <a:avLst>
              <a:gd name="adj" fmla="val 12308"/>
            </a:avLst>
          </a:prstGeom>
          <a:solidFill>
            <a:srgbClr val="D1FAE5"/>
          </a:solidFill>
          <a:ln/>
          <a:effectLst>
            <a:outerShdw sx="100000" sy="100000" kx="0" ky="0" algn="bl" rotWithShape="0" blurRad="38100" dist="12700" dir="16200000">
              <a:srgbClr val="DDDDDD">
                <a:alpha val="30000"/>
              </a:srgbClr>
            </a:outerShdw>
          </a:effectLst>
        </p:spPr>
      </p:sp>
      <p:sp>
        <p:nvSpPr>
          <p:cNvPr id="19" name="Text 16"/>
          <p:cNvSpPr/>
          <p:nvPr/>
        </p:nvSpPr>
        <p:spPr>
          <a:xfrm>
            <a:off x="914400" y="4572000"/>
            <a:ext cx="365760" cy="41148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C)</a:t>
            </a:r>
            <a:endParaRPr lang="en-US" sz="1400" dirty="0"/>
          </a:p>
        </p:txBody>
      </p:sp>
      <p:sp>
        <p:nvSpPr>
          <p:cNvPr id="20" name="Text 17"/>
          <p:cNvSpPr/>
          <p:nvPr/>
        </p:nvSpPr>
        <p:spPr>
          <a:xfrm>
            <a:off x="1371600" y="4572000"/>
            <a:ext cx="5943600" cy="41148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Education systems should shift from rote learning to critical thinking</a:t>
            </a:r>
            <a:endParaRPr lang="en-US" sz="1200" dirty="0"/>
          </a:p>
        </p:txBody>
      </p:sp>
      <p:sp>
        <p:nvSpPr>
          <p:cNvPr id="21" name="Text 18"/>
          <p:cNvSpPr/>
          <p:nvPr/>
        </p:nvSpPr>
        <p:spPr>
          <a:xfrm>
            <a:off x="7498080" y="4572000"/>
            <a:ext cx="3657600" cy="411480"/>
          </a:xfrm>
          <a:prstGeom prst="rect">
            <a:avLst/>
          </a:prstGeom>
          <a:noFill/>
          <a:ln/>
        </p:spPr>
        <p:txBody>
          <a:bodyPr wrap="square" rtlCol="0" anchor="ctr"/>
          <a:lstStyle/>
          <a:p>
            <a:pPr indent="0" marL="0">
              <a:buNone/>
            </a:pPr>
            <a:r>
              <a:rPr lang="en-US" sz="1100" b="1" dirty="0">
                <a:solidFill>
                  <a:srgbClr val="16A34A"/>
                </a:solidFill>
                <a:latin typeface="Avenir Next" pitchFamily="34" charset="0"/>
                <a:ea typeface="Avenir Next" pitchFamily="34" charset="-122"/>
                <a:cs typeface="Avenir Next" pitchFamily="34" charset="-120"/>
              </a:rPr>
              <a:t>✓ Covers entire passage</a:t>
            </a:r>
            <a:endParaRPr lang="en-US" sz="1100" dirty="0"/>
          </a:p>
        </p:txBody>
      </p:sp>
      <p:sp>
        <p:nvSpPr>
          <p:cNvPr id="22" name="Shape 19"/>
          <p:cNvSpPr/>
          <p:nvPr/>
        </p:nvSpPr>
        <p:spPr>
          <a:xfrm>
            <a:off x="731520" y="5166360"/>
            <a:ext cx="10515600" cy="594360"/>
          </a:xfrm>
          <a:prstGeom prst="roundRect">
            <a:avLst>
              <a:gd name="adj" fmla="val 12308"/>
            </a:avLst>
          </a:prstGeom>
          <a:solidFill>
            <a:srgbClr val="FFFFFF"/>
          </a:solidFill>
          <a:ln/>
          <a:effectLst>
            <a:outerShdw sx="100000" sy="100000" kx="0" ky="0" algn="bl" rotWithShape="0" blurRad="38100" dist="12700" dir="16200000">
              <a:srgbClr val="DDDDDD">
                <a:alpha val="30000"/>
              </a:srgbClr>
            </a:outerShdw>
          </a:effectLst>
        </p:spPr>
      </p:sp>
      <p:sp>
        <p:nvSpPr>
          <p:cNvPr id="23" name="Text 20"/>
          <p:cNvSpPr/>
          <p:nvPr/>
        </p:nvSpPr>
        <p:spPr>
          <a:xfrm>
            <a:off x="914400" y="5257800"/>
            <a:ext cx="365760" cy="41148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D)</a:t>
            </a:r>
            <a:endParaRPr lang="en-US" sz="1400" dirty="0"/>
          </a:p>
        </p:txBody>
      </p:sp>
      <p:sp>
        <p:nvSpPr>
          <p:cNvPr id="24" name="Text 21"/>
          <p:cNvSpPr/>
          <p:nvPr/>
        </p:nvSpPr>
        <p:spPr>
          <a:xfrm>
            <a:off x="1371600" y="5257800"/>
            <a:ext cx="5943600" cy="41148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Critical thinking is superior to all other skills</a:t>
            </a:r>
            <a:endParaRPr lang="en-US" sz="1200" dirty="0"/>
          </a:p>
        </p:txBody>
      </p:sp>
      <p:sp>
        <p:nvSpPr>
          <p:cNvPr id="25" name="Text 22"/>
          <p:cNvSpPr/>
          <p:nvPr/>
        </p:nvSpPr>
        <p:spPr>
          <a:xfrm>
            <a:off x="7498080" y="5257800"/>
            <a:ext cx="3657600" cy="411480"/>
          </a:xfrm>
          <a:prstGeom prst="rect">
            <a:avLst/>
          </a:prstGeom>
          <a:noFill/>
          <a:ln/>
        </p:spPr>
        <p:txBody>
          <a:bodyPr wrap="square" rtlCol="0" anchor="ctr"/>
          <a:lstStyle/>
          <a:p>
            <a:pPr indent="0" marL="0">
              <a:buNone/>
            </a:pPr>
            <a:r>
              <a:rPr lang="en-US" sz="1100" b="1" dirty="0">
                <a:solidFill>
                  <a:srgbClr val="FF6B35"/>
                </a:solidFill>
                <a:latin typeface="Avenir Next" pitchFamily="34" charset="0"/>
                <a:ea typeface="Avenir Next" pitchFamily="34" charset="-122"/>
                <a:cs typeface="Avenir Next" pitchFamily="34" charset="-120"/>
              </a:rPr>
              <a:t>✗ Too extreme / exaggerated</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What is an 'Argument' in a Passage?</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Text 4"/>
          <p:cNvSpPr/>
          <p:nvPr/>
        </p:nvSpPr>
        <p:spPr>
          <a:xfrm>
            <a:off x="731520" y="1280160"/>
            <a:ext cx="10515600" cy="457200"/>
          </a:xfrm>
          <a:prstGeom prst="rect">
            <a:avLst/>
          </a:prstGeom>
          <a:noFill/>
          <a:ln/>
        </p:spPr>
        <p:txBody>
          <a:bodyPr wrap="square" rtlCol="0" anchor="ctr"/>
          <a:lstStyle/>
          <a:p>
            <a:pPr indent="0" marL="0">
              <a:buNone/>
            </a:pPr>
            <a:r>
              <a:rPr lang="en-US" sz="1400" i="1" dirty="0">
                <a:solidFill>
                  <a:srgbClr val="4A4A4A"/>
                </a:solidFill>
                <a:latin typeface="Inter" pitchFamily="34" charset="0"/>
                <a:ea typeface="Inter" pitchFamily="34" charset="-122"/>
                <a:cs typeface="Inter" pitchFamily="34" charset="-120"/>
              </a:rPr>
              <a:t>An argument ≠ a fight. It is a REASONED POSITION the author is convincing you of.</a:t>
            </a:r>
            <a:endParaRPr lang="en-US" sz="1400" dirty="0"/>
          </a:p>
        </p:txBody>
      </p:sp>
      <p:sp>
        <p:nvSpPr>
          <p:cNvPr id="8" name="Shape 5"/>
          <p:cNvSpPr/>
          <p:nvPr/>
        </p:nvSpPr>
        <p:spPr>
          <a:xfrm>
            <a:off x="731520" y="1920240"/>
            <a:ext cx="3520440" cy="2743200"/>
          </a:xfrm>
          <a:prstGeom prst="roundRect">
            <a:avLst>
              <a:gd name="adj" fmla="val 4000"/>
            </a:avLst>
          </a:prstGeom>
          <a:solidFill>
            <a:srgbClr val="FFFFFF"/>
          </a:solidFill>
          <a:ln/>
          <a:effectLst>
            <a:outerShdw sx="100000" sy="100000" kx="0" ky="0" algn="bl" rotWithShape="0" blurRad="63500" dist="25400" dir="16200000">
              <a:srgbClr val="CCCCCC">
                <a:alpha val="30000"/>
              </a:srgbClr>
            </a:outerShdw>
          </a:effectLst>
        </p:spPr>
      </p:sp>
      <p:sp>
        <p:nvSpPr>
          <p:cNvPr id="9" name="Shape 6"/>
          <p:cNvSpPr/>
          <p:nvPr/>
        </p:nvSpPr>
        <p:spPr>
          <a:xfrm>
            <a:off x="2011680" y="2103120"/>
            <a:ext cx="914400" cy="914400"/>
          </a:xfrm>
          <a:prstGeom prst="ellipse">
            <a:avLst/>
          </a:prstGeom>
          <a:solidFill>
            <a:srgbClr val="FF6B35"/>
          </a:solidFill>
          <a:ln/>
        </p:spPr>
      </p:sp>
      <p:sp>
        <p:nvSpPr>
          <p:cNvPr id="10" name="Text 7"/>
          <p:cNvSpPr/>
          <p:nvPr/>
        </p:nvSpPr>
        <p:spPr>
          <a:xfrm>
            <a:off x="2011680" y="2103120"/>
            <a:ext cx="914400" cy="914400"/>
          </a:xfrm>
          <a:prstGeom prst="rect">
            <a:avLst/>
          </a:prstGeom>
          <a:noFill/>
          <a:ln/>
        </p:spPr>
        <p:txBody>
          <a:bodyPr wrap="square" rtlCol="0" anchor="ctr"/>
          <a:lstStyle/>
          <a:p>
            <a:pPr algn="ctr" indent="0" marL="0">
              <a:buNone/>
            </a:pPr>
            <a:r>
              <a:rPr lang="en-US" sz="2200" b="1" dirty="0">
                <a:solidFill>
                  <a:srgbClr val="FFFFFF"/>
                </a:solidFill>
                <a:latin typeface="Avenir Next" pitchFamily="34" charset="0"/>
                <a:ea typeface="Avenir Next" pitchFamily="34" charset="-122"/>
                <a:cs typeface="Avenir Next" pitchFamily="34" charset="-120"/>
              </a:rPr>
              <a:t>1</a:t>
            </a:r>
            <a:endParaRPr lang="en-US" sz="2200" dirty="0"/>
          </a:p>
        </p:txBody>
      </p:sp>
      <p:sp>
        <p:nvSpPr>
          <p:cNvPr id="11" name="Text 8"/>
          <p:cNvSpPr/>
          <p:nvPr/>
        </p:nvSpPr>
        <p:spPr>
          <a:xfrm>
            <a:off x="731520" y="3108960"/>
            <a:ext cx="3520440" cy="457200"/>
          </a:xfrm>
          <a:prstGeom prst="rect">
            <a:avLst/>
          </a:prstGeom>
          <a:noFill/>
          <a:ln/>
        </p:spPr>
        <p:txBody>
          <a:bodyPr wrap="square" rtlCol="0" anchor="ctr"/>
          <a:lstStyle/>
          <a:p>
            <a:pPr algn="ctr" indent="0" marL="0">
              <a:buNone/>
            </a:pPr>
            <a:r>
              <a:rPr lang="en-US" sz="1800" b="1" dirty="0">
                <a:solidFill>
                  <a:srgbClr val="0F172A"/>
                </a:solidFill>
                <a:latin typeface="Avenir Next" pitchFamily="34" charset="0"/>
                <a:ea typeface="Avenir Next" pitchFamily="34" charset="-122"/>
                <a:cs typeface="Avenir Next" pitchFamily="34" charset="-120"/>
              </a:rPr>
              <a:t>Claim</a:t>
            </a:r>
            <a:endParaRPr lang="en-US" sz="1800" dirty="0"/>
          </a:p>
        </p:txBody>
      </p:sp>
      <p:sp>
        <p:nvSpPr>
          <p:cNvPr id="12" name="Text 9"/>
          <p:cNvSpPr/>
          <p:nvPr/>
        </p:nvSpPr>
        <p:spPr>
          <a:xfrm>
            <a:off x="914400" y="3611880"/>
            <a:ext cx="3154680" cy="914400"/>
          </a:xfrm>
          <a:prstGeom prst="rect">
            <a:avLst/>
          </a:prstGeom>
          <a:noFill/>
          <a:ln/>
        </p:spPr>
        <p:txBody>
          <a:bodyPr wrap="square" rtlCol="0" anchor="ctr"/>
          <a:lstStyle/>
          <a:p>
            <a:pPr algn="ctr" indent="0" marL="0">
              <a:buNone/>
            </a:pPr>
            <a:r>
              <a:rPr lang="en-US" sz="1200" dirty="0">
                <a:solidFill>
                  <a:srgbClr val="4A4A4A"/>
                </a:solidFill>
                <a:latin typeface="Inter" pitchFamily="34" charset="0"/>
                <a:ea typeface="Inter" pitchFamily="34" charset="-122"/>
                <a:cs typeface="Inter" pitchFamily="34" charset="-120"/>
              </a:rPr>
              <a:t>What the author believes</a:t>
            </a:r>
            <a:endParaRPr lang="en-US" sz="1200" dirty="0"/>
          </a:p>
          <a:p>
            <a:pPr algn="ctr" indent="0" marL="0">
              <a:buNone/>
            </a:pPr>
            <a:r>
              <a:rPr lang="en-US" sz="1200" dirty="0">
                <a:solidFill>
                  <a:srgbClr val="4A4A4A"/>
                </a:solidFill>
                <a:latin typeface="Inter" pitchFamily="34" charset="0"/>
                <a:ea typeface="Inter" pitchFamily="34" charset="-122"/>
                <a:cs typeface="Inter" pitchFamily="34" charset="-120"/>
              </a:rPr>
              <a:t>(the main point)</a:t>
            </a:r>
            <a:endParaRPr lang="en-US" sz="1200" dirty="0"/>
          </a:p>
        </p:txBody>
      </p:sp>
      <p:sp>
        <p:nvSpPr>
          <p:cNvPr id="13" name="Shape 10"/>
          <p:cNvSpPr/>
          <p:nvPr/>
        </p:nvSpPr>
        <p:spPr>
          <a:xfrm>
            <a:off x="4480560" y="1920240"/>
            <a:ext cx="3520440" cy="2743200"/>
          </a:xfrm>
          <a:prstGeom prst="roundRect">
            <a:avLst>
              <a:gd name="adj" fmla="val 4000"/>
            </a:avLst>
          </a:prstGeom>
          <a:solidFill>
            <a:srgbClr val="FFFFFF"/>
          </a:solidFill>
          <a:ln/>
          <a:effectLst>
            <a:outerShdw sx="100000" sy="100000" kx="0" ky="0" algn="bl" rotWithShape="0" blurRad="63500" dist="25400" dir="16200000">
              <a:srgbClr val="CCCCCC">
                <a:alpha val="30000"/>
              </a:srgbClr>
            </a:outerShdw>
          </a:effectLst>
        </p:spPr>
      </p:sp>
      <p:sp>
        <p:nvSpPr>
          <p:cNvPr id="14" name="Shape 11"/>
          <p:cNvSpPr/>
          <p:nvPr/>
        </p:nvSpPr>
        <p:spPr>
          <a:xfrm>
            <a:off x="5760720" y="2103120"/>
            <a:ext cx="914400" cy="914400"/>
          </a:xfrm>
          <a:prstGeom prst="ellipse">
            <a:avLst/>
          </a:prstGeom>
          <a:solidFill>
            <a:srgbClr val="1E3A5F"/>
          </a:solidFill>
          <a:ln/>
        </p:spPr>
      </p:sp>
      <p:sp>
        <p:nvSpPr>
          <p:cNvPr id="15" name="Text 12"/>
          <p:cNvSpPr/>
          <p:nvPr/>
        </p:nvSpPr>
        <p:spPr>
          <a:xfrm>
            <a:off x="5760720" y="2103120"/>
            <a:ext cx="914400" cy="914400"/>
          </a:xfrm>
          <a:prstGeom prst="rect">
            <a:avLst/>
          </a:prstGeom>
          <a:noFill/>
          <a:ln/>
        </p:spPr>
        <p:txBody>
          <a:bodyPr wrap="square" rtlCol="0" anchor="ctr"/>
          <a:lstStyle/>
          <a:p>
            <a:pPr algn="ctr" indent="0" marL="0">
              <a:buNone/>
            </a:pPr>
            <a:r>
              <a:rPr lang="en-US" sz="2200" b="1" dirty="0">
                <a:solidFill>
                  <a:srgbClr val="FFFFFF"/>
                </a:solidFill>
                <a:latin typeface="Avenir Next" pitchFamily="34" charset="0"/>
                <a:ea typeface="Avenir Next" pitchFamily="34" charset="-122"/>
                <a:cs typeface="Avenir Next" pitchFamily="34" charset="-120"/>
              </a:rPr>
              <a:t>2</a:t>
            </a:r>
            <a:endParaRPr lang="en-US" sz="2200" dirty="0"/>
          </a:p>
        </p:txBody>
      </p:sp>
      <p:sp>
        <p:nvSpPr>
          <p:cNvPr id="16" name="Text 13"/>
          <p:cNvSpPr/>
          <p:nvPr/>
        </p:nvSpPr>
        <p:spPr>
          <a:xfrm>
            <a:off x="4480560" y="3108960"/>
            <a:ext cx="3520440" cy="457200"/>
          </a:xfrm>
          <a:prstGeom prst="rect">
            <a:avLst/>
          </a:prstGeom>
          <a:noFill/>
          <a:ln/>
        </p:spPr>
        <p:txBody>
          <a:bodyPr wrap="square" rtlCol="0" anchor="ctr"/>
          <a:lstStyle/>
          <a:p>
            <a:pPr algn="ctr" indent="0" marL="0">
              <a:buNone/>
            </a:pPr>
            <a:r>
              <a:rPr lang="en-US" sz="1800" b="1" dirty="0">
                <a:solidFill>
                  <a:srgbClr val="0F172A"/>
                </a:solidFill>
                <a:latin typeface="Avenir Next" pitchFamily="34" charset="0"/>
                <a:ea typeface="Avenir Next" pitchFamily="34" charset="-122"/>
                <a:cs typeface="Avenir Next" pitchFamily="34" charset="-120"/>
              </a:rPr>
              <a:t>Reasons</a:t>
            </a:r>
            <a:endParaRPr lang="en-US" sz="1800" dirty="0"/>
          </a:p>
        </p:txBody>
      </p:sp>
      <p:sp>
        <p:nvSpPr>
          <p:cNvPr id="17" name="Text 14"/>
          <p:cNvSpPr/>
          <p:nvPr/>
        </p:nvSpPr>
        <p:spPr>
          <a:xfrm>
            <a:off x="4663440" y="3611880"/>
            <a:ext cx="3154680" cy="914400"/>
          </a:xfrm>
          <a:prstGeom prst="rect">
            <a:avLst/>
          </a:prstGeom>
          <a:noFill/>
          <a:ln/>
        </p:spPr>
        <p:txBody>
          <a:bodyPr wrap="square" rtlCol="0" anchor="ctr"/>
          <a:lstStyle/>
          <a:p>
            <a:pPr algn="ctr" indent="0" marL="0">
              <a:buNone/>
            </a:pPr>
            <a:r>
              <a:rPr lang="en-US" sz="1200" dirty="0">
                <a:solidFill>
                  <a:srgbClr val="4A4A4A"/>
                </a:solidFill>
                <a:latin typeface="Inter" pitchFamily="34" charset="0"/>
                <a:ea typeface="Inter" pitchFamily="34" charset="-122"/>
                <a:cs typeface="Inter" pitchFamily="34" charset="-120"/>
              </a:rPr>
              <a:t>Why the author believes it</a:t>
            </a:r>
            <a:endParaRPr lang="en-US" sz="1200" dirty="0"/>
          </a:p>
          <a:p>
            <a:pPr algn="ctr" indent="0" marL="0">
              <a:buNone/>
            </a:pPr>
            <a:r>
              <a:rPr lang="en-US" sz="1200" dirty="0">
                <a:solidFill>
                  <a:srgbClr val="4A4A4A"/>
                </a:solidFill>
                <a:latin typeface="Inter" pitchFamily="34" charset="0"/>
                <a:ea typeface="Inter" pitchFamily="34" charset="-122"/>
                <a:cs typeface="Inter" pitchFamily="34" charset="-120"/>
              </a:rPr>
              <a:t>(justification)</a:t>
            </a:r>
            <a:endParaRPr lang="en-US" sz="1200" dirty="0"/>
          </a:p>
        </p:txBody>
      </p:sp>
      <p:sp>
        <p:nvSpPr>
          <p:cNvPr id="18" name="Shape 15"/>
          <p:cNvSpPr/>
          <p:nvPr/>
        </p:nvSpPr>
        <p:spPr>
          <a:xfrm>
            <a:off x="8229600" y="1920240"/>
            <a:ext cx="3520440" cy="2743200"/>
          </a:xfrm>
          <a:prstGeom prst="roundRect">
            <a:avLst>
              <a:gd name="adj" fmla="val 4000"/>
            </a:avLst>
          </a:prstGeom>
          <a:solidFill>
            <a:srgbClr val="FFFFFF"/>
          </a:solidFill>
          <a:ln/>
          <a:effectLst>
            <a:outerShdw sx="100000" sy="100000" kx="0" ky="0" algn="bl" rotWithShape="0" blurRad="63500" dist="25400" dir="16200000">
              <a:srgbClr val="CCCCCC">
                <a:alpha val="30000"/>
              </a:srgbClr>
            </a:outerShdw>
          </a:effectLst>
        </p:spPr>
      </p:sp>
      <p:sp>
        <p:nvSpPr>
          <p:cNvPr id="19" name="Shape 16"/>
          <p:cNvSpPr/>
          <p:nvPr/>
        </p:nvSpPr>
        <p:spPr>
          <a:xfrm>
            <a:off x="9509760" y="2103120"/>
            <a:ext cx="914400" cy="914400"/>
          </a:xfrm>
          <a:prstGeom prst="ellipse">
            <a:avLst/>
          </a:prstGeom>
          <a:solidFill>
            <a:srgbClr val="0F172A"/>
          </a:solidFill>
          <a:ln/>
        </p:spPr>
      </p:sp>
      <p:sp>
        <p:nvSpPr>
          <p:cNvPr id="20" name="Text 17"/>
          <p:cNvSpPr/>
          <p:nvPr/>
        </p:nvSpPr>
        <p:spPr>
          <a:xfrm>
            <a:off x="9509760" y="2103120"/>
            <a:ext cx="914400" cy="914400"/>
          </a:xfrm>
          <a:prstGeom prst="rect">
            <a:avLst/>
          </a:prstGeom>
          <a:noFill/>
          <a:ln/>
        </p:spPr>
        <p:txBody>
          <a:bodyPr wrap="square" rtlCol="0" anchor="ctr"/>
          <a:lstStyle/>
          <a:p>
            <a:pPr algn="ctr" indent="0" marL="0">
              <a:buNone/>
            </a:pPr>
            <a:r>
              <a:rPr lang="en-US" sz="2200" b="1" dirty="0">
                <a:solidFill>
                  <a:srgbClr val="FFFFFF"/>
                </a:solidFill>
                <a:latin typeface="Avenir Next" pitchFamily="34" charset="0"/>
                <a:ea typeface="Avenir Next" pitchFamily="34" charset="-122"/>
                <a:cs typeface="Avenir Next" pitchFamily="34" charset="-120"/>
              </a:rPr>
              <a:t>3</a:t>
            </a:r>
            <a:endParaRPr lang="en-US" sz="2200" dirty="0"/>
          </a:p>
        </p:txBody>
      </p:sp>
      <p:sp>
        <p:nvSpPr>
          <p:cNvPr id="21" name="Text 18"/>
          <p:cNvSpPr/>
          <p:nvPr/>
        </p:nvSpPr>
        <p:spPr>
          <a:xfrm>
            <a:off x="8229600" y="3108960"/>
            <a:ext cx="3520440" cy="457200"/>
          </a:xfrm>
          <a:prstGeom prst="rect">
            <a:avLst/>
          </a:prstGeom>
          <a:noFill/>
          <a:ln/>
        </p:spPr>
        <p:txBody>
          <a:bodyPr wrap="square" rtlCol="0" anchor="ctr"/>
          <a:lstStyle/>
          <a:p>
            <a:pPr algn="ctr" indent="0" marL="0">
              <a:buNone/>
            </a:pPr>
            <a:r>
              <a:rPr lang="en-US" sz="1800" b="1" dirty="0">
                <a:solidFill>
                  <a:srgbClr val="0F172A"/>
                </a:solidFill>
                <a:latin typeface="Avenir Next" pitchFamily="34" charset="0"/>
                <a:ea typeface="Avenir Next" pitchFamily="34" charset="-122"/>
                <a:cs typeface="Avenir Next" pitchFamily="34" charset="-120"/>
              </a:rPr>
              <a:t>Support</a:t>
            </a:r>
            <a:endParaRPr lang="en-US" sz="1800" dirty="0"/>
          </a:p>
        </p:txBody>
      </p:sp>
      <p:sp>
        <p:nvSpPr>
          <p:cNvPr id="22" name="Text 19"/>
          <p:cNvSpPr/>
          <p:nvPr/>
        </p:nvSpPr>
        <p:spPr>
          <a:xfrm>
            <a:off x="8412480" y="3611880"/>
            <a:ext cx="3154680" cy="914400"/>
          </a:xfrm>
          <a:prstGeom prst="rect">
            <a:avLst/>
          </a:prstGeom>
          <a:noFill/>
          <a:ln/>
        </p:spPr>
        <p:txBody>
          <a:bodyPr wrap="square" rtlCol="0" anchor="ctr"/>
          <a:lstStyle/>
          <a:p>
            <a:pPr algn="ctr" indent="0" marL="0">
              <a:buNone/>
            </a:pPr>
            <a:r>
              <a:rPr lang="en-US" sz="1200" dirty="0">
                <a:solidFill>
                  <a:srgbClr val="4A4A4A"/>
                </a:solidFill>
                <a:latin typeface="Inter" pitchFamily="34" charset="0"/>
                <a:ea typeface="Inter" pitchFamily="34" charset="-122"/>
                <a:cs typeface="Inter" pitchFamily="34" charset="-120"/>
              </a:rPr>
              <a:t>Examples, facts, studies,</a:t>
            </a:r>
            <a:endParaRPr lang="en-US" sz="1200" dirty="0"/>
          </a:p>
          <a:p>
            <a:pPr algn="ctr" indent="0" marL="0">
              <a:buNone/>
            </a:pPr>
            <a:r>
              <a:rPr lang="en-US" sz="1200" dirty="0">
                <a:solidFill>
                  <a:srgbClr val="4A4A4A"/>
                </a:solidFill>
                <a:latin typeface="Inter" pitchFamily="34" charset="0"/>
                <a:ea typeface="Inter" pitchFamily="34" charset="-122"/>
                <a:cs typeface="Inter" pitchFamily="34" charset="-120"/>
              </a:rPr>
              <a:t>incidents (evidence)</a:t>
            </a:r>
            <a:endParaRPr lang="en-US" sz="1200" dirty="0"/>
          </a:p>
        </p:txBody>
      </p:sp>
      <p:sp>
        <p:nvSpPr>
          <p:cNvPr id="23" name="Shape 20"/>
          <p:cNvSpPr/>
          <p:nvPr/>
        </p:nvSpPr>
        <p:spPr>
          <a:xfrm>
            <a:off x="731520" y="4846320"/>
            <a:ext cx="10515600" cy="1188720"/>
          </a:xfrm>
          <a:prstGeom prst="roundRect">
            <a:avLst>
              <a:gd name="adj" fmla="val 7692"/>
            </a:avLst>
          </a:prstGeom>
          <a:solidFill>
            <a:srgbClr val="FFF8F0"/>
          </a:solidFill>
          <a:ln w="12700">
            <a:solidFill>
              <a:srgbClr val="FF6B35"/>
            </a:solidFill>
            <a:prstDash val="solid"/>
          </a:ln>
        </p:spPr>
      </p:sp>
      <p:sp>
        <p:nvSpPr>
          <p:cNvPr id="24" name="Text 21"/>
          <p:cNvSpPr/>
          <p:nvPr/>
        </p:nvSpPr>
        <p:spPr>
          <a:xfrm>
            <a:off x="914400" y="4937760"/>
            <a:ext cx="10149840" cy="1097280"/>
          </a:xfrm>
          <a:prstGeom prst="rect">
            <a:avLst/>
          </a:prstGeom>
          <a:noFill/>
          <a:ln/>
        </p:spPr>
        <p:txBody>
          <a:bodyPr wrap="square" rtlCol="0" anchor="ctr"/>
          <a:lstStyle/>
          <a:p>
            <a:pPr indent="0" marL="0">
              <a:buNone/>
            </a:pPr>
            <a:r>
              <a:rPr lang="en-US" sz="1100" dirty="0">
                <a:solidFill>
                  <a:srgbClr val="0F172A"/>
                </a:solidFill>
                <a:latin typeface="Inter" pitchFamily="34" charset="0"/>
                <a:ea typeface="Inter" pitchFamily="34" charset="-122"/>
                <a:cs typeface="Inter" pitchFamily="34" charset="-120"/>
              </a:rPr>
              <a:t>Example: "Social media should be regulated because it spreads misinformation and harms public discourse."</a:t>
            </a:r>
            <a:endParaRPr lang="en-US" sz="1100" dirty="0"/>
          </a:p>
          <a:p>
            <a:pPr indent="0" marL="0">
              <a:buNone/>
            </a:pPr>
            <a:r>
              <a:rPr lang="en-US" sz="1100" dirty="0">
                <a:solidFill>
                  <a:srgbClr val="0F172A"/>
                </a:solidFill>
                <a:latin typeface="Inter" pitchFamily="34" charset="0"/>
                <a:ea typeface="Inter" pitchFamily="34" charset="-122"/>
                <a:cs typeface="Inter" pitchFamily="34" charset="-120"/>
              </a:rPr>
              <a:t>Claim = social media should be regulated  |  Reasons = misinformation + harm to discourse  |  Support = studies, incidents cited</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Types of Arguments You'll See in CLAT</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731520" y="1371600"/>
            <a:ext cx="53492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8" name="Shape 5"/>
          <p:cNvSpPr/>
          <p:nvPr/>
        </p:nvSpPr>
        <p:spPr>
          <a:xfrm>
            <a:off x="731520" y="1371600"/>
            <a:ext cx="5349240" cy="548640"/>
          </a:xfrm>
          <a:prstGeom prst="rect">
            <a:avLst/>
          </a:prstGeom>
          <a:solidFill>
            <a:srgbClr val="FF6B35"/>
          </a:solidFill>
          <a:ln/>
        </p:spPr>
      </p:sp>
      <p:sp>
        <p:nvSpPr>
          <p:cNvPr id="9" name="Text 6"/>
          <p:cNvSpPr/>
          <p:nvPr/>
        </p:nvSpPr>
        <p:spPr>
          <a:xfrm>
            <a:off x="731520" y="1371600"/>
            <a:ext cx="5349240" cy="548640"/>
          </a:xfrm>
          <a:prstGeom prst="rect">
            <a:avLst/>
          </a:prstGeom>
          <a:noFill/>
          <a:ln/>
        </p:spPr>
        <p:txBody>
          <a:bodyPr wrap="square" rtlCol="0" anchor="ctr"/>
          <a:lstStyle/>
          <a:p>
            <a:pPr algn="ctr" indent="0" marL="0">
              <a:buNone/>
            </a:pPr>
            <a:r>
              <a:rPr lang="en-US" sz="1600" b="1" dirty="0">
                <a:solidFill>
                  <a:srgbClr val="FFFFFF"/>
                </a:solidFill>
                <a:latin typeface="Avenir Next" pitchFamily="34" charset="0"/>
                <a:ea typeface="Avenir Next" pitchFamily="34" charset="-122"/>
                <a:cs typeface="Avenir Next" pitchFamily="34" charset="-120"/>
              </a:rPr>
              <a:t>For vs Against</a:t>
            </a:r>
            <a:endParaRPr lang="en-US" sz="1600" dirty="0"/>
          </a:p>
        </p:txBody>
      </p:sp>
      <p:sp>
        <p:nvSpPr>
          <p:cNvPr id="10" name="Text 7"/>
          <p:cNvSpPr/>
          <p:nvPr/>
        </p:nvSpPr>
        <p:spPr>
          <a:xfrm>
            <a:off x="914400" y="2057400"/>
            <a:ext cx="5029200" cy="82296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Should something be allowed, banned, or continued? Identify which side the author takes.</a:t>
            </a:r>
            <a:endParaRPr lang="en-US" sz="1200" dirty="0"/>
          </a:p>
        </p:txBody>
      </p:sp>
      <p:sp>
        <p:nvSpPr>
          <p:cNvPr id="11" name="Text 8"/>
          <p:cNvSpPr/>
          <p:nvPr/>
        </p:nvSpPr>
        <p:spPr>
          <a:xfrm>
            <a:off x="914400" y="2926080"/>
            <a:ext cx="5029200" cy="365760"/>
          </a:xfrm>
          <a:prstGeom prst="rect">
            <a:avLst/>
          </a:prstGeom>
          <a:noFill/>
          <a:ln/>
        </p:spPr>
        <p:txBody>
          <a:bodyPr wrap="square" rtlCol="0" anchor="ctr"/>
          <a:lstStyle/>
          <a:p>
            <a:pPr indent="0" marL="0">
              <a:buNone/>
            </a:pPr>
            <a:r>
              <a:rPr lang="en-US" sz="1100" i="1" dirty="0">
                <a:solidFill>
                  <a:srgbClr val="FF6B35"/>
                </a:solidFill>
                <a:latin typeface="Inter" pitchFamily="34" charset="0"/>
                <a:ea typeface="Inter" pitchFamily="34" charset="-122"/>
                <a:cs typeface="Inter" pitchFamily="34" charset="-120"/>
              </a:rPr>
              <a:t>"Death penalty should be abolished..."</a:t>
            </a:r>
            <a:endParaRPr lang="en-US" sz="1100" dirty="0"/>
          </a:p>
        </p:txBody>
      </p:sp>
      <p:sp>
        <p:nvSpPr>
          <p:cNvPr id="12" name="Shape 9"/>
          <p:cNvSpPr/>
          <p:nvPr/>
        </p:nvSpPr>
        <p:spPr>
          <a:xfrm>
            <a:off x="6400800" y="1371600"/>
            <a:ext cx="53492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13" name="Shape 10"/>
          <p:cNvSpPr/>
          <p:nvPr/>
        </p:nvSpPr>
        <p:spPr>
          <a:xfrm>
            <a:off x="6400800" y="1371600"/>
            <a:ext cx="5349240" cy="548640"/>
          </a:xfrm>
          <a:prstGeom prst="rect">
            <a:avLst/>
          </a:prstGeom>
          <a:solidFill>
            <a:srgbClr val="1E3A5F"/>
          </a:solidFill>
          <a:ln/>
        </p:spPr>
      </p:sp>
      <p:sp>
        <p:nvSpPr>
          <p:cNvPr id="14" name="Text 11"/>
          <p:cNvSpPr/>
          <p:nvPr/>
        </p:nvSpPr>
        <p:spPr>
          <a:xfrm>
            <a:off x="6400800" y="1371600"/>
            <a:ext cx="5349240" cy="548640"/>
          </a:xfrm>
          <a:prstGeom prst="rect">
            <a:avLst/>
          </a:prstGeom>
          <a:noFill/>
          <a:ln/>
        </p:spPr>
        <p:txBody>
          <a:bodyPr wrap="square" rtlCol="0" anchor="ctr"/>
          <a:lstStyle/>
          <a:p>
            <a:pPr algn="ctr" indent="0" marL="0">
              <a:buNone/>
            </a:pPr>
            <a:r>
              <a:rPr lang="en-US" sz="1600" b="1" dirty="0">
                <a:solidFill>
                  <a:srgbClr val="FFFFFF"/>
                </a:solidFill>
                <a:latin typeface="Avenir Next" pitchFamily="34" charset="0"/>
                <a:ea typeface="Avenir Next" pitchFamily="34" charset="-122"/>
                <a:cs typeface="Avenir Next" pitchFamily="34" charset="-120"/>
              </a:rPr>
              <a:t>Cause–Effect</a:t>
            </a:r>
            <a:endParaRPr lang="en-US" sz="1600" dirty="0"/>
          </a:p>
        </p:txBody>
      </p:sp>
      <p:sp>
        <p:nvSpPr>
          <p:cNvPr id="15" name="Text 12"/>
          <p:cNvSpPr/>
          <p:nvPr/>
        </p:nvSpPr>
        <p:spPr>
          <a:xfrm>
            <a:off x="6583680" y="2057400"/>
            <a:ext cx="5029200" cy="82296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X leads to Y. Watch for: because, therefore, as a result, consequently.</a:t>
            </a:r>
            <a:endParaRPr lang="en-US" sz="1200" dirty="0"/>
          </a:p>
        </p:txBody>
      </p:sp>
      <p:sp>
        <p:nvSpPr>
          <p:cNvPr id="16" name="Text 13"/>
          <p:cNvSpPr/>
          <p:nvPr/>
        </p:nvSpPr>
        <p:spPr>
          <a:xfrm>
            <a:off x="6583680" y="2926080"/>
            <a:ext cx="5029200" cy="365760"/>
          </a:xfrm>
          <a:prstGeom prst="rect">
            <a:avLst/>
          </a:prstGeom>
          <a:noFill/>
          <a:ln/>
        </p:spPr>
        <p:txBody>
          <a:bodyPr wrap="square" rtlCol="0" anchor="ctr"/>
          <a:lstStyle/>
          <a:p>
            <a:pPr indent="0" marL="0">
              <a:buNone/>
            </a:pPr>
            <a:r>
              <a:rPr lang="en-US" sz="1100" i="1" dirty="0">
                <a:solidFill>
                  <a:srgbClr val="1E3A5F"/>
                </a:solidFill>
                <a:latin typeface="Inter" pitchFamily="34" charset="0"/>
                <a:ea typeface="Inter" pitchFamily="34" charset="-122"/>
                <a:cs typeface="Inter" pitchFamily="34" charset="-120"/>
              </a:rPr>
              <a:t>"Rising inequality causes political polarisation..."</a:t>
            </a:r>
            <a:endParaRPr lang="en-US" sz="1100" dirty="0"/>
          </a:p>
        </p:txBody>
      </p:sp>
      <p:sp>
        <p:nvSpPr>
          <p:cNvPr id="17" name="Shape 14"/>
          <p:cNvSpPr/>
          <p:nvPr/>
        </p:nvSpPr>
        <p:spPr>
          <a:xfrm>
            <a:off x="731520" y="3657600"/>
            <a:ext cx="53492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18" name="Shape 15"/>
          <p:cNvSpPr/>
          <p:nvPr/>
        </p:nvSpPr>
        <p:spPr>
          <a:xfrm>
            <a:off x="731520" y="3657600"/>
            <a:ext cx="5349240" cy="548640"/>
          </a:xfrm>
          <a:prstGeom prst="rect">
            <a:avLst/>
          </a:prstGeom>
          <a:solidFill>
            <a:srgbClr val="0F172A"/>
          </a:solidFill>
          <a:ln/>
        </p:spPr>
      </p:sp>
      <p:sp>
        <p:nvSpPr>
          <p:cNvPr id="19" name="Text 16"/>
          <p:cNvSpPr/>
          <p:nvPr/>
        </p:nvSpPr>
        <p:spPr>
          <a:xfrm>
            <a:off x="731520" y="3657600"/>
            <a:ext cx="5349240" cy="548640"/>
          </a:xfrm>
          <a:prstGeom prst="rect">
            <a:avLst/>
          </a:prstGeom>
          <a:noFill/>
          <a:ln/>
        </p:spPr>
        <p:txBody>
          <a:bodyPr wrap="square" rtlCol="0" anchor="ctr"/>
          <a:lstStyle/>
          <a:p>
            <a:pPr algn="ctr" indent="0" marL="0">
              <a:buNone/>
            </a:pPr>
            <a:r>
              <a:rPr lang="en-US" sz="1600" b="1" dirty="0">
                <a:solidFill>
                  <a:srgbClr val="FFFFFF"/>
                </a:solidFill>
                <a:latin typeface="Avenir Next" pitchFamily="34" charset="0"/>
                <a:ea typeface="Avenir Next" pitchFamily="34" charset="-122"/>
                <a:cs typeface="Avenir Next" pitchFamily="34" charset="-120"/>
              </a:rPr>
              <a:t>Problem–Solution</a:t>
            </a:r>
            <a:endParaRPr lang="en-US" sz="1600" dirty="0"/>
          </a:p>
        </p:txBody>
      </p:sp>
      <p:sp>
        <p:nvSpPr>
          <p:cNvPr id="20" name="Text 17"/>
          <p:cNvSpPr/>
          <p:nvPr/>
        </p:nvSpPr>
        <p:spPr>
          <a:xfrm>
            <a:off x="914400" y="4343400"/>
            <a:ext cx="5029200" cy="82296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First identifies a problem, then argues for a specific solution.</a:t>
            </a:r>
            <a:endParaRPr lang="en-US" sz="1200" dirty="0"/>
          </a:p>
        </p:txBody>
      </p:sp>
      <p:sp>
        <p:nvSpPr>
          <p:cNvPr id="21" name="Text 18"/>
          <p:cNvSpPr/>
          <p:nvPr/>
        </p:nvSpPr>
        <p:spPr>
          <a:xfrm>
            <a:off x="914400" y="5212080"/>
            <a:ext cx="5029200" cy="365760"/>
          </a:xfrm>
          <a:prstGeom prst="rect">
            <a:avLst/>
          </a:prstGeom>
          <a:noFill/>
          <a:ln/>
        </p:spPr>
        <p:txBody>
          <a:bodyPr wrap="square" rtlCol="0" anchor="ctr"/>
          <a:lstStyle/>
          <a:p>
            <a:pPr indent="0" marL="0">
              <a:buNone/>
            </a:pPr>
            <a:r>
              <a:rPr lang="en-US" sz="1100" i="1" dirty="0">
                <a:solidFill>
                  <a:srgbClr val="0F172A"/>
                </a:solidFill>
                <a:latin typeface="Inter" pitchFamily="34" charset="0"/>
                <a:ea typeface="Inter" pitchFamily="34" charset="-122"/>
                <a:cs typeface="Inter" pitchFamily="34" charset="-120"/>
              </a:rPr>
              <a:t>"The solution to antibiotic resistance is not more drugs but..."</a:t>
            </a:r>
            <a:endParaRPr lang="en-US" sz="1100" dirty="0"/>
          </a:p>
        </p:txBody>
      </p:sp>
      <p:sp>
        <p:nvSpPr>
          <p:cNvPr id="22" name="Shape 19"/>
          <p:cNvSpPr/>
          <p:nvPr/>
        </p:nvSpPr>
        <p:spPr>
          <a:xfrm>
            <a:off x="6400800" y="3657600"/>
            <a:ext cx="5349240" cy="2103120"/>
          </a:xfrm>
          <a:prstGeom prst="roundRect">
            <a:avLst>
              <a:gd name="adj" fmla="val 5217"/>
            </a:avLst>
          </a:prstGeom>
          <a:solidFill>
            <a:srgbClr val="FFFFFF"/>
          </a:solidFill>
          <a:ln/>
          <a:effectLst>
            <a:outerShdw sx="100000" sy="100000" kx="0" ky="0" algn="bl" rotWithShape="0" blurRad="63500" dist="25400" dir="16200000">
              <a:srgbClr val="CCCCCC">
                <a:alpha val="30000"/>
              </a:srgbClr>
            </a:outerShdw>
          </a:effectLst>
        </p:spPr>
      </p:sp>
      <p:sp>
        <p:nvSpPr>
          <p:cNvPr id="23" name="Shape 20"/>
          <p:cNvSpPr/>
          <p:nvPr/>
        </p:nvSpPr>
        <p:spPr>
          <a:xfrm>
            <a:off x="6400800" y="3657600"/>
            <a:ext cx="5349240" cy="548640"/>
          </a:xfrm>
          <a:prstGeom prst="rect">
            <a:avLst/>
          </a:prstGeom>
          <a:solidFill>
            <a:srgbClr val="2D4A6B"/>
          </a:solidFill>
          <a:ln/>
        </p:spPr>
      </p:sp>
      <p:sp>
        <p:nvSpPr>
          <p:cNvPr id="24" name="Text 21"/>
          <p:cNvSpPr/>
          <p:nvPr/>
        </p:nvSpPr>
        <p:spPr>
          <a:xfrm>
            <a:off x="6400800" y="3657600"/>
            <a:ext cx="5349240" cy="548640"/>
          </a:xfrm>
          <a:prstGeom prst="rect">
            <a:avLst/>
          </a:prstGeom>
          <a:noFill/>
          <a:ln/>
        </p:spPr>
        <p:txBody>
          <a:bodyPr wrap="square" rtlCol="0" anchor="ctr"/>
          <a:lstStyle/>
          <a:p>
            <a:pPr algn="ctr" indent="0" marL="0">
              <a:buNone/>
            </a:pPr>
            <a:r>
              <a:rPr lang="en-US" sz="1600" b="1" dirty="0">
                <a:solidFill>
                  <a:srgbClr val="FFFFFF"/>
                </a:solidFill>
                <a:latin typeface="Avenir Next" pitchFamily="34" charset="0"/>
                <a:ea typeface="Avenir Next" pitchFamily="34" charset="-122"/>
                <a:cs typeface="Avenir Next" pitchFamily="34" charset="-120"/>
              </a:rPr>
              <a:t>Critical Analysis</a:t>
            </a:r>
            <a:endParaRPr lang="en-US" sz="1600" dirty="0"/>
          </a:p>
        </p:txBody>
      </p:sp>
      <p:sp>
        <p:nvSpPr>
          <p:cNvPr id="25" name="Text 22"/>
          <p:cNvSpPr/>
          <p:nvPr/>
        </p:nvSpPr>
        <p:spPr>
          <a:xfrm>
            <a:off x="6583680" y="4343400"/>
            <a:ext cx="5029200" cy="82296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Author critiques an idea, policy, or widely-held belief.</a:t>
            </a:r>
            <a:endParaRPr lang="en-US" sz="1200" dirty="0"/>
          </a:p>
        </p:txBody>
      </p:sp>
      <p:sp>
        <p:nvSpPr>
          <p:cNvPr id="26" name="Text 23"/>
          <p:cNvSpPr/>
          <p:nvPr/>
        </p:nvSpPr>
        <p:spPr>
          <a:xfrm>
            <a:off x="6583680" y="5212080"/>
            <a:ext cx="5029200" cy="365760"/>
          </a:xfrm>
          <a:prstGeom prst="rect">
            <a:avLst/>
          </a:prstGeom>
          <a:noFill/>
          <a:ln/>
        </p:spPr>
        <p:txBody>
          <a:bodyPr wrap="square" rtlCol="0" anchor="ctr"/>
          <a:lstStyle/>
          <a:p>
            <a:pPr indent="0" marL="0">
              <a:buNone/>
            </a:pPr>
            <a:r>
              <a:rPr lang="en-US" sz="1100" i="1" dirty="0">
                <a:solidFill>
                  <a:srgbClr val="2D4A6B"/>
                </a:solidFill>
                <a:latin typeface="Inter" pitchFamily="34" charset="0"/>
                <a:ea typeface="Inter" pitchFamily="34" charset="-122"/>
                <a:cs typeface="Inter" pitchFamily="34" charset="-120"/>
              </a:rPr>
              <a:t>"This comforting narrative misses a crucial fact..."</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Text 1"/>
          <p:cNvSpPr/>
          <p:nvPr/>
        </p:nvSpPr>
        <p:spPr>
          <a:xfrm>
            <a:off x="731520" y="365760"/>
            <a:ext cx="10058400" cy="640080"/>
          </a:xfrm>
          <a:prstGeom prst="rect">
            <a:avLst/>
          </a:prstGeom>
          <a:noFill/>
          <a:ln/>
        </p:spPr>
        <p:txBody>
          <a:bodyPr wrap="square" rtlCol="0" anchor="ctr"/>
          <a:lstStyle/>
          <a:p>
            <a:pPr indent="0" marL="0">
              <a:buNone/>
            </a:pPr>
            <a:r>
              <a:rPr lang="en-US" sz="2800" b="1" dirty="0">
                <a:solidFill>
                  <a:srgbClr val="FFFFFF"/>
                </a:solidFill>
                <a:latin typeface="Avenir Next" pitchFamily="34" charset="0"/>
                <a:ea typeface="Avenir Next" pitchFamily="34" charset="-122"/>
                <a:cs typeface="Avenir Next" pitchFamily="34" charset="-120"/>
              </a:rPr>
              <a:t>Elimination — Your REAL Weapon</a:t>
            </a:r>
            <a:endParaRPr lang="en-US" sz="2800" dirty="0"/>
          </a:p>
        </p:txBody>
      </p:sp>
      <p:sp>
        <p:nvSpPr>
          <p:cNvPr id="5" name="Shape 2"/>
          <p:cNvSpPr/>
          <p:nvPr/>
        </p:nvSpPr>
        <p:spPr>
          <a:xfrm>
            <a:off x="731520" y="1005840"/>
            <a:ext cx="1371600" cy="36576"/>
          </a:xfrm>
          <a:prstGeom prst="rect">
            <a:avLst/>
          </a:prstGeom>
          <a:solidFill>
            <a:srgbClr val="FF6B35"/>
          </a:solidFill>
          <a:ln/>
        </p:spPr>
      </p:sp>
      <p:sp>
        <p:nvSpPr>
          <p:cNvPr id="6" name="Text 3"/>
          <p:cNvSpPr/>
          <p:nvPr/>
        </p:nvSpPr>
        <p:spPr>
          <a:xfrm>
            <a:off x="731520" y="1188720"/>
            <a:ext cx="10515600" cy="457200"/>
          </a:xfrm>
          <a:prstGeom prst="rect">
            <a:avLst/>
          </a:prstGeom>
          <a:noFill/>
          <a:ln/>
        </p:spPr>
        <p:txBody>
          <a:bodyPr wrap="square" rtlCol="0" anchor="ctr"/>
          <a:lstStyle/>
          <a:p>
            <a:pPr indent="0" marL="0">
              <a:buNone/>
            </a:pPr>
            <a:r>
              <a:rPr lang="en-US" sz="1400" b="1" i="1" dirty="0">
                <a:solidFill>
                  <a:srgbClr val="FFB088"/>
                </a:solidFill>
                <a:latin typeface="Inter" pitchFamily="34" charset="0"/>
                <a:ea typeface="Inter" pitchFamily="34" charset="-122"/>
                <a:cs typeface="Inter" pitchFamily="34" charset="-120"/>
              </a:rPr>
              <a:t>CLAT is about eliminating 3 WRONG options — not finding 1 perfect one.</a:t>
            </a:r>
            <a:endParaRPr lang="en-US" sz="1400" dirty="0"/>
          </a:p>
        </p:txBody>
      </p:sp>
      <p:sp>
        <p:nvSpPr>
          <p:cNvPr id="7" name="Shape 4"/>
          <p:cNvSpPr/>
          <p:nvPr/>
        </p:nvSpPr>
        <p:spPr>
          <a:xfrm>
            <a:off x="731520" y="1828800"/>
            <a:ext cx="10515600" cy="868680"/>
          </a:xfrm>
          <a:prstGeom prst="roundRect">
            <a:avLst>
              <a:gd name="adj" fmla="val 10526"/>
            </a:avLst>
          </a:prstGeom>
          <a:solidFill>
            <a:srgbClr val="1E293B"/>
          </a:solidFill>
          <a:ln/>
        </p:spPr>
      </p:sp>
      <p:sp>
        <p:nvSpPr>
          <p:cNvPr id="8" name="Text 5"/>
          <p:cNvSpPr/>
          <p:nvPr/>
        </p:nvSpPr>
        <p:spPr>
          <a:xfrm>
            <a:off x="914400" y="2011680"/>
            <a:ext cx="457200" cy="502920"/>
          </a:xfrm>
          <a:prstGeom prst="rect">
            <a:avLst/>
          </a:prstGeom>
          <a:noFill/>
          <a:ln/>
        </p:spPr>
        <p:txBody>
          <a:bodyPr wrap="square" rtlCol="0" anchor="ctr"/>
          <a:lstStyle/>
          <a:p>
            <a:pPr algn="ctr" indent="0" marL="0">
              <a:buNone/>
            </a:pPr>
            <a:r>
              <a:rPr lang="en-US" sz="2200" b="1" dirty="0">
                <a:solidFill>
                  <a:srgbClr val="FF6B35"/>
                </a:solidFill>
                <a:latin typeface="Avenir Next" pitchFamily="34" charset="0"/>
                <a:ea typeface="Avenir Next" pitchFamily="34" charset="-122"/>
                <a:cs typeface="Avenir Next" pitchFamily="34" charset="-120"/>
              </a:rPr>
              <a:t>✗</a:t>
            </a:r>
            <a:endParaRPr lang="en-US" sz="2200" dirty="0"/>
          </a:p>
        </p:txBody>
      </p:sp>
      <p:sp>
        <p:nvSpPr>
          <p:cNvPr id="9" name="Text 6"/>
          <p:cNvSpPr/>
          <p:nvPr/>
        </p:nvSpPr>
        <p:spPr>
          <a:xfrm>
            <a:off x="1554480" y="1965960"/>
            <a:ext cx="3200400" cy="411480"/>
          </a:xfrm>
          <a:prstGeom prst="rect">
            <a:avLst/>
          </a:prstGeom>
          <a:noFill/>
          <a:ln/>
        </p:spPr>
        <p:txBody>
          <a:bodyPr wrap="square" rtlCol="0" anchor="ctr"/>
          <a:lstStyle/>
          <a:p>
            <a:pPr indent="0" marL="0">
              <a:buNone/>
            </a:pPr>
            <a:r>
              <a:rPr lang="en-US" sz="1600" b="1" dirty="0">
                <a:solidFill>
                  <a:srgbClr val="FF6B35"/>
                </a:solidFill>
                <a:latin typeface="Avenir Next" pitchFamily="34" charset="0"/>
                <a:ea typeface="Avenir Next" pitchFamily="34" charset="-122"/>
                <a:cs typeface="Avenir Next" pitchFamily="34" charset="-120"/>
              </a:rPr>
              <a:t>Too Extreme</a:t>
            </a:r>
            <a:endParaRPr lang="en-US" sz="1600" dirty="0"/>
          </a:p>
        </p:txBody>
      </p:sp>
      <p:sp>
        <p:nvSpPr>
          <p:cNvPr id="10" name="Text 7"/>
          <p:cNvSpPr/>
          <p:nvPr/>
        </p:nvSpPr>
        <p:spPr>
          <a:xfrm>
            <a:off x="1554480" y="2331720"/>
            <a:ext cx="9144000" cy="36576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"always", "never", "completely", "only", "the sole reason"</a:t>
            </a:r>
            <a:endParaRPr lang="en-US" sz="1200" dirty="0"/>
          </a:p>
        </p:txBody>
      </p:sp>
      <p:sp>
        <p:nvSpPr>
          <p:cNvPr id="11" name="Shape 8"/>
          <p:cNvSpPr/>
          <p:nvPr/>
        </p:nvSpPr>
        <p:spPr>
          <a:xfrm>
            <a:off x="731520" y="2834640"/>
            <a:ext cx="10515600" cy="868680"/>
          </a:xfrm>
          <a:prstGeom prst="roundRect">
            <a:avLst>
              <a:gd name="adj" fmla="val 10526"/>
            </a:avLst>
          </a:prstGeom>
          <a:solidFill>
            <a:srgbClr val="1E293B"/>
          </a:solidFill>
          <a:ln/>
        </p:spPr>
      </p:sp>
      <p:sp>
        <p:nvSpPr>
          <p:cNvPr id="12" name="Text 9"/>
          <p:cNvSpPr/>
          <p:nvPr/>
        </p:nvSpPr>
        <p:spPr>
          <a:xfrm>
            <a:off x="914400" y="3017520"/>
            <a:ext cx="457200" cy="502920"/>
          </a:xfrm>
          <a:prstGeom prst="rect">
            <a:avLst/>
          </a:prstGeom>
          <a:noFill/>
          <a:ln/>
        </p:spPr>
        <p:txBody>
          <a:bodyPr wrap="square" rtlCol="0" anchor="ctr"/>
          <a:lstStyle/>
          <a:p>
            <a:pPr algn="ctr" indent="0" marL="0">
              <a:buNone/>
            </a:pPr>
            <a:r>
              <a:rPr lang="en-US" sz="2200" b="1" dirty="0">
                <a:solidFill>
                  <a:srgbClr val="FF6B35"/>
                </a:solidFill>
                <a:latin typeface="Avenir Next" pitchFamily="34" charset="0"/>
                <a:ea typeface="Avenir Next" pitchFamily="34" charset="-122"/>
                <a:cs typeface="Avenir Next" pitchFamily="34" charset="-120"/>
              </a:rPr>
              <a:t>✗</a:t>
            </a:r>
            <a:endParaRPr lang="en-US" sz="2200" dirty="0"/>
          </a:p>
        </p:txBody>
      </p:sp>
      <p:sp>
        <p:nvSpPr>
          <p:cNvPr id="13" name="Text 10"/>
          <p:cNvSpPr/>
          <p:nvPr/>
        </p:nvSpPr>
        <p:spPr>
          <a:xfrm>
            <a:off x="1554480" y="2971800"/>
            <a:ext cx="3200400" cy="411480"/>
          </a:xfrm>
          <a:prstGeom prst="rect">
            <a:avLst/>
          </a:prstGeom>
          <a:noFill/>
          <a:ln/>
        </p:spPr>
        <p:txBody>
          <a:bodyPr wrap="square" rtlCol="0" anchor="ctr"/>
          <a:lstStyle/>
          <a:p>
            <a:pPr indent="0" marL="0">
              <a:buNone/>
            </a:pPr>
            <a:r>
              <a:rPr lang="en-US" sz="1600" b="1" dirty="0">
                <a:solidFill>
                  <a:srgbClr val="FF9466"/>
                </a:solidFill>
                <a:latin typeface="Avenir Next" pitchFamily="34" charset="0"/>
                <a:ea typeface="Avenir Next" pitchFamily="34" charset="-122"/>
                <a:cs typeface="Avenir Next" pitchFamily="34" charset="-120"/>
              </a:rPr>
              <a:t>Out of Scope</a:t>
            </a:r>
            <a:endParaRPr lang="en-US" sz="1600" dirty="0"/>
          </a:p>
        </p:txBody>
      </p:sp>
      <p:sp>
        <p:nvSpPr>
          <p:cNvPr id="14" name="Text 11"/>
          <p:cNvSpPr/>
          <p:nvPr/>
        </p:nvSpPr>
        <p:spPr>
          <a:xfrm>
            <a:off x="1554480" y="3337560"/>
            <a:ext cx="9144000" cy="36576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Introduces information or concepts NOT in the passage</a:t>
            </a:r>
            <a:endParaRPr lang="en-US" sz="1200" dirty="0"/>
          </a:p>
        </p:txBody>
      </p:sp>
      <p:sp>
        <p:nvSpPr>
          <p:cNvPr id="15" name="Shape 12"/>
          <p:cNvSpPr/>
          <p:nvPr/>
        </p:nvSpPr>
        <p:spPr>
          <a:xfrm>
            <a:off x="731520" y="3840480"/>
            <a:ext cx="10515600" cy="868680"/>
          </a:xfrm>
          <a:prstGeom prst="roundRect">
            <a:avLst>
              <a:gd name="adj" fmla="val 10526"/>
            </a:avLst>
          </a:prstGeom>
          <a:solidFill>
            <a:srgbClr val="1E293B"/>
          </a:solidFill>
          <a:ln/>
        </p:spPr>
      </p:sp>
      <p:sp>
        <p:nvSpPr>
          <p:cNvPr id="16" name="Text 13"/>
          <p:cNvSpPr/>
          <p:nvPr/>
        </p:nvSpPr>
        <p:spPr>
          <a:xfrm>
            <a:off x="914400" y="4023360"/>
            <a:ext cx="457200" cy="502920"/>
          </a:xfrm>
          <a:prstGeom prst="rect">
            <a:avLst/>
          </a:prstGeom>
          <a:noFill/>
          <a:ln/>
        </p:spPr>
        <p:txBody>
          <a:bodyPr wrap="square" rtlCol="0" anchor="ctr"/>
          <a:lstStyle/>
          <a:p>
            <a:pPr algn="ctr" indent="0" marL="0">
              <a:buNone/>
            </a:pPr>
            <a:r>
              <a:rPr lang="en-US" sz="2200" b="1" dirty="0">
                <a:solidFill>
                  <a:srgbClr val="FF6B35"/>
                </a:solidFill>
                <a:latin typeface="Avenir Next" pitchFamily="34" charset="0"/>
                <a:ea typeface="Avenir Next" pitchFamily="34" charset="-122"/>
                <a:cs typeface="Avenir Next" pitchFamily="34" charset="-120"/>
              </a:rPr>
              <a:t>✗</a:t>
            </a:r>
            <a:endParaRPr lang="en-US" sz="2200" dirty="0"/>
          </a:p>
        </p:txBody>
      </p:sp>
      <p:sp>
        <p:nvSpPr>
          <p:cNvPr id="17" name="Text 14"/>
          <p:cNvSpPr/>
          <p:nvPr/>
        </p:nvSpPr>
        <p:spPr>
          <a:xfrm>
            <a:off x="1554480" y="3977640"/>
            <a:ext cx="3200400" cy="411480"/>
          </a:xfrm>
          <a:prstGeom prst="rect">
            <a:avLst/>
          </a:prstGeom>
          <a:noFill/>
          <a:ln/>
        </p:spPr>
        <p:txBody>
          <a:bodyPr wrap="square" rtlCol="0" anchor="ctr"/>
          <a:lstStyle/>
          <a:p>
            <a:pPr indent="0" marL="0">
              <a:buNone/>
            </a:pPr>
            <a:r>
              <a:rPr lang="en-US" sz="1600" b="1" dirty="0">
                <a:solidFill>
                  <a:srgbClr val="FFB088"/>
                </a:solidFill>
                <a:latin typeface="Avenir Next" pitchFamily="34" charset="0"/>
                <a:ea typeface="Avenir Next" pitchFamily="34" charset="-122"/>
                <a:cs typeface="Avenir Next" pitchFamily="34" charset="-120"/>
              </a:rPr>
              <a:t>Opposite of Passage</a:t>
            </a:r>
            <a:endParaRPr lang="en-US" sz="1600" dirty="0"/>
          </a:p>
        </p:txBody>
      </p:sp>
      <p:sp>
        <p:nvSpPr>
          <p:cNvPr id="18" name="Text 15"/>
          <p:cNvSpPr/>
          <p:nvPr/>
        </p:nvSpPr>
        <p:spPr>
          <a:xfrm>
            <a:off x="1554480" y="4343400"/>
            <a:ext cx="9144000" cy="36576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Contradicts what the author actually says (flip test!)</a:t>
            </a:r>
            <a:endParaRPr lang="en-US" sz="1200" dirty="0"/>
          </a:p>
        </p:txBody>
      </p:sp>
      <p:sp>
        <p:nvSpPr>
          <p:cNvPr id="19" name="Shape 16"/>
          <p:cNvSpPr/>
          <p:nvPr/>
        </p:nvSpPr>
        <p:spPr>
          <a:xfrm>
            <a:off x="731520" y="4846320"/>
            <a:ext cx="10515600" cy="868680"/>
          </a:xfrm>
          <a:prstGeom prst="roundRect">
            <a:avLst>
              <a:gd name="adj" fmla="val 10526"/>
            </a:avLst>
          </a:prstGeom>
          <a:solidFill>
            <a:srgbClr val="1E293B"/>
          </a:solidFill>
          <a:ln/>
        </p:spPr>
      </p:sp>
      <p:sp>
        <p:nvSpPr>
          <p:cNvPr id="20" name="Text 17"/>
          <p:cNvSpPr/>
          <p:nvPr/>
        </p:nvSpPr>
        <p:spPr>
          <a:xfrm>
            <a:off x="914400" y="5029200"/>
            <a:ext cx="457200" cy="502920"/>
          </a:xfrm>
          <a:prstGeom prst="rect">
            <a:avLst/>
          </a:prstGeom>
          <a:noFill/>
          <a:ln/>
        </p:spPr>
        <p:txBody>
          <a:bodyPr wrap="square" rtlCol="0" anchor="ctr"/>
          <a:lstStyle/>
          <a:p>
            <a:pPr algn="ctr" indent="0" marL="0">
              <a:buNone/>
            </a:pPr>
            <a:r>
              <a:rPr lang="en-US" sz="2200" b="1" dirty="0">
                <a:solidFill>
                  <a:srgbClr val="FF6B35"/>
                </a:solidFill>
                <a:latin typeface="Avenir Next" pitchFamily="34" charset="0"/>
                <a:ea typeface="Avenir Next" pitchFamily="34" charset="-122"/>
                <a:cs typeface="Avenir Next" pitchFamily="34" charset="-120"/>
              </a:rPr>
              <a:t>✗</a:t>
            </a:r>
            <a:endParaRPr lang="en-US" sz="2200" dirty="0"/>
          </a:p>
        </p:txBody>
      </p:sp>
      <p:sp>
        <p:nvSpPr>
          <p:cNvPr id="21" name="Text 18"/>
          <p:cNvSpPr/>
          <p:nvPr/>
        </p:nvSpPr>
        <p:spPr>
          <a:xfrm>
            <a:off x="1554480" y="4983480"/>
            <a:ext cx="3200400" cy="411480"/>
          </a:xfrm>
          <a:prstGeom prst="rect">
            <a:avLst/>
          </a:prstGeom>
          <a:noFill/>
          <a:ln/>
        </p:spPr>
        <p:txBody>
          <a:bodyPr wrap="square" rtlCol="0" anchor="ctr"/>
          <a:lstStyle/>
          <a:p>
            <a:pPr indent="0" marL="0">
              <a:buNone/>
            </a:pPr>
            <a:r>
              <a:rPr lang="en-US" sz="1600" b="1" dirty="0">
                <a:solidFill>
                  <a:srgbClr val="FFB088"/>
                </a:solidFill>
                <a:latin typeface="Avenir Next" pitchFamily="34" charset="0"/>
                <a:ea typeface="Avenir Next" pitchFamily="34" charset="-122"/>
                <a:cs typeface="Avenir Next" pitchFamily="34" charset="-120"/>
              </a:rPr>
              <a:t>Partially Correct</a:t>
            </a:r>
            <a:endParaRPr lang="en-US" sz="1600" dirty="0"/>
          </a:p>
        </p:txBody>
      </p:sp>
      <p:sp>
        <p:nvSpPr>
          <p:cNvPr id="22" name="Text 19"/>
          <p:cNvSpPr/>
          <p:nvPr/>
        </p:nvSpPr>
        <p:spPr>
          <a:xfrm>
            <a:off x="1554480" y="5349240"/>
            <a:ext cx="9144000" cy="365760"/>
          </a:xfrm>
          <a:prstGeom prst="rect">
            <a:avLst/>
          </a:prstGeom>
          <a:noFill/>
          <a:ln/>
        </p:spPr>
        <p:txBody>
          <a:bodyPr wrap="square" rtlCol="0" anchor="ctr"/>
          <a:lstStyle/>
          <a:p>
            <a:pPr indent="0" marL="0">
              <a:buNone/>
            </a:pPr>
            <a:r>
              <a:rPr lang="en-US" sz="1200" dirty="0">
                <a:solidFill>
                  <a:srgbClr val="DDDDDD"/>
                </a:solidFill>
                <a:latin typeface="Inter" pitchFamily="34" charset="0"/>
                <a:ea typeface="Inter" pitchFamily="34" charset="-122"/>
                <a:cs typeface="Inter" pitchFamily="34" charset="-120"/>
              </a:rPr>
              <a:t>Half right, half wrong — dangerous, looks appealing</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What to Read Daily — Build Stamina</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731520" y="1371600"/>
            <a:ext cx="3520440" cy="3474720"/>
          </a:xfrm>
          <a:prstGeom prst="roundRect">
            <a:avLst>
              <a:gd name="adj" fmla="val 3158"/>
            </a:avLst>
          </a:prstGeom>
          <a:solidFill>
            <a:srgbClr val="FFFFFF"/>
          </a:solidFill>
          <a:ln/>
          <a:effectLst>
            <a:outerShdw sx="100000" sy="100000" kx="0" ky="0" algn="bl" rotWithShape="0" blurRad="63500" dist="25400" dir="16200000">
              <a:srgbClr val="CCCCCC">
                <a:alpha val="30000"/>
              </a:srgbClr>
            </a:outerShdw>
          </a:effectLst>
        </p:spPr>
      </p:sp>
      <p:sp>
        <p:nvSpPr>
          <p:cNvPr id="8" name="Shape 5"/>
          <p:cNvSpPr/>
          <p:nvPr/>
        </p:nvSpPr>
        <p:spPr>
          <a:xfrm>
            <a:off x="731520" y="1371600"/>
            <a:ext cx="3520440" cy="640080"/>
          </a:xfrm>
          <a:prstGeom prst="rect">
            <a:avLst/>
          </a:prstGeom>
          <a:solidFill>
            <a:srgbClr val="FF6B35"/>
          </a:solidFill>
          <a:ln/>
        </p:spPr>
      </p:sp>
      <p:sp>
        <p:nvSpPr>
          <p:cNvPr id="9" name="Text 6"/>
          <p:cNvSpPr/>
          <p:nvPr/>
        </p:nvSpPr>
        <p:spPr>
          <a:xfrm>
            <a:off x="731520" y="1371600"/>
            <a:ext cx="3520440" cy="640080"/>
          </a:xfrm>
          <a:prstGeom prst="rect">
            <a:avLst/>
          </a:prstGeom>
          <a:noFill/>
          <a:ln/>
        </p:spPr>
        <p:txBody>
          <a:bodyPr wrap="square" rtlCol="0" anchor="ctr"/>
          <a:lstStyle/>
          <a:p>
            <a:pPr algn="ctr" indent="0" marL="0">
              <a:buNone/>
            </a:pPr>
            <a:r>
              <a:rPr lang="en-US" sz="1800" b="1" dirty="0">
                <a:solidFill>
                  <a:srgbClr val="FFFFFF"/>
                </a:solidFill>
                <a:latin typeface="Avenir Next" pitchFamily="34" charset="0"/>
                <a:ea typeface="Avenir Next" pitchFamily="34" charset="-122"/>
                <a:cs typeface="Avenir Next" pitchFamily="34" charset="-120"/>
              </a:rPr>
              <a:t>The Hindu</a:t>
            </a:r>
            <a:endParaRPr lang="en-US" sz="1800" dirty="0"/>
          </a:p>
        </p:txBody>
      </p:sp>
      <p:sp>
        <p:nvSpPr>
          <p:cNvPr id="10" name="Text 7"/>
          <p:cNvSpPr/>
          <p:nvPr/>
        </p:nvSpPr>
        <p:spPr>
          <a:xfrm>
            <a:off x="731520" y="2194560"/>
            <a:ext cx="3520440" cy="365760"/>
          </a:xfrm>
          <a:prstGeom prst="rect">
            <a:avLst/>
          </a:prstGeom>
          <a:noFill/>
          <a:ln/>
        </p:spPr>
        <p:txBody>
          <a:bodyPr wrap="square" rtlCol="0" anchor="ctr"/>
          <a:lstStyle/>
          <a:p>
            <a:pPr algn="ctr" indent="0" marL="0">
              <a:buNone/>
            </a:pPr>
            <a:r>
              <a:rPr lang="en-US" sz="1400" b="1" dirty="0">
                <a:solidFill>
                  <a:srgbClr val="0F172A"/>
                </a:solidFill>
                <a:latin typeface="Avenir Next" pitchFamily="34" charset="0"/>
                <a:ea typeface="Avenir Next" pitchFamily="34" charset="-122"/>
                <a:cs typeface="Avenir Next" pitchFamily="34" charset="-120"/>
              </a:rPr>
              <a:t>Editorials</a:t>
            </a:r>
            <a:endParaRPr lang="en-US" sz="1400" dirty="0"/>
          </a:p>
        </p:txBody>
      </p:sp>
      <p:sp>
        <p:nvSpPr>
          <p:cNvPr id="11" name="Text 8"/>
          <p:cNvSpPr/>
          <p:nvPr/>
        </p:nvSpPr>
        <p:spPr>
          <a:xfrm>
            <a:off x="914400" y="2651760"/>
            <a:ext cx="3200400" cy="2011680"/>
          </a:xfrm>
          <a:prstGeom prst="rect">
            <a:avLst/>
          </a:prstGeom>
          <a:noFill/>
          <a:ln/>
        </p:spPr>
        <p:txBody>
          <a:bodyPr wrap="square" rtlCol="0" anchor="ctr"/>
          <a:lstStyle/>
          <a:p>
            <a:pPr algn="ctr" indent="0" marL="0">
              <a:buNone/>
            </a:pPr>
            <a:r>
              <a:rPr lang="en-US" sz="1200" dirty="0">
                <a:solidFill>
                  <a:srgbClr val="4A4A4A"/>
                </a:solidFill>
                <a:latin typeface="Inter" pitchFamily="34" charset="0"/>
                <a:ea typeface="Inter" pitchFamily="34" charset="-122"/>
                <a:cs typeface="Inter" pitchFamily="34" charset="-120"/>
              </a:rPr>
              <a:t>CLAT-style analytical prose, formal vocabulary, social/political topics</a:t>
            </a:r>
            <a:endParaRPr lang="en-US" sz="1200" dirty="0"/>
          </a:p>
        </p:txBody>
      </p:sp>
      <p:sp>
        <p:nvSpPr>
          <p:cNvPr id="12" name="Shape 9"/>
          <p:cNvSpPr/>
          <p:nvPr/>
        </p:nvSpPr>
        <p:spPr>
          <a:xfrm>
            <a:off x="4480560" y="1371600"/>
            <a:ext cx="3520440" cy="3474720"/>
          </a:xfrm>
          <a:prstGeom prst="roundRect">
            <a:avLst>
              <a:gd name="adj" fmla="val 3158"/>
            </a:avLst>
          </a:prstGeom>
          <a:solidFill>
            <a:srgbClr val="FFFFFF"/>
          </a:solidFill>
          <a:ln/>
          <a:effectLst>
            <a:outerShdw sx="100000" sy="100000" kx="0" ky="0" algn="bl" rotWithShape="0" blurRad="63500" dist="25400" dir="16200000">
              <a:srgbClr val="CCCCCC">
                <a:alpha val="30000"/>
              </a:srgbClr>
            </a:outerShdw>
          </a:effectLst>
        </p:spPr>
      </p:sp>
      <p:sp>
        <p:nvSpPr>
          <p:cNvPr id="13" name="Shape 10"/>
          <p:cNvSpPr/>
          <p:nvPr/>
        </p:nvSpPr>
        <p:spPr>
          <a:xfrm>
            <a:off x="4480560" y="1371600"/>
            <a:ext cx="3520440" cy="640080"/>
          </a:xfrm>
          <a:prstGeom prst="rect">
            <a:avLst/>
          </a:prstGeom>
          <a:solidFill>
            <a:srgbClr val="1E3A5F"/>
          </a:solidFill>
          <a:ln/>
        </p:spPr>
      </p:sp>
      <p:sp>
        <p:nvSpPr>
          <p:cNvPr id="14" name="Text 11"/>
          <p:cNvSpPr/>
          <p:nvPr/>
        </p:nvSpPr>
        <p:spPr>
          <a:xfrm>
            <a:off x="4480560" y="1371600"/>
            <a:ext cx="3520440" cy="640080"/>
          </a:xfrm>
          <a:prstGeom prst="rect">
            <a:avLst/>
          </a:prstGeom>
          <a:noFill/>
          <a:ln/>
        </p:spPr>
        <p:txBody>
          <a:bodyPr wrap="square" rtlCol="0" anchor="ctr"/>
          <a:lstStyle/>
          <a:p>
            <a:pPr algn="ctr" indent="0" marL="0">
              <a:buNone/>
            </a:pPr>
            <a:r>
              <a:rPr lang="en-US" sz="1800" b="1" dirty="0">
                <a:solidFill>
                  <a:srgbClr val="FFFFFF"/>
                </a:solidFill>
                <a:latin typeface="Avenir Next" pitchFamily="34" charset="0"/>
                <a:ea typeface="Avenir Next" pitchFamily="34" charset="-122"/>
                <a:cs typeface="Avenir Next" pitchFamily="34" charset="-120"/>
              </a:rPr>
              <a:t>The Indian Express</a:t>
            </a:r>
            <a:endParaRPr lang="en-US" sz="1800" dirty="0"/>
          </a:p>
        </p:txBody>
      </p:sp>
      <p:sp>
        <p:nvSpPr>
          <p:cNvPr id="15" name="Text 12"/>
          <p:cNvSpPr/>
          <p:nvPr/>
        </p:nvSpPr>
        <p:spPr>
          <a:xfrm>
            <a:off x="4480560" y="2194560"/>
            <a:ext cx="3520440" cy="365760"/>
          </a:xfrm>
          <a:prstGeom prst="rect">
            <a:avLst/>
          </a:prstGeom>
          <a:noFill/>
          <a:ln/>
        </p:spPr>
        <p:txBody>
          <a:bodyPr wrap="square" rtlCol="0" anchor="ctr"/>
          <a:lstStyle/>
          <a:p>
            <a:pPr algn="ctr" indent="0" marL="0">
              <a:buNone/>
            </a:pPr>
            <a:r>
              <a:rPr lang="en-US" sz="1400" b="1" dirty="0">
                <a:solidFill>
                  <a:srgbClr val="0F172A"/>
                </a:solidFill>
                <a:latin typeface="Avenir Next" pitchFamily="34" charset="0"/>
                <a:ea typeface="Avenir Next" pitchFamily="34" charset="-122"/>
                <a:cs typeface="Avenir Next" pitchFamily="34" charset="-120"/>
              </a:rPr>
              <a:t>Op-Eds</a:t>
            </a:r>
            <a:endParaRPr lang="en-US" sz="1400" dirty="0"/>
          </a:p>
        </p:txBody>
      </p:sp>
      <p:sp>
        <p:nvSpPr>
          <p:cNvPr id="16" name="Text 13"/>
          <p:cNvSpPr/>
          <p:nvPr/>
        </p:nvSpPr>
        <p:spPr>
          <a:xfrm>
            <a:off x="4663440" y="2651760"/>
            <a:ext cx="3200400" cy="2011680"/>
          </a:xfrm>
          <a:prstGeom prst="rect">
            <a:avLst/>
          </a:prstGeom>
          <a:noFill/>
          <a:ln/>
        </p:spPr>
        <p:txBody>
          <a:bodyPr wrap="square" rtlCol="0" anchor="ctr"/>
          <a:lstStyle/>
          <a:p>
            <a:pPr algn="ctr" indent="0" marL="0">
              <a:buNone/>
            </a:pPr>
            <a:r>
              <a:rPr lang="en-US" sz="1200" dirty="0">
                <a:solidFill>
                  <a:srgbClr val="4A4A4A"/>
                </a:solidFill>
                <a:latin typeface="Inter" pitchFamily="34" charset="0"/>
                <a:ea typeface="Inter" pitchFamily="34" charset="-122"/>
                <a:cs typeface="Inter" pitchFamily="34" charset="-120"/>
              </a:rPr>
              <a:t>Argument-driven writing, legal/policy commentary</a:t>
            </a:r>
            <a:endParaRPr lang="en-US" sz="1200" dirty="0"/>
          </a:p>
        </p:txBody>
      </p:sp>
      <p:sp>
        <p:nvSpPr>
          <p:cNvPr id="17" name="Shape 14"/>
          <p:cNvSpPr/>
          <p:nvPr/>
        </p:nvSpPr>
        <p:spPr>
          <a:xfrm>
            <a:off x="8229600" y="1371600"/>
            <a:ext cx="3520440" cy="3474720"/>
          </a:xfrm>
          <a:prstGeom prst="roundRect">
            <a:avLst>
              <a:gd name="adj" fmla="val 3158"/>
            </a:avLst>
          </a:prstGeom>
          <a:solidFill>
            <a:srgbClr val="FFFFFF"/>
          </a:solidFill>
          <a:ln/>
          <a:effectLst>
            <a:outerShdw sx="100000" sy="100000" kx="0" ky="0" algn="bl" rotWithShape="0" blurRad="63500" dist="25400" dir="16200000">
              <a:srgbClr val="CCCCCC">
                <a:alpha val="30000"/>
              </a:srgbClr>
            </a:outerShdw>
          </a:effectLst>
        </p:spPr>
      </p:sp>
      <p:sp>
        <p:nvSpPr>
          <p:cNvPr id="18" name="Shape 15"/>
          <p:cNvSpPr/>
          <p:nvPr/>
        </p:nvSpPr>
        <p:spPr>
          <a:xfrm>
            <a:off x="8229600" y="1371600"/>
            <a:ext cx="3520440" cy="640080"/>
          </a:xfrm>
          <a:prstGeom prst="rect">
            <a:avLst/>
          </a:prstGeom>
          <a:solidFill>
            <a:srgbClr val="0F172A"/>
          </a:solidFill>
          <a:ln/>
        </p:spPr>
      </p:sp>
      <p:sp>
        <p:nvSpPr>
          <p:cNvPr id="19" name="Text 16"/>
          <p:cNvSpPr/>
          <p:nvPr/>
        </p:nvSpPr>
        <p:spPr>
          <a:xfrm>
            <a:off x="8229600" y="1371600"/>
            <a:ext cx="3520440" cy="640080"/>
          </a:xfrm>
          <a:prstGeom prst="rect">
            <a:avLst/>
          </a:prstGeom>
          <a:noFill/>
          <a:ln/>
        </p:spPr>
        <p:txBody>
          <a:bodyPr wrap="square" rtlCol="0" anchor="ctr"/>
          <a:lstStyle/>
          <a:p>
            <a:pPr algn="ctr" indent="0" marL="0">
              <a:buNone/>
            </a:pPr>
            <a:r>
              <a:rPr lang="en-US" sz="1800" b="1" dirty="0">
                <a:solidFill>
                  <a:srgbClr val="FFFFFF"/>
                </a:solidFill>
                <a:latin typeface="Avenir Next" pitchFamily="34" charset="0"/>
                <a:ea typeface="Avenir Next" pitchFamily="34" charset="-122"/>
                <a:cs typeface="Avenir Next" pitchFamily="34" charset="-120"/>
              </a:rPr>
              <a:t>Aeon</a:t>
            </a:r>
            <a:endParaRPr lang="en-US" sz="1800" dirty="0"/>
          </a:p>
        </p:txBody>
      </p:sp>
      <p:sp>
        <p:nvSpPr>
          <p:cNvPr id="20" name="Text 17"/>
          <p:cNvSpPr/>
          <p:nvPr/>
        </p:nvSpPr>
        <p:spPr>
          <a:xfrm>
            <a:off x="8229600" y="2194560"/>
            <a:ext cx="3520440" cy="365760"/>
          </a:xfrm>
          <a:prstGeom prst="rect">
            <a:avLst/>
          </a:prstGeom>
          <a:noFill/>
          <a:ln/>
        </p:spPr>
        <p:txBody>
          <a:bodyPr wrap="square" rtlCol="0" anchor="ctr"/>
          <a:lstStyle/>
          <a:p>
            <a:pPr algn="ctr" indent="0" marL="0">
              <a:buNone/>
            </a:pPr>
            <a:r>
              <a:rPr lang="en-US" sz="1400" b="1" dirty="0">
                <a:solidFill>
                  <a:srgbClr val="0F172A"/>
                </a:solidFill>
                <a:latin typeface="Avenir Next" pitchFamily="34" charset="0"/>
                <a:ea typeface="Avenir Next" pitchFamily="34" charset="-122"/>
                <a:cs typeface="Avenir Next" pitchFamily="34" charset="-120"/>
              </a:rPr>
              <a:t>Long-form essays</a:t>
            </a:r>
            <a:endParaRPr lang="en-US" sz="1400" dirty="0"/>
          </a:p>
        </p:txBody>
      </p:sp>
      <p:sp>
        <p:nvSpPr>
          <p:cNvPr id="21" name="Text 18"/>
          <p:cNvSpPr/>
          <p:nvPr/>
        </p:nvSpPr>
        <p:spPr>
          <a:xfrm>
            <a:off x="8412480" y="2651760"/>
            <a:ext cx="3200400" cy="2011680"/>
          </a:xfrm>
          <a:prstGeom prst="rect">
            <a:avLst/>
          </a:prstGeom>
          <a:noFill/>
          <a:ln/>
        </p:spPr>
        <p:txBody>
          <a:bodyPr wrap="square" rtlCol="0" anchor="ctr"/>
          <a:lstStyle/>
          <a:p>
            <a:pPr algn="ctr" indent="0" marL="0">
              <a:buNone/>
            </a:pPr>
            <a:r>
              <a:rPr lang="en-US" sz="1200" dirty="0">
                <a:solidFill>
                  <a:srgbClr val="4A4A4A"/>
                </a:solidFill>
                <a:latin typeface="Inter" pitchFamily="34" charset="0"/>
                <a:ea typeface="Inter" pitchFamily="34" charset="-122"/>
                <a:cs typeface="Inter" pitchFamily="34" charset="-120"/>
              </a:rPr>
              <a:t>Philosophy, science, society — passages match CLAT length &amp; depth</a:t>
            </a:r>
            <a:endParaRPr lang="en-US" sz="1200" dirty="0"/>
          </a:p>
        </p:txBody>
      </p:sp>
      <p:sp>
        <p:nvSpPr>
          <p:cNvPr id="22" name="Shape 19"/>
          <p:cNvSpPr/>
          <p:nvPr/>
        </p:nvSpPr>
        <p:spPr>
          <a:xfrm>
            <a:off x="731520" y="5120640"/>
            <a:ext cx="10515600" cy="1005840"/>
          </a:xfrm>
          <a:prstGeom prst="roundRect">
            <a:avLst>
              <a:gd name="adj" fmla="val 9091"/>
            </a:avLst>
          </a:prstGeom>
          <a:solidFill>
            <a:srgbClr val="FFF8F0"/>
          </a:solidFill>
          <a:ln w="12700">
            <a:solidFill>
              <a:srgbClr val="FF6B35"/>
            </a:solidFill>
            <a:prstDash val="solid"/>
          </a:ln>
        </p:spPr>
      </p:sp>
      <p:sp>
        <p:nvSpPr>
          <p:cNvPr id="23" name="Text 20"/>
          <p:cNvSpPr/>
          <p:nvPr/>
        </p:nvSpPr>
        <p:spPr>
          <a:xfrm>
            <a:off x="914400" y="5212080"/>
            <a:ext cx="5486400" cy="36576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Daily Practice (non-negotiable):</a:t>
            </a:r>
            <a:endParaRPr lang="en-US" sz="1400" dirty="0"/>
          </a:p>
        </p:txBody>
      </p:sp>
      <p:sp>
        <p:nvSpPr>
          <p:cNvPr id="24" name="Text 21"/>
          <p:cNvSpPr/>
          <p:nvPr/>
        </p:nvSpPr>
        <p:spPr>
          <a:xfrm>
            <a:off x="914400" y="5623560"/>
            <a:ext cx="10058400" cy="457200"/>
          </a:xfrm>
          <a:prstGeom prst="rect">
            <a:avLst/>
          </a:prstGeom>
          <a:noFill/>
          <a:ln/>
        </p:spPr>
        <p:txBody>
          <a:bodyPr wrap="square" rtlCol="0" anchor="ctr"/>
          <a:lstStyle/>
          <a:p>
            <a:pPr indent="0" marL="0">
              <a:buNone/>
            </a:pPr>
            <a:r>
              <a:rPr lang="en-US" sz="1200" dirty="0">
                <a:solidFill>
                  <a:srgbClr val="4A4A4A"/>
                </a:solidFill>
                <a:latin typeface="Inter" pitchFamily="34" charset="0"/>
                <a:ea typeface="Inter" pitchFamily="34" charset="-122"/>
                <a:cs typeface="Inter" pitchFamily="34" charset="-120"/>
              </a:rPr>
              <a:t>▸ 1 full article/editorial  ▸ Summarize in 2-3 lines  ▸ Identify tone &amp; argument  ▸ 1-2 practice passages</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Text 1"/>
          <p:cNvSpPr/>
          <p:nvPr/>
        </p:nvSpPr>
        <p:spPr>
          <a:xfrm>
            <a:off x="731520" y="365760"/>
            <a:ext cx="10058400" cy="640080"/>
          </a:xfrm>
          <a:prstGeom prst="rect">
            <a:avLst/>
          </a:prstGeom>
          <a:noFill/>
          <a:ln/>
        </p:spPr>
        <p:txBody>
          <a:bodyPr wrap="square" rtlCol="0" anchor="ctr"/>
          <a:lstStyle/>
          <a:p>
            <a:pPr indent="0" marL="0">
              <a:buNone/>
            </a:pPr>
            <a:r>
              <a:rPr lang="en-US" sz="2800" b="1" dirty="0">
                <a:solidFill>
                  <a:srgbClr val="FFFFFF"/>
                </a:solidFill>
                <a:latin typeface="Avenir Next" pitchFamily="34" charset="0"/>
                <a:ea typeface="Avenir Next" pitchFamily="34" charset="-122"/>
                <a:cs typeface="Avenir Next" pitchFamily="34" charset="-120"/>
              </a:rPr>
              <a:t>7 Mistakes That Kill CLAT Scores</a:t>
            </a:r>
            <a:endParaRPr lang="en-US" sz="2800" dirty="0"/>
          </a:p>
        </p:txBody>
      </p:sp>
      <p:sp>
        <p:nvSpPr>
          <p:cNvPr id="5" name="Shape 2"/>
          <p:cNvSpPr/>
          <p:nvPr/>
        </p:nvSpPr>
        <p:spPr>
          <a:xfrm>
            <a:off x="731520" y="1005840"/>
            <a:ext cx="1371600" cy="36576"/>
          </a:xfrm>
          <a:prstGeom prst="rect">
            <a:avLst/>
          </a:prstGeom>
          <a:solidFill>
            <a:srgbClr val="FF6B35"/>
          </a:solidFill>
          <a:ln/>
        </p:spPr>
      </p:sp>
      <p:sp>
        <p:nvSpPr>
          <p:cNvPr id="6" name="Text 3"/>
          <p:cNvSpPr/>
          <p:nvPr/>
        </p:nvSpPr>
        <p:spPr>
          <a:xfrm>
            <a:off x="731520" y="1371600"/>
            <a:ext cx="4572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a:t>
            </a:r>
            <a:endParaRPr lang="en-US" sz="1400" dirty="0"/>
          </a:p>
        </p:txBody>
      </p:sp>
      <p:sp>
        <p:nvSpPr>
          <p:cNvPr id="7" name="Text 4"/>
          <p:cNvSpPr/>
          <p:nvPr/>
        </p:nvSpPr>
        <p:spPr>
          <a:xfrm>
            <a:off x="1188720" y="1371600"/>
            <a:ext cx="5029200" cy="457200"/>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Reading questions first</a:t>
            </a:r>
            <a:endParaRPr lang="en-US" sz="1300" dirty="0"/>
          </a:p>
        </p:txBody>
      </p:sp>
      <p:sp>
        <p:nvSpPr>
          <p:cNvPr id="8" name="Text 5"/>
          <p:cNvSpPr/>
          <p:nvPr/>
        </p:nvSpPr>
        <p:spPr>
          <a:xfrm>
            <a:off x="6400800" y="1371600"/>
            <a:ext cx="5029200" cy="457200"/>
          </a:xfrm>
          <a:prstGeom prst="rect">
            <a:avLst/>
          </a:prstGeom>
          <a:noFill/>
          <a:ln/>
        </p:spPr>
        <p:txBody>
          <a:bodyPr wrap="square" rtlCol="0" anchor="ctr"/>
          <a:lstStyle/>
          <a:p>
            <a:pPr indent="0" marL="0">
              <a:buNone/>
            </a:pPr>
            <a:r>
              <a:rPr lang="en-US" sz="1200" dirty="0">
                <a:solidFill>
                  <a:srgbClr val="FFB088"/>
                </a:solidFill>
                <a:latin typeface="Inter" pitchFamily="34" charset="0"/>
                <a:ea typeface="Inter" pitchFamily="34" charset="-122"/>
                <a:cs typeface="Inter" pitchFamily="34" charset="-120"/>
              </a:rPr>
              <a:t>→ CLAT passages need full context — read passage first</a:t>
            </a:r>
            <a:endParaRPr lang="en-US" sz="1200" dirty="0"/>
          </a:p>
        </p:txBody>
      </p:sp>
      <p:sp>
        <p:nvSpPr>
          <p:cNvPr id="9" name="Text 6"/>
          <p:cNvSpPr/>
          <p:nvPr/>
        </p:nvSpPr>
        <p:spPr>
          <a:xfrm>
            <a:off x="731520" y="2057400"/>
            <a:ext cx="4572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a:t>
            </a:r>
            <a:endParaRPr lang="en-US" sz="1400" dirty="0"/>
          </a:p>
        </p:txBody>
      </p:sp>
      <p:sp>
        <p:nvSpPr>
          <p:cNvPr id="10" name="Text 7"/>
          <p:cNvSpPr/>
          <p:nvPr/>
        </p:nvSpPr>
        <p:spPr>
          <a:xfrm>
            <a:off x="1188720" y="2057400"/>
            <a:ext cx="5029200" cy="457200"/>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Bringing outside knowledge</a:t>
            </a:r>
            <a:endParaRPr lang="en-US" sz="1300" dirty="0"/>
          </a:p>
        </p:txBody>
      </p:sp>
      <p:sp>
        <p:nvSpPr>
          <p:cNvPr id="11" name="Text 8"/>
          <p:cNvSpPr/>
          <p:nvPr/>
        </p:nvSpPr>
        <p:spPr>
          <a:xfrm>
            <a:off x="6400800" y="2057400"/>
            <a:ext cx="5029200" cy="457200"/>
          </a:xfrm>
          <a:prstGeom prst="rect">
            <a:avLst/>
          </a:prstGeom>
          <a:noFill/>
          <a:ln/>
        </p:spPr>
        <p:txBody>
          <a:bodyPr wrap="square" rtlCol="0" anchor="ctr"/>
          <a:lstStyle/>
          <a:p>
            <a:pPr indent="0" marL="0">
              <a:buNone/>
            </a:pPr>
            <a:r>
              <a:rPr lang="en-US" sz="1200" dirty="0">
                <a:solidFill>
                  <a:srgbClr val="FFB088"/>
                </a:solidFill>
                <a:latin typeface="Inter" pitchFamily="34" charset="0"/>
                <a:ea typeface="Inter" pitchFamily="34" charset="-122"/>
                <a:cs typeface="Inter" pitchFamily="34" charset="-120"/>
              </a:rPr>
              <a:t>→ Use ONLY what the passage states or logically implies</a:t>
            </a:r>
            <a:endParaRPr lang="en-US" sz="1200" dirty="0"/>
          </a:p>
        </p:txBody>
      </p:sp>
      <p:sp>
        <p:nvSpPr>
          <p:cNvPr id="12" name="Text 9"/>
          <p:cNvSpPr/>
          <p:nvPr/>
        </p:nvSpPr>
        <p:spPr>
          <a:xfrm>
            <a:off x="731520" y="2743200"/>
            <a:ext cx="4572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a:t>
            </a:r>
            <a:endParaRPr lang="en-US" sz="1400" dirty="0"/>
          </a:p>
        </p:txBody>
      </p:sp>
      <p:sp>
        <p:nvSpPr>
          <p:cNvPr id="13" name="Text 10"/>
          <p:cNvSpPr/>
          <p:nvPr/>
        </p:nvSpPr>
        <p:spPr>
          <a:xfrm>
            <a:off x="1188720" y="2743200"/>
            <a:ext cx="5029200" cy="457200"/>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Overthinking easy questions</a:t>
            </a:r>
            <a:endParaRPr lang="en-US" sz="1300" dirty="0"/>
          </a:p>
        </p:txBody>
      </p:sp>
      <p:sp>
        <p:nvSpPr>
          <p:cNvPr id="14" name="Text 11"/>
          <p:cNvSpPr/>
          <p:nvPr/>
        </p:nvSpPr>
        <p:spPr>
          <a:xfrm>
            <a:off x="6400800" y="2743200"/>
            <a:ext cx="5029200" cy="457200"/>
          </a:xfrm>
          <a:prstGeom prst="rect">
            <a:avLst/>
          </a:prstGeom>
          <a:noFill/>
          <a:ln/>
        </p:spPr>
        <p:txBody>
          <a:bodyPr wrap="square" rtlCol="0" anchor="ctr"/>
          <a:lstStyle/>
          <a:p>
            <a:pPr indent="0" marL="0">
              <a:buNone/>
            </a:pPr>
            <a:r>
              <a:rPr lang="en-US" sz="1200" dirty="0">
                <a:solidFill>
                  <a:srgbClr val="FFB088"/>
                </a:solidFill>
                <a:latin typeface="Inter" pitchFamily="34" charset="0"/>
                <a:ea typeface="Inter" pitchFamily="34" charset="-122"/>
                <a:cs typeface="Inter" pitchFamily="34" charset="-120"/>
              </a:rPr>
              <a:t>→ First instinct + passage evidence = correct answer</a:t>
            </a:r>
            <a:endParaRPr lang="en-US" sz="1200" dirty="0"/>
          </a:p>
        </p:txBody>
      </p:sp>
      <p:sp>
        <p:nvSpPr>
          <p:cNvPr id="15" name="Text 12"/>
          <p:cNvSpPr/>
          <p:nvPr/>
        </p:nvSpPr>
        <p:spPr>
          <a:xfrm>
            <a:off x="731520" y="3429000"/>
            <a:ext cx="4572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a:t>
            </a:r>
            <a:endParaRPr lang="en-US" sz="1400" dirty="0"/>
          </a:p>
        </p:txBody>
      </p:sp>
      <p:sp>
        <p:nvSpPr>
          <p:cNvPr id="16" name="Text 13"/>
          <p:cNvSpPr/>
          <p:nvPr/>
        </p:nvSpPr>
        <p:spPr>
          <a:xfrm>
            <a:off x="1188720" y="3429000"/>
            <a:ext cx="5029200" cy="457200"/>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Not tracking time per passage</a:t>
            </a:r>
            <a:endParaRPr lang="en-US" sz="1300" dirty="0"/>
          </a:p>
        </p:txBody>
      </p:sp>
      <p:sp>
        <p:nvSpPr>
          <p:cNvPr id="17" name="Text 14"/>
          <p:cNvSpPr/>
          <p:nvPr/>
        </p:nvSpPr>
        <p:spPr>
          <a:xfrm>
            <a:off x="6400800" y="3429000"/>
            <a:ext cx="5029200" cy="457200"/>
          </a:xfrm>
          <a:prstGeom prst="rect">
            <a:avLst/>
          </a:prstGeom>
          <a:noFill/>
          <a:ln/>
        </p:spPr>
        <p:txBody>
          <a:bodyPr wrap="square" rtlCol="0" anchor="ctr"/>
          <a:lstStyle/>
          <a:p>
            <a:pPr indent="0" marL="0">
              <a:buNone/>
            </a:pPr>
            <a:r>
              <a:rPr lang="en-US" sz="1200" dirty="0">
                <a:solidFill>
                  <a:srgbClr val="FFB088"/>
                </a:solidFill>
                <a:latin typeface="Inter" pitchFamily="34" charset="0"/>
                <a:ea typeface="Inter" pitchFamily="34" charset="-122"/>
                <a:cs typeface="Inter" pitchFamily="34" charset="-120"/>
              </a:rPr>
              <a:t>→ Stick to 7-8 min, move on if stuck</a:t>
            </a:r>
            <a:endParaRPr lang="en-US" sz="1200" dirty="0"/>
          </a:p>
        </p:txBody>
      </p:sp>
      <p:sp>
        <p:nvSpPr>
          <p:cNvPr id="18" name="Text 15"/>
          <p:cNvSpPr/>
          <p:nvPr/>
        </p:nvSpPr>
        <p:spPr>
          <a:xfrm>
            <a:off x="731520" y="4114800"/>
            <a:ext cx="4572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a:t>
            </a:r>
            <a:endParaRPr lang="en-US" sz="1400" dirty="0"/>
          </a:p>
        </p:txBody>
      </p:sp>
      <p:sp>
        <p:nvSpPr>
          <p:cNvPr id="19" name="Text 16"/>
          <p:cNvSpPr/>
          <p:nvPr/>
        </p:nvSpPr>
        <p:spPr>
          <a:xfrm>
            <a:off x="1188720" y="4114800"/>
            <a:ext cx="5029200" cy="457200"/>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Picking the longest option</a:t>
            </a:r>
            <a:endParaRPr lang="en-US" sz="1300" dirty="0"/>
          </a:p>
        </p:txBody>
      </p:sp>
      <p:sp>
        <p:nvSpPr>
          <p:cNvPr id="20" name="Text 17"/>
          <p:cNvSpPr/>
          <p:nvPr/>
        </p:nvSpPr>
        <p:spPr>
          <a:xfrm>
            <a:off x="6400800" y="4114800"/>
            <a:ext cx="5029200" cy="457200"/>
          </a:xfrm>
          <a:prstGeom prst="rect">
            <a:avLst/>
          </a:prstGeom>
          <a:noFill/>
          <a:ln/>
        </p:spPr>
        <p:txBody>
          <a:bodyPr wrap="square" rtlCol="0" anchor="ctr"/>
          <a:lstStyle/>
          <a:p>
            <a:pPr indent="0" marL="0">
              <a:buNone/>
            </a:pPr>
            <a:r>
              <a:rPr lang="en-US" sz="1200" dirty="0">
                <a:solidFill>
                  <a:srgbClr val="FFB088"/>
                </a:solidFill>
                <a:latin typeface="Inter" pitchFamily="34" charset="0"/>
                <a:ea typeface="Inter" pitchFamily="34" charset="-122"/>
                <a:cs typeface="Inter" pitchFamily="34" charset="-120"/>
              </a:rPr>
              <a:t>→ Length ≠ correctness; logic decides</a:t>
            </a:r>
            <a:endParaRPr lang="en-US" sz="1200" dirty="0"/>
          </a:p>
        </p:txBody>
      </p:sp>
      <p:sp>
        <p:nvSpPr>
          <p:cNvPr id="21" name="Text 18"/>
          <p:cNvSpPr/>
          <p:nvPr/>
        </p:nvSpPr>
        <p:spPr>
          <a:xfrm>
            <a:off x="731520" y="4800600"/>
            <a:ext cx="4572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a:t>
            </a:r>
            <a:endParaRPr lang="en-US" sz="1400" dirty="0"/>
          </a:p>
        </p:txBody>
      </p:sp>
      <p:sp>
        <p:nvSpPr>
          <p:cNvPr id="22" name="Text 19"/>
          <p:cNvSpPr/>
          <p:nvPr/>
        </p:nvSpPr>
        <p:spPr>
          <a:xfrm>
            <a:off x="1188720" y="4800600"/>
            <a:ext cx="5029200" cy="457200"/>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Falling for extreme words</a:t>
            </a:r>
            <a:endParaRPr lang="en-US" sz="1300" dirty="0"/>
          </a:p>
        </p:txBody>
      </p:sp>
      <p:sp>
        <p:nvSpPr>
          <p:cNvPr id="23" name="Text 20"/>
          <p:cNvSpPr/>
          <p:nvPr/>
        </p:nvSpPr>
        <p:spPr>
          <a:xfrm>
            <a:off x="6400800" y="4800600"/>
            <a:ext cx="5029200" cy="457200"/>
          </a:xfrm>
          <a:prstGeom prst="rect">
            <a:avLst/>
          </a:prstGeom>
          <a:noFill/>
          <a:ln/>
        </p:spPr>
        <p:txBody>
          <a:bodyPr wrap="square" rtlCol="0" anchor="ctr"/>
          <a:lstStyle/>
          <a:p>
            <a:pPr indent="0" marL="0">
              <a:buNone/>
            </a:pPr>
            <a:r>
              <a:rPr lang="en-US" sz="1200" dirty="0">
                <a:solidFill>
                  <a:srgbClr val="FFB088"/>
                </a:solidFill>
                <a:latin typeface="Inter" pitchFamily="34" charset="0"/>
                <a:ea typeface="Inter" pitchFamily="34" charset="-122"/>
                <a:cs typeface="Inter" pitchFamily="34" charset="-120"/>
              </a:rPr>
              <a:t>→ always, never, all, only → usually wrong</a:t>
            </a:r>
            <a:endParaRPr lang="en-US" sz="1200" dirty="0"/>
          </a:p>
        </p:txBody>
      </p:sp>
      <p:sp>
        <p:nvSpPr>
          <p:cNvPr id="24" name="Text 21"/>
          <p:cNvSpPr/>
          <p:nvPr/>
        </p:nvSpPr>
        <p:spPr>
          <a:xfrm>
            <a:off x="731520" y="5486400"/>
            <a:ext cx="457200" cy="45720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a:t>
            </a:r>
            <a:endParaRPr lang="en-US" sz="1400" dirty="0"/>
          </a:p>
        </p:txBody>
      </p:sp>
      <p:sp>
        <p:nvSpPr>
          <p:cNvPr id="25" name="Text 22"/>
          <p:cNvSpPr/>
          <p:nvPr/>
        </p:nvSpPr>
        <p:spPr>
          <a:xfrm>
            <a:off x="1188720" y="5486400"/>
            <a:ext cx="5029200" cy="457200"/>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Skipping analysis after practice</a:t>
            </a:r>
            <a:endParaRPr lang="en-US" sz="1300" dirty="0"/>
          </a:p>
        </p:txBody>
      </p:sp>
      <p:sp>
        <p:nvSpPr>
          <p:cNvPr id="26" name="Text 23"/>
          <p:cNvSpPr/>
          <p:nvPr/>
        </p:nvSpPr>
        <p:spPr>
          <a:xfrm>
            <a:off x="6400800" y="5486400"/>
            <a:ext cx="5029200" cy="457200"/>
          </a:xfrm>
          <a:prstGeom prst="rect">
            <a:avLst/>
          </a:prstGeom>
          <a:noFill/>
          <a:ln/>
        </p:spPr>
        <p:txBody>
          <a:bodyPr wrap="square" rtlCol="0" anchor="ctr"/>
          <a:lstStyle/>
          <a:p>
            <a:pPr indent="0" marL="0">
              <a:buNone/>
            </a:pPr>
            <a:r>
              <a:rPr lang="en-US" sz="1200" dirty="0">
                <a:solidFill>
                  <a:srgbClr val="FFB088"/>
                </a:solidFill>
                <a:latin typeface="Inter" pitchFamily="34" charset="0"/>
                <a:ea typeface="Inter" pitchFamily="34" charset="-122"/>
                <a:cs typeface="Inter" pitchFamily="34" charset="-120"/>
              </a:rPr>
              <a:t>→ Review WHY wrong answers were wrong</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Text 1"/>
          <p:cNvSpPr/>
          <p:nvPr/>
        </p:nvSpPr>
        <p:spPr>
          <a:xfrm>
            <a:off x="0" y="1828800"/>
            <a:ext cx="12188952" cy="1097280"/>
          </a:xfrm>
          <a:prstGeom prst="rect">
            <a:avLst/>
          </a:prstGeom>
          <a:noFill/>
          <a:ln/>
        </p:spPr>
        <p:txBody>
          <a:bodyPr wrap="square" rtlCol="0" anchor="ctr"/>
          <a:lstStyle/>
          <a:p>
            <a:pPr algn="ctr" indent="0" marL="0">
              <a:buNone/>
            </a:pPr>
            <a:r>
              <a:rPr lang="en-US" sz="4800" b="1" dirty="0">
                <a:solidFill>
                  <a:srgbClr val="FFFFFF"/>
                </a:solidFill>
                <a:latin typeface="Avenir Next" pitchFamily="34" charset="0"/>
                <a:ea typeface="Avenir Next" pitchFamily="34" charset="-122"/>
                <a:cs typeface="Avenir Next" pitchFamily="34" charset="-120"/>
              </a:rPr>
              <a:t>LIVE PRACTICE</a:t>
            </a:r>
            <a:endParaRPr lang="en-US" sz="4800" dirty="0"/>
          </a:p>
        </p:txBody>
      </p:sp>
      <p:sp>
        <p:nvSpPr>
          <p:cNvPr id="5" name="Shape 2"/>
          <p:cNvSpPr/>
          <p:nvPr/>
        </p:nvSpPr>
        <p:spPr>
          <a:xfrm>
            <a:off x="5029200" y="3017520"/>
            <a:ext cx="2103120" cy="54864"/>
          </a:xfrm>
          <a:prstGeom prst="rect">
            <a:avLst/>
          </a:prstGeom>
          <a:solidFill>
            <a:srgbClr val="FF6B35"/>
          </a:solidFill>
          <a:ln/>
        </p:spPr>
      </p:sp>
      <p:sp>
        <p:nvSpPr>
          <p:cNvPr id="6" name="Text 3"/>
          <p:cNvSpPr/>
          <p:nvPr/>
        </p:nvSpPr>
        <p:spPr>
          <a:xfrm>
            <a:off x="0" y="3291840"/>
            <a:ext cx="12188952" cy="548640"/>
          </a:xfrm>
          <a:prstGeom prst="rect">
            <a:avLst/>
          </a:prstGeom>
          <a:noFill/>
          <a:ln/>
        </p:spPr>
        <p:txBody>
          <a:bodyPr wrap="square" rtlCol="0" anchor="ctr"/>
          <a:lstStyle/>
          <a:p>
            <a:pPr algn="ctr" indent="0" marL="0">
              <a:buNone/>
            </a:pPr>
            <a:r>
              <a:rPr lang="en-US" sz="1800" dirty="0">
                <a:solidFill>
                  <a:srgbClr val="FFB088"/>
                </a:solidFill>
                <a:latin typeface="Inter" pitchFamily="34" charset="0"/>
                <a:ea typeface="Inter" pitchFamily="34" charset="-122"/>
                <a:cs typeface="Inter" pitchFamily="34" charset="-120"/>
              </a:rPr>
              <a:t>Apply Everything — Read, Eliminate, Answer</a:t>
            </a:r>
            <a:endParaRPr lang="en-US" sz="1800" dirty="0"/>
          </a:p>
        </p:txBody>
      </p:sp>
      <p:sp>
        <p:nvSpPr>
          <p:cNvPr id="7" name="Text 4"/>
          <p:cNvSpPr/>
          <p:nvPr/>
        </p:nvSpPr>
        <p:spPr>
          <a:xfrm>
            <a:off x="0" y="3931920"/>
            <a:ext cx="12188952" cy="457200"/>
          </a:xfrm>
          <a:prstGeom prst="rect">
            <a:avLst/>
          </a:prstGeom>
          <a:noFill/>
          <a:ln/>
        </p:spPr>
        <p:txBody>
          <a:bodyPr wrap="square" rtlCol="0" anchor="ctr"/>
          <a:lstStyle/>
          <a:p>
            <a:pPr algn="ctr" indent="0" marL="0">
              <a:buNone/>
            </a:pPr>
            <a:r>
              <a:rPr lang="en-US" sz="1400" dirty="0">
                <a:solidFill>
                  <a:srgbClr val="888888"/>
                </a:solidFill>
                <a:latin typeface="Avenir Next" pitchFamily="34" charset="0"/>
                <a:ea typeface="Avenir Next" pitchFamily="34" charset="-122"/>
                <a:cs typeface="Avenir Next" pitchFamily="34" charset="-120"/>
              </a:rPr>
              <a:t>1 Passage × 5 Questions</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365760"/>
            <a:ext cx="10058400" cy="548640"/>
          </a:xfrm>
          <a:prstGeom prst="rect">
            <a:avLst/>
          </a:prstGeom>
          <a:noFill/>
          <a:ln/>
        </p:spPr>
        <p:txBody>
          <a:bodyPr wrap="square" rtlCol="0" anchor="ctr"/>
          <a:lstStyle/>
          <a:p>
            <a:pPr indent="0" marL="0">
              <a:buNone/>
            </a:pPr>
            <a:r>
              <a:rPr lang="en-US" sz="2200" b="1" dirty="0">
                <a:solidFill>
                  <a:srgbClr val="0F172A"/>
                </a:solidFill>
                <a:latin typeface="Avenir Next" pitchFamily="34" charset="0"/>
                <a:ea typeface="Avenir Next" pitchFamily="34" charset="-122"/>
                <a:cs typeface="Avenir Next" pitchFamily="34" charset="-120"/>
              </a:rPr>
              <a:t>Class Practice — The Rule of Law</a:t>
            </a:r>
            <a:endParaRPr lang="en-US" sz="2200" dirty="0"/>
          </a:p>
        </p:txBody>
      </p:sp>
      <p:sp>
        <p:nvSpPr>
          <p:cNvPr id="6" name="Shape 3"/>
          <p:cNvSpPr/>
          <p:nvPr/>
        </p:nvSpPr>
        <p:spPr>
          <a:xfrm>
            <a:off x="731520" y="914400"/>
            <a:ext cx="1371600" cy="36576"/>
          </a:xfrm>
          <a:prstGeom prst="rect">
            <a:avLst/>
          </a:prstGeom>
          <a:solidFill>
            <a:srgbClr val="FF6B35"/>
          </a:solidFill>
          <a:ln/>
        </p:spPr>
      </p:sp>
      <p:sp>
        <p:nvSpPr>
          <p:cNvPr id="7" name="Text 4"/>
          <p:cNvSpPr/>
          <p:nvPr/>
        </p:nvSpPr>
        <p:spPr>
          <a:xfrm>
            <a:off x="731520" y="1097280"/>
            <a:ext cx="10515600" cy="5029200"/>
          </a:xfrm>
          <a:prstGeom prst="rect">
            <a:avLst/>
          </a:prstGeom>
          <a:noFill/>
          <a:ln/>
        </p:spPr>
        <p:txBody>
          <a:bodyPr wrap="square" rtlCol="0" anchor="ctr"/>
          <a:lstStyle/>
          <a:p>
            <a:pPr indent="0" marL="0">
              <a:buNone/>
            </a:pPr>
            <a:r>
              <a:rPr lang="en-US" sz="1100" i="1" dirty="0">
                <a:solidFill>
                  <a:srgbClr val="4A4A4A"/>
                </a:solidFill>
                <a:latin typeface="Inter" pitchFamily="34" charset="0"/>
                <a:ea typeface="Inter" pitchFamily="34" charset="-122"/>
                <a:cs typeface="Inter" pitchFamily="34" charset="-120"/>
              </a:rPr>
              <a:t>The idea that every person, regardless of wealth or office, stands equal before the law is called the Rule of Law. In a democracy, this principle is not a slogan — it is the foundation on which citizenship itself rests. Yet critics argue that the Rule of Law, in practice, often favours those who can afford the longest legal battles. Procedural justice, they suggest, is a luxury reserved for the powerful.</a:t>
            </a:r>
            <a:endParaRPr lang="en-US" sz="1100" dirty="0"/>
          </a:p>
          <a:p>
            <a:pPr indent="0" marL="0">
              <a:buNone/>
            </a:pPr>
            <a:endParaRPr lang="en-US" sz="1100" dirty="0"/>
          </a:p>
          <a:p>
            <a:pPr indent="0" marL="0">
              <a:buNone/>
            </a:pPr>
            <a:r>
              <a:rPr lang="en-US" sz="1100" i="1" dirty="0">
                <a:solidFill>
                  <a:srgbClr val="4A4A4A"/>
                </a:solidFill>
                <a:latin typeface="Inter" pitchFamily="34" charset="0"/>
                <a:ea typeface="Inter" pitchFamily="34" charset="-122"/>
                <a:cs typeface="Inter" pitchFamily="34" charset="-120"/>
              </a:rPr>
              <a:t>This critique deserves attention, but not surrender. The alternative — abandoning legal equality in favour of executive speed — has proven, across history, to be far more dangerous. Courts that move too fast rarely move with fairness, and governments unrestrained by law tend to consume the very citizens they claim to serve. The Rule of Law is not broken because it is slow; it is fragile because we expect too much of it while investing too little.</a:t>
            </a:r>
            <a:endParaRPr lang="en-US" sz="1100" dirty="0"/>
          </a:p>
          <a:p>
            <a:pPr indent="0" marL="0">
              <a:buNone/>
            </a:pPr>
            <a:endParaRPr lang="en-US" sz="1100" dirty="0"/>
          </a:p>
          <a:p>
            <a:pPr indent="0" marL="0">
              <a:buNone/>
            </a:pPr>
            <a:r>
              <a:rPr lang="en-US" sz="1100" i="1" dirty="0">
                <a:solidFill>
                  <a:srgbClr val="4A4A4A"/>
                </a:solidFill>
                <a:latin typeface="Inter" pitchFamily="34" charset="0"/>
                <a:ea typeface="Inter" pitchFamily="34" charset="-122"/>
                <a:cs typeface="Inter" pitchFamily="34" charset="-120"/>
              </a:rPr>
              <a:t>What can be done is to expand access — through legal aid, faster lower-court disposals, simpler language, and community legal literacy. The rule of law must not only exist on paper; it must be felt in practice, especially by those who have historically been outside its protection. To strengthen the Rule of Law is not a conservative project. It is, in fact, the most reformative thing a society can attempt.</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365760"/>
            <a:ext cx="9144000" cy="548640"/>
          </a:xfrm>
          <a:prstGeom prst="rect">
            <a:avLst/>
          </a:prstGeom>
          <a:noFill/>
          <a:ln/>
        </p:spPr>
        <p:txBody>
          <a:bodyPr wrap="square" rtlCol="0" anchor="ctr"/>
          <a:lstStyle/>
          <a:p>
            <a:pPr indent="0" marL="0">
              <a:buNone/>
            </a:pPr>
            <a:r>
              <a:rPr lang="en-US" sz="2200" b="1" dirty="0">
                <a:solidFill>
                  <a:srgbClr val="0F172A"/>
                </a:solidFill>
                <a:latin typeface="Avenir Next" pitchFamily="34" charset="0"/>
                <a:ea typeface="Avenir Next" pitchFamily="34" charset="-122"/>
                <a:cs typeface="Avenir Next" pitchFamily="34" charset="-120"/>
              </a:rPr>
              <a:t>Class Practice — Questions</a:t>
            </a:r>
            <a:endParaRPr lang="en-US" sz="2200" dirty="0"/>
          </a:p>
        </p:txBody>
      </p:sp>
      <p:sp>
        <p:nvSpPr>
          <p:cNvPr id="6" name="Shape 3"/>
          <p:cNvSpPr/>
          <p:nvPr/>
        </p:nvSpPr>
        <p:spPr>
          <a:xfrm>
            <a:off x="731520" y="914400"/>
            <a:ext cx="1371600" cy="36576"/>
          </a:xfrm>
          <a:prstGeom prst="rect">
            <a:avLst/>
          </a:prstGeom>
          <a:solidFill>
            <a:srgbClr val="FF6B35"/>
          </a:solidFill>
          <a:ln/>
        </p:spPr>
      </p:sp>
      <p:sp>
        <p:nvSpPr>
          <p:cNvPr id="7" name="Text 4"/>
          <p:cNvSpPr/>
          <p:nvPr/>
        </p:nvSpPr>
        <p:spPr>
          <a:xfrm>
            <a:off x="731520" y="1097280"/>
            <a:ext cx="10515600" cy="365760"/>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Q1. What is the central argument of the passage?</a:t>
            </a:r>
            <a:endParaRPr lang="en-US" sz="1200" dirty="0"/>
          </a:p>
        </p:txBody>
      </p:sp>
      <p:sp>
        <p:nvSpPr>
          <p:cNvPr id="8" name="Text 5"/>
          <p:cNvSpPr/>
          <p:nvPr/>
        </p:nvSpPr>
        <p:spPr>
          <a:xfrm>
            <a:off x="1097280" y="146304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A) The Rule of Law is outdated</a:t>
            </a:r>
            <a:endParaRPr lang="en-US" sz="1000" dirty="0"/>
          </a:p>
        </p:txBody>
      </p:sp>
      <p:sp>
        <p:nvSpPr>
          <p:cNvPr id="9" name="Text 6"/>
          <p:cNvSpPr/>
          <p:nvPr/>
        </p:nvSpPr>
        <p:spPr>
          <a:xfrm>
            <a:off x="6126480" y="146304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B) Access must be expanded to make the Rule of Law meaningful in practice</a:t>
            </a:r>
            <a:endParaRPr lang="en-US" sz="1000" dirty="0"/>
          </a:p>
        </p:txBody>
      </p:sp>
      <p:sp>
        <p:nvSpPr>
          <p:cNvPr id="10" name="Text 7"/>
          <p:cNvSpPr/>
          <p:nvPr/>
        </p:nvSpPr>
        <p:spPr>
          <a:xfrm>
            <a:off x="1097280" y="178308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C) Courts should be abolished</a:t>
            </a:r>
            <a:endParaRPr lang="en-US" sz="1000" dirty="0"/>
          </a:p>
        </p:txBody>
      </p:sp>
      <p:sp>
        <p:nvSpPr>
          <p:cNvPr id="11" name="Text 8"/>
          <p:cNvSpPr/>
          <p:nvPr/>
        </p:nvSpPr>
        <p:spPr>
          <a:xfrm>
            <a:off x="6126480" y="178308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D) Only the wealthy benefit from law</a:t>
            </a:r>
            <a:endParaRPr lang="en-US" sz="1000" dirty="0"/>
          </a:p>
        </p:txBody>
      </p:sp>
      <p:sp>
        <p:nvSpPr>
          <p:cNvPr id="12" name="Text 9"/>
          <p:cNvSpPr/>
          <p:nvPr/>
        </p:nvSpPr>
        <p:spPr>
          <a:xfrm>
            <a:off x="731520" y="2194560"/>
            <a:ext cx="10515600" cy="365760"/>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Q2. The author's attitude toward critics of the Rule of Law is:</a:t>
            </a:r>
            <a:endParaRPr lang="en-US" sz="1200" dirty="0"/>
          </a:p>
        </p:txBody>
      </p:sp>
      <p:sp>
        <p:nvSpPr>
          <p:cNvPr id="13" name="Text 10"/>
          <p:cNvSpPr/>
          <p:nvPr/>
        </p:nvSpPr>
        <p:spPr>
          <a:xfrm>
            <a:off x="1097280" y="256032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A) Completely dismissive</a:t>
            </a:r>
            <a:endParaRPr lang="en-US" sz="1000" dirty="0"/>
          </a:p>
        </p:txBody>
      </p:sp>
      <p:sp>
        <p:nvSpPr>
          <p:cNvPr id="14" name="Text 11"/>
          <p:cNvSpPr/>
          <p:nvPr/>
        </p:nvSpPr>
        <p:spPr>
          <a:xfrm>
            <a:off x="6126480" y="256032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B) Fully in agreement</a:t>
            </a:r>
            <a:endParaRPr lang="en-US" sz="1000" dirty="0"/>
          </a:p>
        </p:txBody>
      </p:sp>
      <p:sp>
        <p:nvSpPr>
          <p:cNvPr id="15" name="Text 12"/>
          <p:cNvSpPr/>
          <p:nvPr/>
        </p:nvSpPr>
        <p:spPr>
          <a:xfrm>
            <a:off x="1097280" y="288036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C) Takes their point seriously but disagrees with their conclusion</a:t>
            </a:r>
            <a:endParaRPr lang="en-US" sz="1000" dirty="0"/>
          </a:p>
        </p:txBody>
      </p:sp>
      <p:sp>
        <p:nvSpPr>
          <p:cNvPr id="16" name="Text 13"/>
          <p:cNvSpPr/>
          <p:nvPr/>
        </p:nvSpPr>
        <p:spPr>
          <a:xfrm>
            <a:off x="6126480" y="288036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D) Indifferent</a:t>
            </a:r>
            <a:endParaRPr lang="en-US" sz="1000" dirty="0"/>
          </a:p>
        </p:txBody>
      </p:sp>
      <p:sp>
        <p:nvSpPr>
          <p:cNvPr id="17" name="Text 14"/>
          <p:cNvSpPr/>
          <p:nvPr/>
        </p:nvSpPr>
        <p:spPr>
          <a:xfrm>
            <a:off x="731520" y="3291840"/>
            <a:ext cx="10515600" cy="365760"/>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Q3. What does the phrase 'procedural justice is a luxury' suggest?</a:t>
            </a:r>
            <a:endParaRPr lang="en-US" sz="1200" dirty="0"/>
          </a:p>
        </p:txBody>
      </p:sp>
      <p:sp>
        <p:nvSpPr>
          <p:cNvPr id="18" name="Text 15"/>
          <p:cNvSpPr/>
          <p:nvPr/>
        </p:nvSpPr>
        <p:spPr>
          <a:xfrm>
            <a:off x="1097280" y="365760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A) Following legal procedure is expensive and slow, accessible mainly to the powerful</a:t>
            </a:r>
            <a:endParaRPr lang="en-US" sz="1000" dirty="0"/>
          </a:p>
        </p:txBody>
      </p:sp>
      <p:sp>
        <p:nvSpPr>
          <p:cNvPr id="19" name="Text 16"/>
          <p:cNvSpPr/>
          <p:nvPr/>
        </p:nvSpPr>
        <p:spPr>
          <a:xfrm>
            <a:off x="6126480" y="365760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B) Courts charge high fees</a:t>
            </a:r>
            <a:endParaRPr lang="en-US" sz="1000" dirty="0"/>
          </a:p>
        </p:txBody>
      </p:sp>
      <p:sp>
        <p:nvSpPr>
          <p:cNvPr id="20" name="Text 17"/>
          <p:cNvSpPr/>
          <p:nvPr/>
        </p:nvSpPr>
        <p:spPr>
          <a:xfrm>
            <a:off x="1097280" y="397764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C) Justice is never possible</a:t>
            </a:r>
            <a:endParaRPr lang="en-US" sz="1000" dirty="0"/>
          </a:p>
        </p:txBody>
      </p:sp>
      <p:sp>
        <p:nvSpPr>
          <p:cNvPr id="21" name="Text 18"/>
          <p:cNvSpPr/>
          <p:nvPr/>
        </p:nvSpPr>
        <p:spPr>
          <a:xfrm>
            <a:off x="6126480" y="397764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D) Procedures are illegal</a:t>
            </a:r>
            <a:endParaRPr lang="en-US" sz="1000" dirty="0"/>
          </a:p>
        </p:txBody>
      </p:sp>
      <p:sp>
        <p:nvSpPr>
          <p:cNvPr id="22" name="Text 19"/>
          <p:cNvSpPr/>
          <p:nvPr/>
        </p:nvSpPr>
        <p:spPr>
          <a:xfrm>
            <a:off x="731520" y="4389120"/>
            <a:ext cx="10515600" cy="365760"/>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Q4. Which option would WEAKEN the author's argument?</a:t>
            </a:r>
            <a:endParaRPr lang="en-US" sz="1200" dirty="0"/>
          </a:p>
        </p:txBody>
      </p:sp>
      <p:sp>
        <p:nvSpPr>
          <p:cNvPr id="23" name="Text 20"/>
          <p:cNvSpPr/>
          <p:nvPr/>
        </p:nvSpPr>
        <p:spPr>
          <a:xfrm>
            <a:off x="1097280" y="475488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A) Studies showing legal aid improves access</a:t>
            </a:r>
            <a:endParaRPr lang="en-US" sz="1000" dirty="0"/>
          </a:p>
        </p:txBody>
      </p:sp>
      <p:sp>
        <p:nvSpPr>
          <p:cNvPr id="24" name="Text 21"/>
          <p:cNvSpPr/>
          <p:nvPr/>
        </p:nvSpPr>
        <p:spPr>
          <a:xfrm>
            <a:off x="6126480" y="475488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B) Evidence that countries without the Rule of Law have consistently outperformed those with it on human rights</a:t>
            </a:r>
            <a:endParaRPr lang="en-US" sz="1000" dirty="0"/>
          </a:p>
        </p:txBody>
      </p:sp>
      <p:sp>
        <p:nvSpPr>
          <p:cNvPr id="25" name="Text 22"/>
          <p:cNvSpPr/>
          <p:nvPr/>
        </p:nvSpPr>
        <p:spPr>
          <a:xfrm>
            <a:off x="1097280" y="507492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C) Reports that courts are slow</a:t>
            </a:r>
            <a:endParaRPr lang="en-US" sz="1000" dirty="0"/>
          </a:p>
        </p:txBody>
      </p:sp>
      <p:sp>
        <p:nvSpPr>
          <p:cNvPr id="26" name="Text 23"/>
          <p:cNvSpPr/>
          <p:nvPr/>
        </p:nvSpPr>
        <p:spPr>
          <a:xfrm>
            <a:off x="6126480" y="507492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D) Data that simpler language helps litigants</a:t>
            </a:r>
            <a:endParaRPr lang="en-US" sz="1000" dirty="0"/>
          </a:p>
        </p:txBody>
      </p:sp>
      <p:sp>
        <p:nvSpPr>
          <p:cNvPr id="27" name="Text 24"/>
          <p:cNvSpPr/>
          <p:nvPr/>
        </p:nvSpPr>
        <p:spPr>
          <a:xfrm>
            <a:off x="731520" y="5486400"/>
            <a:ext cx="10515600" cy="365760"/>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Q5. The tone of the passage is best described as:</a:t>
            </a:r>
            <a:endParaRPr lang="en-US" sz="1200" dirty="0"/>
          </a:p>
        </p:txBody>
      </p:sp>
      <p:sp>
        <p:nvSpPr>
          <p:cNvPr id="28" name="Text 25"/>
          <p:cNvSpPr/>
          <p:nvPr/>
        </p:nvSpPr>
        <p:spPr>
          <a:xfrm>
            <a:off x="1097280" y="585216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A) Defensive but reform-minded</a:t>
            </a:r>
            <a:endParaRPr lang="en-US" sz="1000" dirty="0"/>
          </a:p>
        </p:txBody>
      </p:sp>
      <p:sp>
        <p:nvSpPr>
          <p:cNvPr id="29" name="Text 26"/>
          <p:cNvSpPr/>
          <p:nvPr/>
        </p:nvSpPr>
        <p:spPr>
          <a:xfrm>
            <a:off x="6126480" y="585216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B) Sarcastic</a:t>
            </a:r>
            <a:endParaRPr lang="en-US" sz="1000" dirty="0"/>
          </a:p>
        </p:txBody>
      </p:sp>
      <p:sp>
        <p:nvSpPr>
          <p:cNvPr id="30" name="Text 27"/>
          <p:cNvSpPr/>
          <p:nvPr/>
        </p:nvSpPr>
        <p:spPr>
          <a:xfrm>
            <a:off x="1097280" y="617220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C) Nostalgic</a:t>
            </a:r>
            <a:endParaRPr lang="en-US" sz="1000" dirty="0"/>
          </a:p>
        </p:txBody>
      </p:sp>
      <p:sp>
        <p:nvSpPr>
          <p:cNvPr id="31" name="Text 28"/>
          <p:cNvSpPr/>
          <p:nvPr/>
        </p:nvSpPr>
        <p:spPr>
          <a:xfrm>
            <a:off x="6126480" y="6172200"/>
            <a:ext cx="4754880" cy="274320"/>
          </a:xfrm>
          <a:prstGeom prst="rect">
            <a:avLst/>
          </a:prstGeom>
          <a:noFill/>
          <a:ln/>
        </p:spPr>
        <p:txBody>
          <a:bodyPr wrap="square" rtlCol="0" anchor="ctr"/>
          <a:lstStyle/>
          <a:p>
            <a:pPr indent="0" marL="0">
              <a:buNone/>
            </a:pPr>
            <a:r>
              <a:rPr lang="en-US" sz="1000" dirty="0">
                <a:solidFill>
                  <a:srgbClr val="4A4A4A"/>
                </a:solidFill>
                <a:latin typeface="Inter" pitchFamily="34" charset="0"/>
                <a:ea typeface="Inter" pitchFamily="34" charset="-122"/>
                <a:cs typeface="Inter" pitchFamily="34" charset="-120"/>
              </a:rPr>
              <a:t>D) Neutral reporting</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365760"/>
            <a:ext cx="9144000" cy="548640"/>
          </a:xfrm>
          <a:prstGeom prst="rect">
            <a:avLst/>
          </a:prstGeom>
          <a:noFill/>
          <a:ln/>
        </p:spPr>
        <p:txBody>
          <a:bodyPr wrap="square" rtlCol="0" anchor="ctr"/>
          <a:lstStyle/>
          <a:p>
            <a:pPr indent="0" marL="0">
              <a:buNone/>
            </a:pPr>
            <a:r>
              <a:rPr lang="en-US" sz="2200" b="1" dirty="0">
                <a:solidFill>
                  <a:srgbClr val="0F172A"/>
                </a:solidFill>
                <a:latin typeface="Avenir Next" pitchFamily="34" charset="0"/>
                <a:ea typeface="Avenir Next" pitchFamily="34" charset="-122"/>
                <a:cs typeface="Avenir Next" pitchFamily="34" charset="-120"/>
              </a:rPr>
              <a:t>Class Practice — Answers &amp; Explanations</a:t>
            </a:r>
            <a:endParaRPr lang="en-US" sz="2200" dirty="0"/>
          </a:p>
        </p:txBody>
      </p:sp>
      <p:sp>
        <p:nvSpPr>
          <p:cNvPr id="6" name="Shape 3"/>
          <p:cNvSpPr/>
          <p:nvPr/>
        </p:nvSpPr>
        <p:spPr>
          <a:xfrm>
            <a:off x="731520" y="914400"/>
            <a:ext cx="1371600" cy="36576"/>
          </a:xfrm>
          <a:prstGeom prst="rect">
            <a:avLst/>
          </a:prstGeom>
          <a:solidFill>
            <a:srgbClr val="FF6B35"/>
          </a:solidFill>
          <a:ln/>
        </p:spPr>
      </p:sp>
      <p:sp>
        <p:nvSpPr>
          <p:cNvPr id="7" name="Shape 4"/>
          <p:cNvSpPr/>
          <p:nvPr/>
        </p:nvSpPr>
        <p:spPr>
          <a:xfrm>
            <a:off x="731520" y="1188720"/>
            <a:ext cx="10515600" cy="822960"/>
          </a:xfrm>
          <a:prstGeom prst="roundRect">
            <a:avLst>
              <a:gd name="adj" fmla="val 13333"/>
            </a:avLst>
          </a:prstGeom>
          <a:solidFill>
            <a:srgbClr val="FFFFFF"/>
          </a:solidFill>
          <a:ln/>
          <a:effectLst>
            <a:outerShdw sx="100000" sy="100000" kx="0" ky="0" algn="bl" rotWithShape="0" blurRad="63500" dist="25400" dir="16200000">
              <a:srgbClr val="CCCCCC">
                <a:alpha val="30000"/>
              </a:srgbClr>
            </a:outerShdw>
          </a:effectLst>
        </p:spPr>
      </p:sp>
      <p:sp>
        <p:nvSpPr>
          <p:cNvPr id="8" name="Text 5"/>
          <p:cNvSpPr/>
          <p:nvPr/>
        </p:nvSpPr>
        <p:spPr>
          <a:xfrm>
            <a:off x="914400" y="1280160"/>
            <a:ext cx="548640" cy="32004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Q1.</a:t>
            </a:r>
            <a:endParaRPr lang="en-US" sz="1400" dirty="0"/>
          </a:p>
        </p:txBody>
      </p:sp>
      <p:sp>
        <p:nvSpPr>
          <p:cNvPr id="9" name="Text 6"/>
          <p:cNvSpPr/>
          <p:nvPr/>
        </p:nvSpPr>
        <p:spPr>
          <a:xfrm>
            <a:off x="1463040" y="1234440"/>
            <a:ext cx="457200" cy="365760"/>
          </a:xfrm>
          <a:prstGeom prst="rect">
            <a:avLst/>
          </a:prstGeom>
          <a:noFill/>
          <a:ln/>
        </p:spPr>
        <p:txBody>
          <a:bodyPr wrap="square" rtlCol="0" anchor="ctr"/>
          <a:lstStyle/>
          <a:p>
            <a:pPr indent="0" marL="0">
              <a:buNone/>
            </a:pPr>
            <a:r>
              <a:rPr lang="en-US" sz="1800" b="1" dirty="0">
                <a:solidFill>
                  <a:srgbClr val="FF6B35"/>
                </a:solidFill>
                <a:latin typeface="Avenir Next" pitchFamily="34" charset="0"/>
                <a:ea typeface="Avenir Next" pitchFamily="34" charset="-122"/>
                <a:cs typeface="Avenir Next" pitchFamily="34" charset="-120"/>
              </a:rPr>
              <a:t>B</a:t>
            </a:r>
            <a:endParaRPr lang="en-US" sz="1800" dirty="0"/>
          </a:p>
        </p:txBody>
      </p:sp>
      <p:sp>
        <p:nvSpPr>
          <p:cNvPr id="10" name="Text 7"/>
          <p:cNvSpPr/>
          <p:nvPr/>
        </p:nvSpPr>
        <p:spPr>
          <a:xfrm>
            <a:off x="2011680" y="1325880"/>
            <a:ext cx="8961120" cy="54864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Closing para: "expand access... must be FELT in practice" — argument is about making the Rule of Law real via access.</a:t>
            </a:r>
            <a:endParaRPr lang="en-US" sz="1100" dirty="0"/>
          </a:p>
        </p:txBody>
      </p:sp>
      <p:sp>
        <p:nvSpPr>
          <p:cNvPr id="11" name="Shape 8"/>
          <p:cNvSpPr/>
          <p:nvPr/>
        </p:nvSpPr>
        <p:spPr>
          <a:xfrm>
            <a:off x="731520" y="2194560"/>
            <a:ext cx="10515600" cy="822960"/>
          </a:xfrm>
          <a:prstGeom prst="roundRect">
            <a:avLst>
              <a:gd name="adj" fmla="val 13333"/>
            </a:avLst>
          </a:prstGeom>
          <a:solidFill>
            <a:srgbClr val="FFFFFF"/>
          </a:solidFill>
          <a:ln/>
          <a:effectLst>
            <a:outerShdw sx="100000" sy="100000" kx="0" ky="0" algn="bl" rotWithShape="0" blurRad="63500" dist="25400" dir="16200000">
              <a:srgbClr val="CCCCCC">
                <a:alpha val="30000"/>
              </a:srgbClr>
            </a:outerShdw>
          </a:effectLst>
        </p:spPr>
      </p:sp>
      <p:sp>
        <p:nvSpPr>
          <p:cNvPr id="12" name="Text 9"/>
          <p:cNvSpPr/>
          <p:nvPr/>
        </p:nvSpPr>
        <p:spPr>
          <a:xfrm>
            <a:off x="914400" y="2286000"/>
            <a:ext cx="548640" cy="32004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Q2.</a:t>
            </a:r>
            <a:endParaRPr lang="en-US" sz="1400" dirty="0"/>
          </a:p>
        </p:txBody>
      </p:sp>
      <p:sp>
        <p:nvSpPr>
          <p:cNvPr id="13" name="Text 10"/>
          <p:cNvSpPr/>
          <p:nvPr/>
        </p:nvSpPr>
        <p:spPr>
          <a:xfrm>
            <a:off x="1463040" y="2240280"/>
            <a:ext cx="457200" cy="365760"/>
          </a:xfrm>
          <a:prstGeom prst="rect">
            <a:avLst/>
          </a:prstGeom>
          <a:noFill/>
          <a:ln/>
        </p:spPr>
        <p:txBody>
          <a:bodyPr wrap="square" rtlCol="0" anchor="ctr"/>
          <a:lstStyle/>
          <a:p>
            <a:pPr indent="0" marL="0">
              <a:buNone/>
            </a:pPr>
            <a:r>
              <a:rPr lang="en-US" sz="1800" b="1" dirty="0">
                <a:solidFill>
                  <a:srgbClr val="FF6B35"/>
                </a:solidFill>
                <a:latin typeface="Avenir Next" pitchFamily="34" charset="0"/>
                <a:ea typeface="Avenir Next" pitchFamily="34" charset="-122"/>
                <a:cs typeface="Avenir Next" pitchFamily="34" charset="-120"/>
              </a:rPr>
              <a:t>C</a:t>
            </a:r>
            <a:endParaRPr lang="en-US" sz="1800" dirty="0"/>
          </a:p>
        </p:txBody>
      </p:sp>
      <p:sp>
        <p:nvSpPr>
          <p:cNvPr id="14" name="Text 11"/>
          <p:cNvSpPr/>
          <p:nvPr/>
        </p:nvSpPr>
        <p:spPr>
          <a:xfrm>
            <a:off x="2011680" y="2331720"/>
            <a:ext cx="8961120" cy="54864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"This critique deserves attention, but not surrender" — author agrees the critique matters, disagrees with the conclusion.</a:t>
            </a:r>
            <a:endParaRPr lang="en-US" sz="1100" dirty="0"/>
          </a:p>
        </p:txBody>
      </p:sp>
      <p:sp>
        <p:nvSpPr>
          <p:cNvPr id="15" name="Shape 12"/>
          <p:cNvSpPr/>
          <p:nvPr/>
        </p:nvSpPr>
        <p:spPr>
          <a:xfrm>
            <a:off x="731520" y="3200400"/>
            <a:ext cx="10515600" cy="822960"/>
          </a:xfrm>
          <a:prstGeom prst="roundRect">
            <a:avLst>
              <a:gd name="adj" fmla="val 13333"/>
            </a:avLst>
          </a:prstGeom>
          <a:solidFill>
            <a:srgbClr val="FFFFFF"/>
          </a:solidFill>
          <a:ln/>
          <a:effectLst>
            <a:outerShdw sx="100000" sy="100000" kx="0" ky="0" algn="bl" rotWithShape="0" blurRad="63500" dist="25400" dir="16200000">
              <a:srgbClr val="CCCCCC">
                <a:alpha val="30000"/>
              </a:srgbClr>
            </a:outerShdw>
          </a:effectLst>
        </p:spPr>
      </p:sp>
      <p:sp>
        <p:nvSpPr>
          <p:cNvPr id="16" name="Text 13"/>
          <p:cNvSpPr/>
          <p:nvPr/>
        </p:nvSpPr>
        <p:spPr>
          <a:xfrm>
            <a:off x="914400" y="3291840"/>
            <a:ext cx="548640" cy="32004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Q3.</a:t>
            </a:r>
            <a:endParaRPr lang="en-US" sz="1400" dirty="0"/>
          </a:p>
        </p:txBody>
      </p:sp>
      <p:sp>
        <p:nvSpPr>
          <p:cNvPr id="17" name="Text 14"/>
          <p:cNvSpPr/>
          <p:nvPr/>
        </p:nvSpPr>
        <p:spPr>
          <a:xfrm>
            <a:off x="1463040" y="3246120"/>
            <a:ext cx="457200" cy="365760"/>
          </a:xfrm>
          <a:prstGeom prst="rect">
            <a:avLst/>
          </a:prstGeom>
          <a:noFill/>
          <a:ln/>
        </p:spPr>
        <p:txBody>
          <a:bodyPr wrap="square" rtlCol="0" anchor="ctr"/>
          <a:lstStyle/>
          <a:p>
            <a:pPr indent="0" marL="0">
              <a:buNone/>
            </a:pPr>
            <a:r>
              <a:rPr lang="en-US" sz="1800" b="1" dirty="0">
                <a:solidFill>
                  <a:srgbClr val="FF6B35"/>
                </a:solidFill>
                <a:latin typeface="Avenir Next" pitchFamily="34" charset="0"/>
                <a:ea typeface="Avenir Next" pitchFamily="34" charset="-122"/>
                <a:cs typeface="Avenir Next" pitchFamily="34" charset="-120"/>
              </a:rPr>
              <a:t>A</a:t>
            </a:r>
            <a:endParaRPr lang="en-US" sz="1800" dirty="0"/>
          </a:p>
        </p:txBody>
      </p:sp>
      <p:sp>
        <p:nvSpPr>
          <p:cNvPr id="18" name="Text 15"/>
          <p:cNvSpPr/>
          <p:nvPr/>
        </p:nvSpPr>
        <p:spPr>
          <a:xfrm>
            <a:off x="2011680" y="3337560"/>
            <a:ext cx="8961120" cy="54864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"Luxury reserved for the powerful" = legal procedures are accessible only to those who can afford long battles.</a:t>
            </a:r>
            <a:endParaRPr lang="en-US" sz="1100" dirty="0"/>
          </a:p>
        </p:txBody>
      </p:sp>
      <p:sp>
        <p:nvSpPr>
          <p:cNvPr id="19" name="Shape 16"/>
          <p:cNvSpPr/>
          <p:nvPr/>
        </p:nvSpPr>
        <p:spPr>
          <a:xfrm>
            <a:off x="731520" y="4206240"/>
            <a:ext cx="10515600" cy="822960"/>
          </a:xfrm>
          <a:prstGeom prst="roundRect">
            <a:avLst>
              <a:gd name="adj" fmla="val 13333"/>
            </a:avLst>
          </a:prstGeom>
          <a:solidFill>
            <a:srgbClr val="FFFFFF"/>
          </a:solidFill>
          <a:ln/>
          <a:effectLst>
            <a:outerShdw sx="100000" sy="100000" kx="0" ky="0" algn="bl" rotWithShape="0" blurRad="63500" dist="25400" dir="16200000">
              <a:srgbClr val="CCCCCC">
                <a:alpha val="30000"/>
              </a:srgbClr>
            </a:outerShdw>
          </a:effectLst>
        </p:spPr>
      </p:sp>
      <p:sp>
        <p:nvSpPr>
          <p:cNvPr id="20" name="Text 17"/>
          <p:cNvSpPr/>
          <p:nvPr/>
        </p:nvSpPr>
        <p:spPr>
          <a:xfrm>
            <a:off x="914400" y="4297680"/>
            <a:ext cx="548640" cy="32004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Q4.</a:t>
            </a:r>
            <a:endParaRPr lang="en-US" sz="1400" dirty="0"/>
          </a:p>
        </p:txBody>
      </p:sp>
      <p:sp>
        <p:nvSpPr>
          <p:cNvPr id="21" name="Text 18"/>
          <p:cNvSpPr/>
          <p:nvPr/>
        </p:nvSpPr>
        <p:spPr>
          <a:xfrm>
            <a:off x="1463040" y="4251960"/>
            <a:ext cx="457200" cy="365760"/>
          </a:xfrm>
          <a:prstGeom prst="rect">
            <a:avLst/>
          </a:prstGeom>
          <a:noFill/>
          <a:ln/>
        </p:spPr>
        <p:txBody>
          <a:bodyPr wrap="square" rtlCol="0" anchor="ctr"/>
          <a:lstStyle/>
          <a:p>
            <a:pPr indent="0" marL="0">
              <a:buNone/>
            </a:pPr>
            <a:r>
              <a:rPr lang="en-US" sz="1800" b="1" dirty="0">
                <a:solidFill>
                  <a:srgbClr val="FF6B35"/>
                </a:solidFill>
                <a:latin typeface="Avenir Next" pitchFamily="34" charset="0"/>
                <a:ea typeface="Avenir Next" pitchFamily="34" charset="-122"/>
                <a:cs typeface="Avenir Next" pitchFamily="34" charset="-120"/>
              </a:rPr>
              <a:t>B</a:t>
            </a:r>
            <a:endParaRPr lang="en-US" sz="1800" dirty="0"/>
          </a:p>
        </p:txBody>
      </p:sp>
      <p:sp>
        <p:nvSpPr>
          <p:cNvPr id="22" name="Text 19"/>
          <p:cNvSpPr/>
          <p:nvPr/>
        </p:nvSpPr>
        <p:spPr>
          <a:xfrm>
            <a:off x="2011680" y="4343400"/>
            <a:ext cx="8961120" cy="54864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If countries without Rule of Law actually did BETTER on human rights, it would directly undermine the author's defence of it.</a:t>
            </a:r>
            <a:endParaRPr lang="en-US" sz="1100" dirty="0"/>
          </a:p>
        </p:txBody>
      </p:sp>
      <p:sp>
        <p:nvSpPr>
          <p:cNvPr id="23" name="Shape 20"/>
          <p:cNvSpPr/>
          <p:nvPr/>
        </p:nvSpPr>
        <p:spPr>
          <a:xfrm>
            <a:off x="731520" y="5212080"/>
            <a:ext cx="10515600" cy="822960"/>
          </a:xfrm>
          <a:prstGeom prst="roundRect">
            <a:avLst>
              <a:gd name="adj" fmla="val 13333"/>
            </a:avLst>
          </a:prstGeom>
          <a:solidFill>
            <a:srgbClr val="FFFFFF"/>
          </a:solidFill>
          <a:ln/>
          <a:effectLst>
            <a:outerShdw sx="100000" sy="100000" kx="0" ky="0" algn="bl" rotWithShape="0" blurRad="63500" dist="25400" dir="16200000">
              <a:srgbClr val="CCCCCC">
                <a:alpha val="30000"/>
              </a:srgbClr>
            </a:outerShdw>
          </a:effectLst>
        </p:spPr>
      </p:sp>
      <p:sp>
        <p:nvSpPr>
          <p:cNvPr id="24" name="Text 21"/>
          <p:cNvSpPr/>
          <p:nvPr/>
        </p:nvSpPr>
        <p:spPr>
          <a:xfrm>
            <a:off x="914400" y="5303520"/>
            <a:ext cx="548640" cy="32004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Q5.</a:t>
            </a:r>
            <a:endParaRPr lang="en-US" sz="1400" dirty="0"/>
          </a:p>
        </p:txBody>
      </p:sp>
      <p:sp>
        <p:nvSpPr>
          <p:cNvPr id="25" name="Text 22"/>
          <p:cNvSpPr/>
          <p:nvPr/>
        </p:nvSpPr>
        <p:spPr>
          <a:xfrm>
            <a:off x="1463040" y="5257800"/>
            <a:ext cx="457200" cy="365760"/>
          </a:xfrm>
          <a:prstGeom prst="rect">
            <a:avLst/>
          </a:prstGeom>
          <a:noFill/>
          <a:ln/>
        </p:spPr>
        <p:txBody>
          <a:bodyPr wrap="square" rtlCol="0" anchor="ctr"/>
          <a:lstStyle/>
          <a:p>
            <a:pPr indent="0" marL="0">
              <a:buNone/>
            </a:pPr>
            <a:r>
              <a:rPr lang="en-US" sz="1800" b="1" dirty="0">
                <a:solidFill>
                  <a:srgbClr val="FF6B35"/>
                </a:solidFill>
                <a:latin typeface="Avenir Next" pitchFamily="34" charset="0"/>
                <a:ea typeface="Avenir Next" pitchFamily="34" charset="-122"/>
                <a:cs typeface="Avenir Next" pitchFamily="34" charset="-120"/>
              </a:rPr>
              <a:t>A</a:t>
            </a:r>
            <a:endParaRPr lang="en-US" sz="1800" dirty="0"/>
          </a:p>
        </p:txBody>
      </p:sp>
      <p:sp>
        <p:nvSpPr>
          <p:cNvPr id="26" name="Text 23"/>
          <p:cNvSpPr/>
          <p:nvPr/>
        </p:nvSpPr>
        <p:spPr>
          <a:xfrm>
            <a:off x="2011680" y="5349240"/>
            <a:ext cx="8961120" cy="548640"/>
          </a:xfrm>
          <a:prstGeom prst="rect">
            <a:avLst/>
          </a:prstGeom>
          <a:noFill/>
          <a:ln/>
        </p:spPr>
        <p:txBody>
          <a:bodyPr wrap="square" rtlCol="0" anchor="ctr"/>
          <a:lstStyle/>
          <a:p>
            <a:pPr indent="0" marL="0">
              <a:buNone/>
            </a:pPr>
            <a:r>
              <a:rPr lang="en-US" sz="1100" dirty="0">
                <a:solidFill>
                  <a:srgbClr val="4A4A4A"/>
                </a:solidFill>
                <a:latin typeface="Inter" pitchFamily="34" charset="0"/>
                <a:ea typeface="Inter" pitchFamily="34" charset="-122"/>
                <a:cs typeface="Inter" pitchFamily="34" charset="-120"/>
              </a:rPr>
              <a:t>Author defends Rule of Law but calls for reform (legal aid, faster courts, simpler language) — defensive yet reform-minded.</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9FA"/>
        </a:solidFill>
      </p:bgPr>
    </p:bg>
    <p:spTree>
      <p:nvGrpSpPr>
        <p:cNvPr id="1" name=""/>
        <p:cNvGrpSpPr/>
        <p:nvPr/>
      </p:nvGrpSpPr>
      <p:grpSpPr>
        <a:xfrm>
          <a:off x="0" y="0"/>
          <a:ext cx="0" cy="0"/>
          <a:chOff x="0" y="0"/>
          <a:chExt cx="0" cy="0"/>
        </a:xfrm>
      </p:grpSpPr>
      <p:sp>
        <p:nvSpPr>
          <p:cNvPr id="2" name="Shape 0"/>
          <p:cNvSpPr/>
          <p:nvPr/>
        </p:nvSpPr>
        <p:spPr>
          <a:xfrm>
            <a:off x="0" y="0"/>
            <a:ext cx="12188952" cy="54864"/>
          </a:xfrm>
          <a:prstGeom prst="rect">
            <a:avLst/>
          </a:prstGeom>
          <a:solidFill>
            <a:srgbClr val="FF6B35"/>
          </a:solidFill>
          <a:ln/>
        </p:spPr>
      </p:sp>
      <p:sp>
        <p:nvSpPr>
          <p:cNvPr id="3" name="Text 1"/>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999999"/>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4" name="Image 0" descr="/Users/anuragchoubey/Clude AI/carousel-generator/assets/cg-logo-original.png">    </p:cNvPr>
          <p:cNvPicPr>
            <a:picLocks noChangeAspect="1"/>
          </p:cNvPicPr>
          <p:nvPr/>
        </p:nvPicPr>
        <p:blipFill>
          <a:blip r:embed="rId1"/>
          <a:stretch>
            <a:fillRect/>
          </a:stretch>
        </p:blipFill>
        <p:spPr>
          <a:xfrm>
            <a:off x="10835640" y="182880"/>
            <a:ext cx="1097280" cy="688543"/>
          </a:xfrm>
          <a:prstGeom prst="rect">
            <a:avLst/>
          </a:prstGeom>
        </p:spPr>
      </p:pic>
      <p:sp>
        <p:nvSpPr>
          <p:cNvPr id="5" name="Text 2"/>
          <p:cNvSpPr/>
          <p:nvPr/>
        </p:nvSpPr>
        <p:spPr>
          <a:xfrm>
            <a:off x="731520" y="457200"/>
            <a:ext cx="10058400" cy="640080"/>
          </a:xfrm>
          <a:prstGeom prst="rect">
            <a:avLst/>
          </a:prstGeom>
          <a:noFill/>
          <a:ln/>
        </p:spPr>
        <p:txBody>
          <a:bodyPr wrap="square" rtlCol="0" anchor="ctr"/>
          <a:lstStyle/>
          <a:p>
            <a:pPr indent="0" marL="0">
              <a:buNone/>
            </a:pPr>
            <a:r>
              <a:rPr lang="en-US" sz="2600" b="1" dirty="0">
                <a:solidFill>
                  <a:srgbClr val="0F172A"/>
                </a:solidFill>
                <a:latin typeface="Avenir Next" pitchFamily="34" charset="0"/>
                <a:ea typeface="Avenir Next" pitchFamily="34" charset="-122"/>
                <a:cs typeface="Avenir Next" pitchFamily="34" charset="-120"/>
              </a:rPr>
              <a:t>Key Takeaways — Class 1</a:t>
            </a:r>
            <a:endParaRPr lang="en-US" sz="2600" dirty="0"/>
          </a:p>
        </p:txBody>
      </p:sp>
      <p:sp>
        <p:nvSpPr>
          <p:cNvPr id="6" name="Shape 3"/>
          <p:cNvSpPr/>
          <p:nvPr/>
        </p:nvSpPr>
        <p:spPr>
          <a:xfrm>
            <a:off x="731520" y="1097280"/>
            <a:ext cx="1371600" cy="36576"/>
          </a:xfrm>
          <a:prstGeom prst="rect">
            <a:avLst/>
          </a:prstGeom>
          <a:solidFill>
            <a:srgbClr val="FF6B35"/>
          </a:solidFill>
          <a:ln/>
        </p:spPr>
      </p:sp>
      <p:sp>
        <p:nvSpPr>
          <p:cNvPr id="7" name="Shape 4"/>
          <p:cNvSpPr/>
          <p:nvPr/>
        </p:nvSpPr>
        <p:spPr>
          <a:xfrm>
            <a:off x="731520" y="1371600"/>
            <a:ext cx="365760" cy="457200"/>
          </a:xfrm>
          <a:prstGeom prst="roundRect">
            <a:avLst>
              <a:gd name="adj" fmla="val 20000"/>
            </a:avLst>
          </a:prstGeom>
          <a:solidFill>
            <a:srgbClr val="FF6B35"/>
          </a:solidFill>
          <a:ln/>
        </p:spPr>
      </p:sp>
      <p:sp>
        <p:nvSpPr>
          <p:cNvPr id="8" name="Text 5"/>
          <p:cNvSpPr/>
          <p:nvPr/>
        </p:nvSpPr>
        <p:spPr>
          <a:xfrm>
            <a:off x="731520" y="1371600"/>
            <a:ext cx="365760" cy="457200"/>
          </a:xfrm>
          <a:prstGeom prst="rect">
            <a:avLst/>
          </a:prstGeom>
          <a:noFill/>
          <a:ln/>
        </p:spPr>
        <p:txBody>
          <a:bodyPr wrap="square" rtlCol="0" anchor="ctr"/>
          <a:lstStyle/>
          <a:p>
            <a:pPr algn="ctr" indent="0" marL="0">
              <a:buNone/>
            </a:pPr>
            <a:r>
              <a:rPr lang="en-US" sz="1400" b="1" dirty="0">
                <a:solidFill>
                  <a:srgbClr val="FFFFFF"/>
                </a:solidFill>
                <a:latin typeface="Avenir Next" pitchFamily="34" charset="0"/>
                <a:ea typeface="Avenir Next" pitchFamily="34" charset="-122"/>
                <a:cs typeface="Avenir Next" pitchFamily="34" charset="-120"/>
              </a:rPr>
              <a:t>1</a:t>
            </a:r>
            <a:endParaRPr lang="en-US" sz="1400" dirty="0"/>
          </a:p>
        </p:txBody>
      </p:sp>
      <p:sp>
        <p:nvSpPr>
          <p:cNvPr id="9" name="Text 6"/>
          <p:cNvSpPr/>
          <p:nvPr/>
        </p:nvSpPr>
        <p:spPr>
          <a:xfrm>
            <a:off x="1280160" y="1371600"/>
            <a:ext cx="9875520" cy="45720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CLAT English (2020+) = 100% comprehension-based. NO traditional grammar/vocab subsections.</a:t>
            </a:r>
            <a:endParaRPr lang="en-US" sz="1300" dirty="0"/>
          </a:p>
        </p:txBody>
      </p:sp>
      <p:sp>
        <p:nvSpPr>
          <p:cNvPr id="10" name="Shape 7"/>
          <p:cNvSpPr/>
          <p:nvPr/>
        </p:nvSpPr>
        <p:spPr>
          <a:xfrm>
            <a:off x="731520" y="2029968"/>
            <a:ext cx="365760" cy="457200"/>
          </a:xfrm>
          <a:prstGeom prst="roundRect">
            <a:avLst>
              <a:gd name="adj" fmla="val 20000"/>
            </a:avLst>
          </a:prstGeom>
          <a:solidFill>
            <a:srgbClr val="FF6B35"/>
          </a:solidFill>
          <a:ln/>
        </p:spPr>
      </p:sp>
      <p:sp>
        <p:nvSpPr>
          <p:cNvPr id="11" name="Text 8"/>
          <p:cNvSpPr/>
          <p:nvPr/>
        </p:nvSpPr>
        <p:spPr>
          <a:xfrm>
            <a:off x="731520" y="2029968"/>
            <a:ext cx="365760" cy="457200"/>
          </a:xfrm>
          <a:prstGeom prst="rect">
            <a:avLst/>
          </a:prstGeom>
          <a:noFill/>
          <a:ln/>
        </p:spPr>
        <p:txBody>
          <a:bodyPr wrap="square" rtlCol="0" anchor="ctr"/>
          <a:lstStyle/>
          <a:p>
            <a:pPr algn="ctr" indent="0" marL="0">
              <a:buNone/>
            </a:pPr>
            <a:r>
              <a:rPr lang="en-US" sz="1400" b="1" dirty="0">
                <a:solidFill>
                  <a:srgbClr val="FFFFFF"/>
                </a:solidFill>
                <a:latin typeface="Avenir Next" pitchFamily="34" charset="0"/>
                <a:ea typeface="Avenir Next" pitchFamily="34" charset="-122"/>
                <a:cs typeface="Avenir Next" pitchFamily="34" charset="-120"/>
              </a:rPr>
              <a:t>2</a:t>
            </a:r>
            <a:endParaRPr lang="en-US" sz="1400" dirty="0"/>
          </a:p>
        </p:txBody>
      </p:sp>
      <p:sp>
        <p:nvSpPr>
          <p:cNvPr id="12" name="Text 9"/>
          <p:cNvSpPr/>
          <p:nvPr/>
        </p:nvSpPr>
        <p:spPr>
          <a:xfrm>
            <a:off x="1280160" y="2029968"/>
            <a:ext cx="9875520" cy="45720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Read like an ANALYST, not a storyteller. Ask: main idea, fact vs opinion, tone.</a:t>
            </a:r>
            <a:endParaRPr lang="en-US" sz="1300" dirty="0"/>
          </a:p>
        </p:txBody>
      </p:sp>
      <p:sp>
        <p:nvSpPr>
          <p:cNvPr id="13" name="Shape 10"/>
          <p:cNvSpPr/>
          <p:nvPr/>
        </p:nvSpPr>
        <p:spPr>
          <a:xfrm>
            <a:off x="731520" y="2688336"/>
            <a:ext cx="365760" cy="457200"/>
          </a:xfrm>
          <a:prstGeom prst="roundRect">
            <a:avLst>
              <a:gd name="adj" fmla="val 20000"/>
            </a:avLst>
          </a:prstGeom>
          <a:solidFill>
            <a:srgbClr val="FF6B35"/>
          </a:solidFill>
          <a:ln/>
        </p:spPr>
      </p:sp>
      <p:sp>
        <p:nvSpPr>
          <p:cNvPr id="14" name="Text 11"/>
          <p:cNvSpPr/>
          <p:nvPr/>
        </p:nvSpPr>
        <p:spPr>
          <a:xfrm>
            <a:off x="731520" y="2688336"/>
            <a:ext cx="365760" cy="457200"/>
          </a:xfrm>
          <a:prstGeom prst="rect">
            <a:avLst/>
          </a:prstGeom>
          <a:noFill/>
          <a:ln/>
        </p:spPr>
        <p:txBody>
          <a:bodyPr wrap="square" rtlCol="0" anchor="ctr"/>
          <a:lstStyle/>
          <a:p>
            <a:pPr algn="ctr" indent="0" marL="0">
              <a:buNone/>
            </a:pPr>
            <a:r>
              <a:rPr lang="en-US" sz="1400" b="1" dirty="0">
                <a:solidFill>
                  <a:srgbClr val="FFFFFF"/>
                </a:solidFill>
                <a:latin typeface="Avenir Next" pitchFamily="34" charset="0"/>
                <a:ea typeface="Avenir Next" pitchFamily="34" charset="-122"/>
                <a:cs typeface="Avenir Next" pitchFamily="34" charset="-120"/>
              </a:rPr>
              <a:t>3</a:t>
            </a:r>
            <a:endParaRPr lang="en-US" sz="1400" dirty="0"/>
          </a:p>
        </p:txBody>
      </p:sp>
      <p:sp>
        <p:nvSpPr>
          <p:cNvPr id="15" name="Text 12"/>
          <p:cNvSpPr/>
          <p:nvPr/>
        </p:nvSpPr>
        <p:spPr>
          <a:xfrm>
            <a:off x="1280160" y="2688336"/>
            <a:ext cx="9875520" cy="45720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Ideal pacing: 2.5-3 min reading + 4-5 min questions = ~7-8 min per passage.</a:t>
            </a:r>
            <a:endParaRPr lang="en-US" sz="1300" dirty="0"/>
          </a:p>
        </p:txBody>
      </p:sp>
      <p:sp>
        <p:nvSpPr>
          <p:cNvPr id="16" name="Shape 13"/>
          <p:cNvSpPr/>
          <p:nvPr/>
        </p:nvSpPr>
        <p:spPr>
          <a:xfrm>
            <a:off x="731520" y="3346704"/>
            <a:ext cx="365760" cy="457200"/>
          </a:xfrm>
          <a:prstGeom prst="roundRect">
            <a:avLst>
              <a:gd name="adj" fmla="val 20000"/>
            </a:avLst>
          </a:prstGeom>
          <a:solidFill>
            <a:srgbClr val="FF6B35"/>
          </a:solidFill>
          <a:ln/>
        </p:spPr>
      </p:sp>
      <p:sp>
        <p:nvSpPr>
          <p:cNvPr id="17" name="Text 14"/>
          <p:cNvSpPr/>
          <p:nvPr/>
        </p:nvSpPr>
        <p:spPr>
          <a:xfrm>
            <a:off x="731520" y="3346704"/>
            <a:ext cx="365760" cy="457200"/>
          </a:xfrm>
          <a:prstGeom prst="rect">
            <a:avLst/>
          </a:prstGeom>
          <a:noFill/>
          <a:ln/>
        </p:spPr>
        <p:txBody>
          <a:bodyPr wrap="square" rtlCol="0" anchor="ctr"/>
          <a:lstStyle/>
          <a:p>
            <a:pPr algn="ctr" indent="0" marL="0">
              <a:buNone/>
            </a:pPr>
            <a:r>
              <a:rPr lang="en-US" sz="1400" b="1" dirty="0">
                <a:solidFill>
                  <a:srgbClr val="FFFFFF"/>
                </a:solidFill>
                <a:latin typeface="Avenir Next" pitchFamily="34" charset="0"/>
                <a:ea typeface="Avenir Next" pitchFamily="34" charset="-122"/>
                <a:cs typeface="Avenir Next" pitchFamily="34" charset="-120"/>
              </a:rPr>
              <a:t>4</a:t>
            </a:r>
            <a:endParaRPr lang="en-US" sz="1400" dirty="0"/>
          </a:p>
        </p:txBody>
      </p:sp>
      <p:sp>
        <p:nvSpPr>
          <p:cNvPr id="18" name="Text 15"/>
          <p:cNvSpPr/>
          <p:nvPr/>
        </p:nvSpPr>
        <p:spPr>
          <a:xfrm>
            <a:off x="1280160" y="3346704"/>
            <a:ext cx="9875520" cy="45720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Main idea: author's MESSAGE about the topic — covers the WHOLE passage.</a:t>
            </a:r>
            <a:endParaRPr lang="en-US" sz="1300" dirty="0"/>
          </a:p>
        </p:txBody>
      </p:sp>
      <p:sp>
        <p:nvSpPr>
          <p:cNvPr id="19" name="Shape 16"/>
          <p:cNvSpPr/>
          <p:nvPr/>
        </p:nvSpPr>
        <p:spPr>
          <a:xfrm>
            <a:off x="731520" y="4005072"/>
            <a:ext cx="365760" cy="457200"/>
          </a:xfrm>
          <a:prstGeom prst="roundRect">
            <a:avLst>
              <a:gd name="adj" fmla="val 20000"/>
            </a:avLst>
          </a:prstGeom>
          <a:solidFill>
            <a:srgbClr val="FF6B35"/>
          </a:solidFill>
          <a:ln/>
        </p:spPr>
      </p:sp>
      <p:sp>
        <p:nvSpPr>
          <p:cNvPr id="20" name="Text 17"/>
          <p:cNvSpPr/>
          <p:nvPr/>
        </p:nvSpPr>
        <p:spPr>
          <a:xfrm>
            <a:off x="731520" y="4005072"/>
            <a:ext cx="365760" cy="457200"/>
          </a:xfrm>
          <a:prstGeom prst="rect">
            <a:avLst/>
          </a:prstGeom>
          <a:noFill/>
          <a:ln/>
        </p:spPr>
        <p:txBody>
          <a:bodyPr wrap="square" rtlCol="0" anchor="ctr"/>
          <a:lstStyle/>
          <a:p>
            <a:pPr algn="ctr" indent="0" marL="0">
              <a:buNone/>
            </a:pPr>
            <a:r>
              <a:rPr lang="en-US" sz="1400" b="1" dirty="0">
                <a:solidFill>
                  <a:srgbClr val="FFFFFF"/>
                </a:solidFill>
                <a:latin typeface="Avenir Next" pitchFamily="34" charset="0"/>
                <a:ea typeface="Avenir Next" pitchFamily="34" charset="-122"/>
                <a:cs typeface="Avenir Next" pitchFamily="34" charset="-120"/>
              </a:rPr>
              <a:t>5</a:t>
            </a:r>
            <a:endParaRPr lang="en-US" sz="1400" dirty="0"/>
          </a:p>
        </p:txBody>
      </p:sp>
      <p:sp>
        <p:nvSpPr>
          <p:cNvPr id="21" name="Text 18"/>
          <p:cNvSpPr/>
          <p:nvPr/>
        </p:nvSpPr>
        <p:spPr>
          <a:xfrm>
            <a:off x="1280160" y="4005072"/>
            <a:ext cx="9875520" cy="45720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Argument structure = Claim + Reasons + Support. Look for all three.</a:t>
            </a:r>
            <a:endParaRPr lang="en-US" sz="1300" dirty="0"/>
          </a:p>
        </p:txBody>
      </p:sp>
      <p:sp>
        <p:nvSpPr>
          <p:cNvPr id="22" name="Shape 19"/>
          <p:cNvSpPr/>
          <p:nvPr/>
        </p:nvSpPr>
        <p:spPr>
          <a:xfrm>
            <a:off x="731520" y="4663440"/>
            <a:ext cx="365760" cy="457200"/>
          </a:xfrm>
          <a:prstGeom prst="roundRect">
            <a:avLst>
              <a:gd name="adj" fmla="val 20000"/>
            </a:avLst>
          </a:prstGeom>
          <a:solidFill>
            <a:srgbClr val="FF6B35"/>
          </a:solidFill>
          <a:ln/>
        </p:spPr>
      </p:sp>
      <p:sp>
        <p:nvSpPr>
          <p:cNvPr id="23" name="Text 20"/>
          <p:cNvSpPr/>
          <p:nvPr/>
        </p:nvSpPr>
        <p:spPr>
          <a:xfrm>
            <a:off x="731520" y="4663440"/>
            <a:ext cx="365760" cy="457200"/>
          </a:xfrm>
          <a:prstGeom prst="rect">
            <a:avLst/>
          </a:prstGeom>
          <a:noFill/>
          <a:ln/>
        </p:spPr>
        <p:txBody>
          <a:bodyPr wrap="square" rtlCol="0" anchor="ctr"/>
          <a:lstStyle/>
          <a:p>
            <a:pPr algn="ctr" indent="0" marL="0">
              <a:buNone/>
            </a:pPr>
            <a:r>
              <a:rPr lang="en-US" sz="1400" b="1" dirty="0">
                <a:solidFill>
                  <a:srgbClr val="FFFFFF"/>
                </a:solidFill>
                <a:latin typeface="Avenir Next" pitchFamily="34" charset="0"/>
                <a:ea typeface="Avenir Next" pitchFamily="34" charset="-122"/>
                <a:cs typeface="Avenir Next" pitchFamily="34" charset="-120"/>
              </a:rPr>
              <a:t>6</a:t>
            </a:r>
            <a:endParaRPr lang="en-US" sz="1400" dirty="0"/>
          </a:p>
        </p:txBody>
      </p:sp>
      <p:sp>
        <p:nvSpPr>
          <p:cNvPr id="24" name="Text 21"/>
          <p:cNvSpPr/>
          <p:nvPr/>
        </p:nvSpPr>
        <p:spPr>
          <a:xfrm>
            <a:off x="1280160" y="4663440"/>
            <a:ext cx="9875520" cy="45720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Elimination beats finding the "perfect" answer. Strike out extreme, out-of-scope, opposite, partial.</a:t>
            </a:r>
            <a:endParaRPr lang="en-US" sz="1300" dirty="0"/>
          </a:p>
        </p:txBody>
      </p:sp>
      <p:sp>
        <p:nvSpPr>
          <p:cNvPr id="25" name="Shape 22"/>
          <p:cNvSpPr/>
          <p:nvPr/>
        </p:nvSpPr>
        <p:spPr>
          <a:xfrm>
            <a:off x="731520" y="5321808"/>
            <a:ext cx="365760" cy="457200"/>
          </a:xfrm>
          <a:prstGeom prst="roundRect">
            <a:avLst>
              <a:gd name="adj" fmla="val 20000"/>
            </a:avLst>
          </a:prstGeom>
          <a:solidFill>
            <a:srgbClr val="FF6B35"/>
          </a:solidFill>
          <a:ln/>
        </p:spPr>
      </p:sp>
      <p:sp>
        <p:nvSpPr>
          <p:cNvPr id="26" name="Text 23"/>
          <p:cNvSpPr/>
          <p:nvPr/>
        </p:nvSpPr>
        <p:spPr>
          <a:xfrm>
            <a:off x="731520" y="5321808"/>
            <a:ext cx="365760" cy="457200"/>
          </a:xfrm>
          <a:prstGeom prst="rect">
            <a:avLst/>
          </a:prstGeom>
          <a:noFill/>
          <a:ln/>
        </p:spPr>
        <p:txBody>
          <a:bodyPr wrap="square" rtlCol="0" anchor="ctr"/>
          <a:lstStyle/>
          <a:p>
            <a:pPr algn="ctr" indent="0" marL="0">
              <a:buNone/>
            </a:pPr>
            <a:r>
              <a:rPr lang="en-US" sz="1400" b="1" dirty="0">
                <a:solidFill>
                  <a:srgbClr val="FFFFFF"/>
                </a:solidFill>
                <a:latin typeface="Avenir Next" pitchFamily="34" charset="0"/>
                <a:ea typeface="Avenir Next" pitchFamily="34" charset="-122"/>
                <a:cs typeface="Avenir Next" pitchFamily="34" charset="-120"/>
              </a:rPr>
              <a:t>7</a:t>
            </a:r>
            <a:endParaRPr lang="en-US" sz="1400" dirty="0"/>
          </a:p>
        </p:txBody>
      </p:sp>
      <p:sp>
        <p:nvSpPr>
          <p:cNvPr id="27" name="Text 24"/>
          <p:cNvSpPr/>
          <p:nvPr/>
        </p:nvSpPr>
        <p:spPr>
          <a:xfrm>
            <a:off x="1280160" y="5321808"/>
            <a:ext cx="9875520" cy="457200"/>
          </a:xfrm>
          <a:prstGeom prst="rect">
            <a:avLst/>
          </a:prstGeom>
          <a:noFill/>
          <a:ln/>
        </p:spPr>
        <p:txBody>
          <a:bodyPr wrap="square" rtlCol="0" anchor="ctr"/>
          <a:lstStyle/>
          <a:p>
            <a:pPr indent="0" marL="0">
              <a:buNone/>
            </a:pPr>
            <a:r>
              <a:rPr lang="en-US" sz="1300" dirty="0">
                <a:solidFill>
                  <a:srgbClr val="4A4A4A"/>
                </a:solidFill>
                <a:latin typeface="Inter" pitchFamily="34" charset="0"/>
                <a:ea typeface="Inter" pitchFamily="34" charset="-122"/>
                <a:cs typeface="Inter" pitchFamily="34" charset="-120"/>
              </a:rPr>
              <a:t>Daily: 1 editorial + 1-2 passages. Analyze WHY wrong answers were wrong.</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sp>
        <p:nvSpPr>
          <p:cNvPr id="4" name="Text 1"/>
          <p:cNvSpPr/>
          <p:nvPr/>
        </p:nvSpPr>
        <p:spPr>
          <a:xfrm>
            <a:off x="0" y="1645920"/>
            <a:ext cx="12188952" cy="914400"/>
          </a:xfrm>
          <a:prstGeom prst="rect">
            <a:avLst/>
          </a:prstGeom>
          <a:noFill/>
          <a:ln/>
        </p:spPr>
        <p:txBody>
          <a:bodyPr wrap="square" rtlCol="0" anchor="ctr"/>
          <a:lstStyle/>
          <a:p>
            <a:pPr algn="ctr" indent="0" marL="0">
              <a:buNone/>
            </a:pPr>
            <a:r>
              <a:rPr lang="en-US" sz="4200" b="1" dirty="0">
                <a:solidFill>
                  <a:srgbClr val="FFFFFF"/>
                </a:solidFill>
                <a:latin typeface="Avenir Next" pitchFamily="34" charset="0"/>
                <a:ea typeface="Avenir Next" pitchFamily="34" charset="-122"/>
                <a:cs typeface="Avenir Next" pitchFamily="34" charset="-120"/>
              </a:rPr>
              <a:t>PRACTICE SHEET</a:t>
            </a:r>
            <a:endParaRPr lang="en-US" sz="4200" dirty="0"/>
          </a:p>
        </p:txBody>
      </p:sp>
      <p:sp>
        <p:nvSpPr>
          <p:cNvPr id="5" name="Text 2"/>
          <p:cNvSpPr/>
          <p:nvPr/>
        </p:nvSpPr>
        <p:spPr>
          <a:xfrm>
            <a:off x="0" y="2651760"/>
            <a:ext cx="12188952" cy="457200"/>
          </a:xfrm>
          <a:prstGeom prst="rect">
            <a:avLst/>
          </a:prstGeom>
          <a:noFill/>
          <a:ln/>
        </p:spPr>
        <p:txBody>
          <a:bodyPr wrap="square" rtlCol="0" anchor="ctr"/>
          <a:lstStyle/>
          <a:p>
            <a:pPr algn="ctr" indent="0" marL="0">
              <a:buNone/>
            </a:pPr>
            <a:r>
              <a:rPr lang="en-US" sz="1800" dirty="0">
                <a:solidFill>
                  <a:srgbClr val="FFB088"/>
                </a:solidFill>
                <a:latin typeface="Inter" pitchFamily="34" charset="0"/>
                <a:ea typeface="Inter" pitchFamily="34" charset="-122"/>
                <a:cs typeface="Inter" pitchFamily="34" charset="-120"/>
              </a:rPr>
              <a:t>Reading Comprehension — 30 Questions</a:t>
            </a:r>
            <a:endParaRPr lang="en-US" sz="1800" dirty="0"/>
          </a:p>
        </p:txBody>
      </p:sp>
      <p:sp>
        <p:nvSpPr>
          <p:cNvPr id="6" name="Shape 3"/>
          <p:cNvSpPr/>
          <p:nvPr/>
        </p:nvSpPr>
        <p:spPr>
          <a:xfrm>
            <a:off x="5029200" y="3291840"/>
            <a:ext cx="2103120" cy="54864"/>
          </a:xfrm>
          <a:prstGeom prst="rect">
            <a:avLst/>
          </a:prstGeom>
          <a:solidFill>
            <a:srgbClr val="FF6B35"/>
          </a:solidFill>
          <a:ln/>
        </p:spPr>
      </p:sp>
      <p:sp>
        <p:nvSpPr>
          <p:cNvPr id="7" name="Text 4"/>
          <p:cNvSpPr/>
          <p:nvPr/>
        </p:nvSpPr>
        <p:spPr>
          <a:xfrm>
            <a:off x="0" y="3566160"/>
            <a:ext cx="12188952" cy="914400"/>
          </a:xfrm>
          <a:prstGeom prst="rect">
            <a:avLst/>
          </a:prstGeom>
          <a:noFill/>
          <a:ln/>
        </p:spPr>
        <p:txBody>
          <a:bodyPr wrap="square" rtlCol="0" anchor="ctr"/>
          <a:lstStyle/>
          <a:p>
            <a:pPr algn="ctr" indent="0" marL="0">
              <a:buNone/>
            </a:pPr>
            <a:r>
              <a:rPr lang="en-US" sz="1400" dirty="0">
                <a:solidFill>
                  <a:srgbClr val="CCCCCC"/>
                </a:solidFill>
                <a:latin typeface="Inter" pitchFamily="34" charset="0"/>
                <a:ea typeface="Inter" pitchFamily="34" charset="-122"/>
                <a:cs typeface="Inter" pitchFamily="34" charset="-120"/>
              </a:rPr>
              <a:t>Section A: Solve in Class (Q1–18)</a:t>
            </a:r>
            <a:endParaRPr lang="en-US" sz="1400" dirty="0"/>
          </a:p>
          <a:p>
            <a:pPr algn="ctr" indent="0" marL="0">
              <a:buNone/>
            </a:pPr>
            <a:r>
              <a:rPr lang="en-US" sz="1400" dirty="0">
                <a:solidFill>
                  <a:srgbClr val="CCCCCC"/>
                </a:solidFill>
                <a:latin typeface="Inter" pitchFamily="34" charset="0"/>
                <a:ea typeface="Inter" pitchFamily="34" charset="-122"/>
                <a:cs typeface="Inter" pitchFamily="34" charset="-120"/>
              </a:rPr>
              <a:t>Section B: Homework (Q19–30)</a:t>
            </a:r>
            <a:endParaRPr lang="en-US" sz="1400" dirty="0"/>
          </a:p>
        </p:txBody>
      </p:sp>
      <p:sp>
        <p:nvSpPr>
          <p:cNvPr id="8" name="Text 5"/>
          <p:cNvSpPr/>
          <p:nvPr/>
        </p:nvSpPr>
        <p:spPr>
          <a:xfrm>
            <a:off x="0" y="4572000"/>
            <a:ext cx="12188952" cy="457200"/>
          </a:xfrm>
          <a:prstGeom prst="rect">
            <a:avLst/>
          </a:prstGeom>
          <a:noFill/>
          <a:ln/>
        </p:spPr>
        <p:txBody>
          <a:bodyPr wrap="square" rtlCol="0" anchor="ctr"/>
          <a:lstStyle/>
          <a:p>
            <a:pPr algn="ctr" indent="0" marL="0">
              <a:buNone/>
            </a:pPr>
            <a:r>
              <a:rPr lang="en-US" sz="1600" b="1" dirty="0">
                <a:solidFill>
                  <a:srgbClr val="FF6B35"/>
                </a:solidFill>
                <a:latin typeface="Avenir Next" pitchFamily="34" charset="0"/>
                <a:ea typeface="Avenir Next" pitchFamily="34" charset="-122"/>
                <a:cs typeface="Avenir Next" pitchFamily="34" charset="-120"/>
              </a:rPr>
              <a:t>5 Passages  •  Apply the Elimination Technique!</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457200" y="6400800"/>
            <a:ext cx="11247120" cy="320040"/>
          </a:xfrm>
          <a:prstGeom prst="rect">
            <a:avLst/>
          </a:prstGeom>
          <a:noFill/>
          <a:ln/>
        </p:spPr>
        <p:txBody>
          <a:bodyPr wrap="square" rtlCol="0" anchor="ctr"/>
          <a:lstStyle/>
          <a:p>
            <a:pPr algn="ctr" indent="0" marL="0">
              <a:buNone/>
            </a:pPr>
            <a:r>
              <a:rPr lang="en-US" sz="800" dirty="0">
                <a:solidFill>
                  <a:srgbClr val="888888"/>
                </a:solidFill>
                <a:latin typeface="Avenir Next" pitchFamily="34" charset="0"/>
                <a:ea typeface="Avenir Next" pitchFamily="34" charset="-122"/>
                <a:cs typeface="Avenir Next" pitchFamily="34" charset="-120"/>
              </a:rPr>
              <a:t>CLAT Gurukul  |  clatgurukul.com  |  A Ready For Exam Brand</a:t>
            </a:r>
            <a:endParaRPr lang="en-US" sz="800" dirty="0"/>
          </a:p>
        </p:txBody>
      </p:sp>
      <p:pic>
        <p:nvPicPr>
          <p:cNvPr id="3" name="Image 0" descr="/Users/anuragchoubey/Clude AI/carousel-generator/assets/cg-logo-white.png">    </p:cNvPr>
          <p:cNvPicPr>
            <a:picLocks noChangeAspect="1"/>
          </p:cNvPicPr>
          <p:nvPr/>
        </p:nvPicPr>
        <p:blipFill>
          <a:blip r:embed="rId1"/>
          <a:stretch>
            <a:fillRect/>
          </a:stretch>
        </p:blipFill>
        <p:spPr>
          <a:xfrm>
            <a:off x="10835640" y="182880"/>
            <a:ext cx="1097280" cy="688543"/>
          </a:xfrm>
          <a:prstGeom prst="rect">
            <a:avLst/>
          </a:prstGeom>
        </p:spPr>
      </p:pic>
      <p:pic>
        <p:nvPicPr>
          <p:cNvPr id="4" name="Image 1" descr="/Users/anuragchoubey/Clude AI/carousel-generator/assets/cg-logo-white.png">    </p:cNvPr>
          <p:cNvPicPr>
            <a:picLocks noChangeAspect="1"/>
          </p:cNvPicPr>
          <p:nvPr/>
        </p:nvPicPr>
        <p:blipFill>
          <a:blip r:embed="rId2"/>
          <a:stretch>
            <a:fillRect/>
          </a:stretch>
        </p:blipFill>
        <p:spPr>
          <a:xfrm>
            <a:off x="4572000" y="914400"/>
            <a:ext cx="3017520" cy="1892808"/>
          </a:xfrm>
          <a:prstGeom prst="rect">
            <a:avLst/>
          </a:prstGeom>
        </p:spPr>
      </p:pic>
      <p:sp>
        <p:nvSpPr>
          <p:cNvPr id="5" name="Text 1"/>
          <p:cNvSpPr/>
          <p:nvPr/>
        </p:nvSpPr>
        <p:spPr>
          <a:xfrm>
            <a:off x="0" y="3017520"/>
            <a:ext cx="12188952" cy="914400"/>
          </a:xfrm>
          <a:prstGeom prst="rect">
            <a:avLst/>
          </a:prstGeom>
          <a:noFill/>
          <a:ln/>
        </p:spPr>
        <p:txBody>
          <a:bodyPr wrap="square" rtlCol="0" anchor="ctr"/>
          <a:lstStyle/>
          <a:p>
            <a:pPr algn="ctr" indent="0" marL="0">
              <a:buNone/>
            </a:pPr>
            <a:r>
              <a:rPr lang="en-US" sz="4400" b="1" dirty="0">
                <a:solidFill>
                  <a:srgbClr val="FFFFFF"/>
                </a:solidFill>
                <a:latin typeface="Avenir Next" pitchFamily="34" charset="0"/>
                <a:ea typeface="Avenir Next" pitchFamily="34" charset="-122"/>
                <a:cs typeface="Avenir Next" pitchFamily="34" charset="-120"/>
              </a:rPr>
              <a:t>Thank You!</a:t>
            </a:r>
            <a:endParaRPr lang="en-US" sz="4400" dirty="0"/>
          </a:p>
        </p:txBody>
      </p:sp>
      <p:sp>
        <p:nvSpPr>
          <p:cNvPr id="6" name="Text 2"/>
          <p:cNvSpPr/>
          <p:nvPr/>
        </p:nvSpPr>
        <p:spPr>
          <a:xfrm>
            <a:off x="0" y="4023360"/>
            <a:ext cx="12188952" cy="457200"/>
          </a:xfrm>
          <a:prstGeom prst="rect">
            <a:avLst/>
          </a:prstGeom>
          <a:noFill/>
          <a:ln/>
        </p:spPr>
        <p:txBody>
          <a:bodyPr wrap="square" rtlCol="0" anchor="ctr"/>
          <a:lstStyle/>
          <a:p>
            <a:pPr algn="ctr" indent="0" marL="0">
              <a:buNone/>
            </a:pPr>
            <a:r>
              <a:rPr lang="en-US" sz="1600" i="1" dirty="0">
                <a:solidFill>
                  <a:srgbClr val="FF6B35"/>
                </a:solidFill>
                <a:latin typeface="Avenir Next" pitchFamily="34" charset="0"/>
                <a:ea typeface="Avenir Next" pitchFamily="34" charset="-122"/>
                <a:cs typeface="Avenir Next" pitchFamily="34" charset="-120"/>
              </a:rPr>
              <a:t>Read Like a Lawyer. Not Like a Student.</a:t>
            </a:r>
            <a:endParaRPr lang="en-US" sz="1600" dirty="0"/>
          </a:p>
        </p:txBody>
      </p:sp>
      <p:sp>
        <p:nvSpPr>
          <p:cNvPr id="7" name="Shape 3"/>
          <p:cNvSpPr/>
          <p:nvPr/>
        </p:nvSpPr>
        <p:spPr>
          <a:xfrm>
            <a:off x="5029200" y="4572000"/>
            <a:ext cx="2103120" cy="54864"/>
          </a:xfrm>
          <a:prstGeom prst="rect">
            <a:avLst/>
          </a:prstGeom>
          <a:solidFill>
            <a:srgbClr val="FF6B35"/>
          </a:solidFill>
          <a:ln/>
        </p:spPr>
      </p:sp>
      <p:sp>
        <p:nvSpPr>
          <p:cNvPr id="8" name="Text 4"/>
          <p:cNvSpPr/>
          <p:nvPr/>
        </p:nvSpPr>
        <p:spPr>
          <a:xfrm>
            <a:off x="0" y="4846320"/>
            <a:ext cx="12188952" cy="365760"/>
          </a:xfrm>
          <a:prstGeom prst="rect">
            <a:avLst/>
          </a:prstGeom>
          <a:noFill/>
          <a:ln/>
        </p:spPr>
        <p:txBody>
          <a:bodyPr wrap="square" rtlCol="0" anchor="ctr"/>
          <a:lstStyle/>
          <a:p>
            <a:pPr algn="ctr" indent="0" marL="0">
              <a:buNone/>
            </a:pPr>
            <a:r>
              <a:rPr lang="en-US" sz="1300" dirty="0">
                <a:solidFill>
                  <a:srgbClr val="CCCCCC"/>
                </a:solidFill>
                <a:latin typeface="Inter" pitchFamily="34" charset="0"/>
                <a:ea typeface="Inter" pitchFamily="34" charset="-122"/>
                <a:cs typeface="Inter" pitchFamily="34" charset="-120"/>
              </a:rPr>
              <a:t>clatgurukul.com  |  A Ready For Exam Brand</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2026-04-17T06:15:14Z</dcterms:created>
  <dcterms:modified xsi:type="dcterms:W3CDTF">2026-04-17T06:15:14Z</dcterms:modified>
</cp:coreProperties>
</file>