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D4F"/>
        </a:solidFill>
      </p:bgPr>
    </p:bg>
    <p:spTree>
      <p:nvGrpSpPr>
        <p:cNvPr id="1" name=""/>
        <p:cNvGrpSpPr/>
        <p:nvPr/>
      </p:nvGrpSpPr>
      <p:grpSpPr>
        <a:xfrm>
          <a:off x="0" y="0"/>
          <a:ext cx="0" cy="0"/>
          <a:chOff x="0" y="0"/>
          <a:chExt cx="0" cy="0"/>
        </a:xfrm>
      </p:grpSpPr>
      <p:sp>
        <p:nvSpPr>
          <p:cNvPr id="2" name="Shape 0"/>
          <p:cNvSpPr/>
          <p:nvPr/>
        </p:nvSpPr>
        <p:spPr>
          <a:xfrm>
            <a:off x="4114800" y="0"/>
            <a:ext cx="8076895" cy="6858000"/>
          </a:xfrm>
          <a:prstGeom prst="rect">
            <a:avLst/>
          </a:prstGeom>
          <a:solidFill>
            <a:srgbClr val="0E1A30"/>
          </a:solidFill>
          <a:ln/>
        </p:spPr>
      </p:sp>
      <p:sp>
        <p:nvSpPr>
          <p:cNvPr id="3" name="Shape 1"/>
          <p:cNvSpPr/>
          <p:nvPr/>
        </p:nvSpPr>
        <p:spPr>
          <a:xfrm>
            <a:off x="4114800" y="0"/>
            <a:ext cx="73152" cy="6858000"/>
          </a:xfrm>
          <a:prstGeom prst="rect">
            <a:avLst/>
          </a:prstGeom>
          <a:solidFill>
            <a:srgbClr val="FF6B35"/>
          </a:solidFill>
          <a:ln/>
        </p:spPr>
      </p:sp>
      <p:pic>
        <p:nvPicPr>
          <p:cNvPr id="4" name="Image 0" descr="/tmp/cg-logo-white-on-navy.png">    </p:cNvPr>
          <p:cNvPicPr>
            <a:picLocks noChangeAspect="1"/>
          </p:cNvPicPr>
          <p:nvPr/>
        </p:nvPicPr>
        <p:blipFill>
          <a:blip r:embed="rId1"/>
          <a:stretch>
            <a:fillRect/>
          </a:stretch>
        </p:blipFill>
        <p:spPr>
          <a:xfrm>
            <a:off x="640080" y="640080"/>
            <a:ext cx="822960" cy="512064"/>
          </a:xfrm>
          <a:prstGeom prst="rect">
            <a:avLst/>
          </a:prstGeom>
        </p:spPr>
      </p:pic>
      <p:sp>
        <p:nvSpPr>
          <p:cNvPr id="5" name="Text 2"/>
          <p:cNvSpPr/>
          <p:nvPr/>
        </p:nvSpPr>
        <p:spPr>
          <a:xfrm>
            <a:off x="1600200" y="685800"/>
            <a:ext cx="2743200" cy="27432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CLAT GURUKUL</a:t>
            </a:r>
            <a:endParaRPr lang="en-US" sz="1600" dirty="0"/>
          </a:p>
        </p:txBody>
      </p:sp>
      <p:sp>
        <p:nvSpPr>
          <p:cNvPr id="6" name="Text 3"/>
          <p:cNvSpPr/>
          <p:nvPr/>
        </p:nvSpPr>
        <p:spPr>
          <a:xfrm>
            <a:off x="1600200" y="960120"/>
            <a:ext cx="2743200" cy="182880"/>
          </a:xfrm>
          <a:prstGeom prst="rect">
            <a:avLst/>
          </a:prstGeom>
          <a:noFill/>
          <a:ln/>
        </p:spPr>
        <p:txBody>
          <a:bodyPr wrap="square" rtlCol="0" anchor="ctr"/>
          <a:lstStyle/>
          <a:p>
            <a:pPr indent="0" marL="0">
              <a:buNone/>
            </a:pPr>
            <a:r>
              <a:rPr lang="en-US" sz="900" spc="400" kern="0" dirty="0">
                <a:solidFill>
                  <a:srgbClr val="FF6B35"/>
                </a:solidFill>
                <a:latin typeface="Calibri" pitchFamily="34" charset="0"/>
                <a:ea typeface="Calibri" pitchFamily="34" charset="-122"/>
                <a:cs typeface="Calibri" pitchFamily="34" charset="-120"/>
              </a:rPr>
              <a:t>EST. PATNA</a:t>
            </a:r>
            <a:endParaRPr lang="en-US" sz="900" dirty="0"/>
          </a:p>
        </p:txBody>
      </p:sp>
      <p:sp>
        <p:nvSpPr>
          <p:cNvPr id="7" name="Shape 4"/>
          <p:cNvSpPr/>
          <p:nvPr/>
        </p:nvSpPr>
        <p:spPr>
          <a:xfrm>
            <a:off x="640080" y="2103120"/>
            <a:ext cx="164592" cy="502920"/>
          </a:xfrm>
          <a:prstGeom prst="rect">
            <a:avLst/>
          </a:prstGeom>
          <a:solidFill>
            <a:srgbClr val="FF6B35"/>
          </a:solidFill>
          <a:ln/>
        </p:spPr>
      </p:sp>
      <p:sp>
        <p:nvSpPr>
          <p:cNvPr id="8" name="Text 5"/>
          <p:cNvSpPr/>
          <p:nvPr/>
        </p:nvSpPr>
        <p:spPr>
          <a:xfrm>
            <a:off x="914400" y="2057400"/>
            <a:ext cx="3657600" cy="594360"/>
          </a:xfrm>
          <a:prstGeom prst="rect">
            <a:avLst/>
          </a:prstGeom>
          <a:noFill/>
          <a:ln/>
        </p:spPr>
        <p:txBody>
          <a:bodyPr wrap="square" rtlCol="0" anchor="ctr"/>
          <a:lstStyle/>
          <a:p>
            <a:pPr indent="0" marL="0">
              <a:buNone/>
            </a:pPr>
            <a:r>
              <a:rPr lang="en-US" sz="3000" b="1" spc="600" kern="0" dirty="0">
                <a:solidFill>
                  <a:srgbClr val="FF6B35"/>
                </a:solidFill>
                <a:latin typeface="Calibri" pitchFamily="34" charset="0"/>
                <a:ea typeface="Calibri" pitchFamily="34" charset="-122"/>
                <a:cs typeface="Calibri" pitchFamily="34" charset="-120"/>
              </a:rPr>
              <a:t>CLASS  03</a:t>
            </a:r>
            <a:endParaRPr lang="en-US" sz="3000" dirty="0"/>
          </a:p>
        </p:txBody>
      </p:sp>
      <p:sp>
        <p:nvSpPr>
          <p:cNvPr id="9" name="Text 6"/>
          <p:cNvSpPr/>
          <p:nvPr/>
        </p:nvSpPr>
        <p:spPr>
          <a:xfrm>
            <a:off x="640080" y="2788920"/>
            <a:ext cx="3657600" cy="502920"/>
          </a:xfrm>
          <a:prstGeom prst="rect">
            <a:avLst/>
          </a:prstGeom>
          <a:noFill/>
          <a:ln/>
        </p:spPr>
        <p:txBody>
          <a:bodyPr wrap="square" rtlCol="0" anchor="ctr"/>
          <a:lstStyle/>
          <a:p>
            <a:pPr indent="0" marL="0">
              <a:buNone/>
            </a:pPr>
            <a:r>
              <a:rPr lang="en-US" sz="2600" dirty="0">
                <a:solidFill>
                  <a:srgbClr val="FFFFFF"/>
                </a:solidFill>
                <a:latin typeface="Calibri" pitchFamily="34" charset="0"/>
                <a:ea typeface="Calibri" pitchFamily="34" charset="-122"/>
                <a:cs typeface="Calibri" pitchFamily="34" charset="-120"/>
              </a:rPr>
              <a:t>English — Reading</a:t>
            </a:r>
            <a:endParaRPr lang="en-US" sz="2600" dirty="0"/>
          </a:p>
        </p:txBody>
      </p:sp>
      <p:sp>
        <p:nvSpPr>
          <p:cNvPr id="10" name="Text 7"/>
          <p:cNvSpPr/>
          <p:nvPr/>
        </p:nvSpPr>
        <p:spPr>
          <a:xfrm>
            <a:off x="640080" y="3246120"/>
            <a:ext cx="3840480" cy="502920"/>
          </a:xfrm>
          <a:prstGeom prst="rect">
            <a:avLst/>
          </a:prstGeom>
          <a:noFill/>
          <a:ln/>
        </p:spPr>
        <p:txBody>
          <a:bodyPr wrap="square"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Tone of the Passage</a:t>
            </a:r>
            <a:endParaRPr lang="en-US" sz="2600" dirty="0"/>
          </a:p>
        </p:txBody>
      </p:sp>
      <p:sp>
        <p:nvSpPr>
          <p:cNvPr id="11" name="Shape 8"/>
          <p:cNvSpPr/>
          <p:nvPr/>
        </p:nvSpPr>
        <p:spPr>
          <a:xfrm>
            <a:off x="640080" y="3931920"/>
            <a:ext cx="2560320" cy="0"/>
          </a:xfrm>
          <a:prstGeom prst="line">
            <a:avLst/>
          </a:prstGeom>
          <a:noFill/>
          <a:ln w="25400">
            <a:solidFill>
              <a:srgbClr val="FF6B35"/>
            </a:solidFill>
            <a:prstDash val="solid"/>
          </a:ln>
        </p:spPr>
      </p:sp>
      <p:sp>
        <p:nvSpPr>
          <p:cNvPr id="12" name="Text 9"/>
          <p:cNvSpPr/>
          <p:nvPr/>
        </p:nvSpPr>
        <p:spPr>
          <a:xfrm>
            <a:off x="640080" y="4023360"/>
            <a:ext cx="3657600" cy="365760"/>
          </a:xfrm>
          <a:prstGeom prst="rect">
            <a:avLst/>
          </a:prstGeom>
          <a:noFill/>
          <a:ln/>
        </p:spPr>
        <p:txBody>
          <a:bodyPr wrap="square" rtlCol="0" anchor="ctr"/>
          <a:lstStyle/>
          <a:p>
            <a:pPr indent="0" marL="0">
              <a:buNone/>
            </a:pPr>
            <a:r>
              <a:rPr lang="en-US" sz="1200" i="1" dirty="0">
                <a:solidFill>
                  <a:srgbClr val="FFB89A"/>
                </a:solidFill>
                <a:latin typeface="Calibri" pitchFamily="34" charset="0"/>
                <a:ea typeface="Calibri" pitchFamily="34" charset="-122"/>
                <a:cs typeface="Calibri" pitchFamily="34" charset="-120"/>
              </a:rPr>
              <a:t>April 2026 · Faculty edition</a:t>
            </a:r>
            <a:endParaRPr lang="en-US" sz="1200" dirty="0"/>
          </a:p>
        </p:txBody>
      </p:sp>
      <p:sp>
        <p:nvSpPr>
          <p:cNvPr id="13" name="Text 10"/>
          <p:cNvSpPr/>
          <p:nvPr/>
        </p:nvSpPr>
        <p:spPr>
          <a:xfrm>
            <a:off x="640080" y="4297680"/>
            <a:ext cx="3657600" cy="365760"/>
          </a:xfrm>
          <a:prstGeom prst="rect">
            <a:avLst/>
          </a:prstGeom>
          <a:noFill/>
          <a:ln/>
        </p:spPr>
        <p:txBody>
          <a:bodyPr wrap="square" rtlCol="0" anchor="ctr"/>
          <a:lstStyle/>
          <a:p>
            <a:pPr indent="0" marL="0">
              <a:buNone/>
            </a:pPr>
            <a:r>
              <a:rPr lang="en-US" sz="1000" dirty="0">
                <a:solidFill>
                  <a:srgbClr val="FFB89A"/>
                </a:solidFill>
                <a:latin typeface="Calibri" pitchFamily="34" charset="0"/>
                <a:ea typeface="Calibri" pitchFamily="34" charset="-122"/>
                <a:cs typeface="Calibri" pitchFamily="34" charset="-120"/>
              </a:rPr>
              <a:t>Reading the author, not just the words on the page</a:t>
            </a:r>
            <a:endParaRPr lang="en-US" sz="1000" dirty="0"/>
          </a:p>
        </p:txBody>
      </p:sp>
      <p:sp>
        <p:nvSpPr>
          <p:cNvPr id="14" name="Text 11"/>
          <p:cNvSpPr/>
          <p:nvPr/>
        </p:nvSpPr>
        <p:spPr>
          <a:xfrm>
            <a:off x="4754880" y="914400"/>
            <a:ext cx="6858000" cy="27432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WHAT THIS CLASS DOES</a:t>
            </a:r>
            <a:endParaRPr lang="en-US" sz="1100" dirty="0"/>
          </a:p>
        </p:txBody>
      </p:sp>
      <p:sp>
        <p:nvSpPr>
          <p:cNvPr id="15" name="Shape 12"/>
          <p:cNvSpPr/>
          <p:nvPr/>
        </p:nvSpPr>
        <p:spPr>
          <a:xfrm>
            <a:off x="4754880" y="1371600"/>
            <a:ext cx="6949440" cy="2286000"/>
          </a:xfrm>
          <a:prstGeom prst="roundRect">
            <a:avLst>
              <a:gd name="adj" fmla="val 4000"/>
            </a:avLst>
          </a:prstGeom>
          <a:solidFill>
            <a:srgbClr val="2E4773"/>
          </a:solidFill>
          <a:ln w="12700">
            <a:solidFill>
              <a:srgbClr val="FF6B35"/>
            </a:solidFill>
            <a:prstDash val="solid"/>
          </a:ln>
        </p:spPr>
      </p:sp>
      <p:sp>
        <p:nvSpPr>
          <p:cNvPr id="16" name="Text 13"/>
          <p:cNvSpPr/>
          <p:nvPr/>
        </p:nvSpPr>
        <p:spPr>
          <a:xfrm>
            <a:off x="4937760" y="1508760"/>
            <a:ext cx="548640" cy="548640"/>
          </a:xfrm>
          <a:prstGeom prst="rect">
            <a:avLst/>
          </a:prstGeom>
          <a:noFill/>
          <a:ln/>
        </p:spPr>
        <p:txBody>
          <a:bodyPr wrap="square" rtlCol="0" anchor="ctr"/>
          <a:lstStyle/>
          <a:p>
            <a:pPr indent="0" marL="0">
              <a:buNone/>
            </a:pPr>
            <a:r>
              <a:rPr lang="en-US" sz="3600" b="1" dirty="0">
                <a:solidFill>
                  <a:srgbClr val="FF6B35"/>
                </a:solidFill>
                <a:latin typeface="Calibri" pitchFamily="34" charset="0"/>
                <a:ea typeface="Calibri" pitchFamily="34" charset="-122"/>
                <a:cs typeface="Calibri" pitchFamily="34" charset="-120"/>
              </a:rPr>
              <a:t>A</a:t>
            </a:r>
            <a:endParaRPr lang="en-US" sz="3600" dirty="0"/>
          </a:p>
        </p:txBody>
      </p:sp>
      <p:sp>
        <p:nvSpPr>
          <p:cNvPr id="17" name="Text 14"/>
          <p:cNvSpPr/>
          <p:nvPr/>
        </p:nvSpPr>
        <p:spPr>
          <a:xfrm>
            <a:off x="5577840" y="1508760"/>
            <a:ext cx="5943600" cy="365760"/>
          </a:xfrm>
          <a:prstGeom prst="rect">
            <a:avLst/>
          </a:prstGeom>
          <a:noFill/>
          <a:ln/>
        </p:spPr>
        <p:txBody>
          <a:bodyPr wrap="square"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WHAT 'TONE' MEANS IN CLAT</a:t>
            </a:r>
            <a:endParaRPr lang="en-US" sz="1700" dirty="0"/>
          </a:p>
        </p:txBody>
      </p:sp>
      <p:sp>
        <p:nvSpPr>
          <p:cNvPr id="18" name="Text 15"/>
          <p:cNvSpPr/>
          <p:nvPr/>
        </p:nvSpPr>
        <p:spPr>
          <a:xfrm>
            <a:off x="5577840" y="1874520"/>
            <a:ext cx="5943600" cy="1554480"/>
          </a:xfrm>
          <a:prstGeom prst="rect">
            <a:avLst/>
          </a:prstGeom>
          <a:noFill/>
          <a:ln/>
        </p:spPr>
        <p:txBody>
          <a:bodyPr wrap="square" rtlCol="0" anchor="ctr"/>
          <a:lstStyle/>
          <a:p>
            <a:pPr indent="0" marL="0">
              <a:buNone/>
            </a:pPr>
            <a:r>
              <a:rPr lang="en-US" sz="1200" dirty="0">
                <a:solidFill>
                  <a:srgbClr val="E8ECF3"/>
                </a:solidFill>
                <a:latin typeface="Calibri" pitchFamily="34" charset="0"/>
                <a:ea typeface="Calibri" pitchFamily="34" charset="-122"/>
                <a:cs typeface="Calibri" pitchFamily="34" charset="-120"/>
              </a:rPr>
              <a:t>Definition · tone vs mood vs voice vs register · the four CLAT question stems · how distractors are built · the four mistakes students keep making</a:t>
            </a:r>
            <a:endParaRPr lang="en-US" sz="1200" dirty="0"/>
          </a:p>
        </p:txBody>
      </p:sp>
      <p:sp>
        <p:nvSpPr>
          <p:cNvPr id="19" name="Text 16"/>
          <p:cNvSpPr/>
          <p:nvPr/>
        </p:nvSpPr>
        <p:spPr>
          <a:xfrm>
            <a:off x="5577840" y="3200400"/>
            <a:ext cx="2743200" cy="274320"/>
          </a:xfrm>
          <a:prstGeom prst="rect">
            <a:avLst/>
          </a:prstGeom>
          <a:noFill/>
          <a:ln/>
        </p:spPr>
        <p:txBody>
          <a:bodyPr wrap="square" rtlCol="0" anchor="ctr"/>
          <a:lstStyle/>
          <a:p>
            <a:pPr indent="0" marL="0">
              <a:buNone/>
            </a:pPr>
            <a:r>
              <a:rPr lang="en-US" sz="1000" i="1" dirty="0">
                <a:solidFill>
                  <a:srgbClr val="FFB89A"/>
                </a:solidFill>
                <a:latin typeface="Calibri" pitchFamily="34" charset="0"/>
                <a:ea typeface="Calibri" pitchFamily="34" charset="-122"/>
                <a:cs typeface="Calibri" pitchFamily="34" charset="-120"/>
              </a:rPr>
              <a:t>12 slides</a:t>
            </a:r>
            <a:endParaRPr lang="en-US" sz="1000" dirty="0"/>
          </a:p>
        </p:txBody>
      </p:sp>
      <p:sp>
        <p:nvSpPr>
          <p:cNvPr id="20" name="Shape 17"/>
          <p:cNvSpPr/>
          <p:nvPr/>
        </p:nvSpPr>
        <p:spPr>
          <a:xfrm>
            <a:off x="4754880" y="3794760"/>
            <a:ext cx="6949440" cy="2286000"/>
          </a:xfrm>
          <a:prstGeom prst="roundRect">
            <a:avLst>
              <a:gd name="adj" fmla="val 4000"/>
            </a:avLst>
          </a:prstGeom>
          <a:solidFill>
            <a:srgbClr val="2E4773"/>
          </a:solidFill>
          <a:ln w="12700">
            <a:solidFill>
              <a:srgbClr val="FF6B35"/>
            </a:solidFill>
            <a:prstDash val="solid"/>
          </a:ln>
        </p:spPr>
      </p:sp>
      <p:sp>
        <p:nvSpPr>
          <p:cNvPr id="21" name="Text 18"/>
          <p:cNvSpPr/>
          <p:nvPr/>
        </p:nvSpPr>
        <p:spPr>
          <a:xfrm>
            <a:off x="4937760" y="3931920"/>
            <a:ext cx="548640" cy="548640"/>
          </a:xfrm>
          <a:prstGeom prst="rect">
            <a:avLst/>
          </a:prstGeom>
          <a:noFill/>
          <a:ln/>
        </p:spPr>
        <p:txBody>
          <a:bodyPr wrap="square" rtlCol="0" anchor="ctr"/>
          <a:lstStyle/>
          <a:p>
            <a:pPr indent="0" marL="0">
              <a:buNone/>
            </a:pPr>
            <a:r>
              <a:rPr lang="en-US" sz="3600" b="1" dirty="0">
                <a:solidFill>
                  <a:srgbClr val="FF6B35"/>
                </a:solidFill>
                <a:latin typeface="Calibri" pitchFamily="34" charset="0"/>
                <a:ea typeface="Calibri" pitchFamily="34" charset="-122"/>
                <a:cs typeface="Calibri" pitchFamily="34" charset="-120"/>
              </a:rPr>
              <a:t>B</a:t>
            </a:r>
            <a:endParaRPr lang="en-US" sz="3600" dirty="0"/>
          </a:p>
        </p:txBody>
      </p:sp>
      <p:sp>
        <p:nvSpPr>
          <p:cNvPr id="22" name="Text 19"/>
          <p:cNvSpPr/>
          <p:nvPr/>
        </p:nvSpPr>
        <p:spPr>
          <a:xfrm>
            <a:off x="5577840" y="3931920"/>
            <a:ext cx="5943600" cy="365760"/>
          </a:xfrm>
          <a:prstGeom prst="rect">
            <a:avLst/>
          </a:prstGeom>
          <a:noFill/>
          <a:ln/>
        </p:spPr>
        <p:txBody>
          <a:bodyPr wrap="square"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A WORKING TAXONOMY OF TONES</a:t>
            </a:r>
            <a:endParaRPr lang="en-US" sz="1700" dirty="0"/>
          </a:p>
        </p:txBody>
      </p:sp>
      <p:sp>
        <p:nvSpPr>
          <p:cNvPr id="23" name="Text 20"/>
          <p:cNvSpPr/>
          <p:nvPr/>
        </p:nvSpPr>
        <p:spPr>
          <a:xfrm>
            <a:off x="5577840" y="4297680"/>
            <a:ext cx="5943600" cy="1554480"/>
          </a:xfrm>
          <a:prstGeom prst="rect">
            <a:avLst/>
          </a:prstGeom>
          <a:noFill/>
          <a:ln/>
        </p:spPr>
        <p:txBody>
          <a:bodyPr wrap="square" rtlCol="0" anchor="ctr"/>
          <a:lstStyle/>
          <a:p>
            <a:pPr indent="0" marL="0">
              <a:buNone/>
            </a:pPr>
            <a:r>
              <a:rPr lang="en-US" sz="1200" dirty="0">
                <a:solidFill>
                  <a:srgbClr val="E8ECF3"/>
                </a:solidFill>
                <a:latin typeface="Calibri" pitchFamily="34" charset="0"/>
                <a:ea typeface="Calibri" pitchFamily="34" charset="-122"/>
                <a:cs typeface="Calibri" pitchFamily="34" charset="-120"/>
              </a:rPr>
              <a:t>Six tone families · about twenty-five named tones · the lexical and rhetorical cues that fix each one · six anchor passages drawn from journalism, fiction, judgments and policy</a:t>
            </a:r>
            <a:endParaRPr lang="en-US" sz="1200" dirty="0"/>
          </a:p>
        </p:txBody>
      </p:sp>
      <p:sp>
        <p:nvSpPr>
          <p:cNvPr id="24" name="Text 21"/>
          <p:cNvSpPr/>
          <p:nvPr/>
        </p:nvSpPr>
        <p:spPr>
          <a:xfrm>
            <a:off x="5577840" y="5623560"/>
            <a:ext cx="2743200" cy="274320"/>
          </a:xfrm>
          <a:prstGeom prst="rect">
            <a:avLst/>
          </a:prstGeom>
          <a:noFill/>
          <a:ln/>
        </p:spPr>
        <p:txBody>
          <a:bodyPr wrap="square" rtlCol="0" anchor="ctr"/>
          <a:lstStyle/>
          <a:p>
            <a:pPr indent="0" marL="0">
              <a:buNone/>
            </a:pPr>
            <a:r>
              <a:rPr lang="en-US" sz="1000" i="1" dirty="0">
                <a:solidFill>
                  <a:srgbClr val="FFB89A"/>
                </a:solidFill>
                <a:latin typeface="Calibri" pitchFamily="34" charset="0"/>
                <a:ea typeface="Calibri" pitchFamily="34" charset="-122"/>
                <a:cs typeface="Calibri" pitchFamily="34" charset="-120"/>
              </a:rPr>
              <a:t>18 slides</a:t>
            </a:r>
            <a:endParaRPr lang="en-US" sz="1000" dirty="0"/>
          </a:p>
        </p:txBody>
      </p:sp>
      <p:sp>
        <p:nvSpPr>
          <p:cNvPr id="25" name="Text 22"/>
          <p:cNvSpPr/>
          <p:nvPr/>
        </p:nvSpPr>
        <p:spPr>
          <a:xfrm>
            <a:off x="0" y="6446520"/>
            <a:ext cx="12191695" cy="274320"/>
          </a:xfrm>
          <a:prstGeom prst="rect">
            <a:avLst/>
          </a:prstGeom>
          <a:noFill/>
          <a:ln/>
        </p:spPr>
        <p:txBody>
          <a:bodyPr wrap="square" rtlCol="0" anchor="ctr"/>
          <a:lstStyle/>
          <a:p>
            <a:pPr algn="ctr" indent="0" marL="0">
              <a:buNone/>
            </a:pPr>
            <a:r>
              <a:rPr lang="en-US" sz="900" spc="400" kern="0" dirty="0">
                <a:solidFill>
                  <a:srgbClr val="5A6478"/>
                </a:solidFill>
                <a:latin typeface="Calibri" pitchFamily="34" charset="0"/>
                <a:ea typeface="Calibri" pitchFamily="34" charset="-122"/>
                <a:cs typeface="Calibri" pitchFamily="34" charset="-120"/>
              </a:rPr>
              <a:t>30 SLIDES  ·  40 MCQs IN PRACTICE SHEET  ·  60-MIN LECTURE</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02</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FROM RC CLASS 01 TO CLASS 03</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What we covered, what we add today</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We have practised reading for facts and main idea — today we read the author</a:t>
            </a:r>
            <a:endParaRPr lang="en-US" sz="1400" dirty="0"/>
          </a:p>
        </p:txBody>
      </p:sp>
      <p:sp>
        <p:nvSpPr>
          <p:cNvPr id="13" name="Shape 10"/>
          <p:cNvSpPr/>
          <p:nvPr/>
        </p:nvSpPr>
        <p:spPr>
          <a:xfrm>
            <a:off x="457200" y="2194560"/>
            <a:ext cx="5303520" cy="4023360"/>
          </a:xfrm>
          <a:prstGeom prst="roundRect">
            <a:avLst>
              <a:gd name="adj" fmla="val 2273"/>
            </a:avLst>
          </a:prstGeom>
          <a:solidFill>
            <a:srgbClr val="E8ECF3"/>
          </a:solidFill>
          <a:ln w="12700">
            <a:solidFill>
              <a:srgbClr val="1B2D4F"/>
            </a:solidFill>
            <a:prstDash val="solid"/>
          </a:ln>
        </p:spPr>
      </p:sp>
      <p:sp>
        <p:nvSpPr>
          <p:cNvPr id="14" name="Shape 11"/>
          <p:cNvSpPr/>
          <p:nvPr/>
        </p:nvSpPr>
        <p:spPr>
          <a:xfrm>
            <a:off x="457200" y="2194560"/>
            <a:ext cx="5303520" cy="502920"/>
          </a:xfrm>
          <a:prstGeom prst="rect">
            <a:avLst/>
          </a:prstGeom>
          <a:solidFill>
            <a:srgbClr val="1B2D4F"/>
          </a:solidFill>
          <a:ln/>
        </p:spPr>
      </p:sp>
      <p:sp>
        <p:nvSpPr>
          <p:cNvPr id="15" name="Text 12"/>
          <p:cNvSpPr/>
          <p:nvPr/>
        </p:nvSpPr>
        <p:spPr>
          <a:xfrm>
            <a:off x="640080" y="2240280"/>
            <a:ext cx="5029200" cy="411480"/>
          </a:xfrm>
          <a:prstGeom prst="rect">
            <a:avLst/>
          </a:prstGeom>
          <a:noFill/>
          <a:ln/>
        </p:spPr>
        <p:txBody>
          <a:bodyPr wrap="square" rtlCol="0" anchor="ctr"/>
          <a:lstStyle/>
          <a:p>
            <a:pPr indent="0" marL="0">
              <a:buNone/>
            </a:pPr>
            <a:r>
              <a:rPr lang="en-US" sz="1300" b="1" spc="300" kern="0" dirty="0">
                <a:solidFill>
                  <a:srgbClr val="FFFFFF"/>
                </a:solidFill>
                <a:latin typeface="Calibri" pitchFamily="34" charset="0"/>
                <a:ea typeface="Calibri" pitchFamily="34" charset="-122"/>
                <a:cs typeface="Calibri" pitchFamily="34" charset="-120"/>
              </a:rPr>
              <a:t>WHAT WE HAVE DONE SO FAR</a:t>
            </a:r>
            <a:endParaRPr lang="en-US" sz="1300" dirty="0"/>
          </a:p>
        </p:txBody>
      </p:sp>
      <p:sp>
        <p:nvSpPr>
          <p:cNvPr id="16" name="Shape 13"/>
          <p:cNvSpPr/>
          <p:nvPr/>
        </p:nvSpPr>
        <p:spPr>
          <a:xfrm>
            <a:off x="640080" y="2880360"/>
            <a:ext cx="822960" cy="502920"/>
          </a:xfrm>
          <a:prstGeom prst="rect">
            <a:avLst/>
          </a:prstGeom>
          <a:solidFill>
            <a:srgbClr val="FF6B35"/>
          </a:solidFill>
          <a:ln/>
        </p:spPr>
      </p:sp>
      <p:sp>
        <p:nvSpPr>
          <p:cNvPr id="17" name="Text 14"/>
          <p:cNvSpPr/>
          <p:nvPr/>
        </p:nvSpPr>
        <p:spPr>
          <a:xfrm>
            <a:off x="640080" y="2880360"/>
            <a:ext cx="822960" cy="502920"/>
          </a:xfrm>
          <a:prstGeom prst="rect">
            <a:avLst/>
          </a:prstGeom>
          <a:no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RC1</a:t>
            </a:r>
            <a:endParaRPr lang="en-US" sz="900" dirty="0"/>
          </a:p>
        </p:txBody>
      </p:sp>
      <p:sp>
        <p:nvSpPr>
          <p:cNvPr id="18" name="Text 15"/>
          <p:cNvSpPr/>
          <p:nvPr/>
        </p:nvSpPr>
        <p:spPr>
          <a:xfrm>
            <a:off x="1600200" y="2880360"/>
            <a:ext cx="4023360" cy="502920"/>
          </a:xfrm>
          <a:prstGeom prst="rect">
            <a:avLst/>
          </a:prstGeom>
          <a:noFill/>
          <a:ln/>
        </p:spPr>
        <p:txBody>
          <a:bodyPr wrap="square" rtlCol="0" anchor="ctr"/>
          <a:lstStyle/>
          <a:p>
            <a:pPr indent="0" marL="0">
              <a:buNone/>
            </a:pPr>
            <a:r>
              <a:rPr lang="en-US" sz="1200" dirty="0">
                <a:solidFill>
                  <a:srgbClr val="1B2D4F"/>
                </a:solidFill>
                <a:latin typeface="Calibri" pitchFamily="34" charset="0"/>
                <a:ea typeface="Calibri" pitchFamily="34" charset="-122"/>
                <a:cs typeface="Calibri" pitchFamily="34" charset="-120"/>
              </a:rPr>
              <a:t>Reading for stated information</a:t>
            </a:r>
            <a:endParaRPr lang="en-US" sz="1200" dirty="0"/>
          </a:p>
        </p:txBody>
      </p:sp>
      <p:sp>
        <p:nvSpPr>
          <p:cNvPr id="19" name="Shape 16"/>
          <p:cNvSpPr/>
          <p:nvPr/>
        </p:nvSpPr>
        <p:spPr>
          <a:xfrm>
            <a:off x="640080" y="3657600"/>
            <a:ext cx="822960" cy="502920"/>
          </a:xfrm>
          <a:prstGeom prst="rect">
            <a:avLst/>
          </a:prstGeom>
          <a:solidFill>
            <a:srgbClr val="FF6B35"/>
          </a:solidFill>
          <a:ln/>
        </p:spPr>
      </p:sp>
      <p:sp>
        <p:nvSpPr>
          <p:cNvPr id="20" name="Text 17"/>
          <p:cNvSpPr/>
          <p:nvPr/>
        </p:nvSpPr>
        <p:spPr>
          <a:xfrm>
            <a:off x="640080" y="3657600"/>
            <a:ext cx="822960" cy="502920"/>
          </a:xfrm>
          <a:prstGeom prst="rect">
            <a:avLst/>
          </a:prstGeom>
          <a:no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RC2</a:t>
            </a:r>
            <a:endParaRPr lang="en-US" sz="900" dirty="0"/>
          </a:p>
        </p:txBody>
      </p:sp>
      <p:sp>
        <p:nvSpPr>
          <p:cNvPr id="21" name="Text 18"/>
          <p:cNvSpPr/>
          <p:nvPr/>
        </p:nvSpPr>
        <p:spPr>
          <a:xfrm>
            <a:off x="1600200" y="3657600"/>
            <a:ext cx="4023360" cy="502920"/>
          </a:xfrm>
          <a:prstGeom prst="rect">
            <a:avLst/>
          </a:prstGeom>
          <a:noFill/>
          <a:ln/>
        </p:spPr>
        <p:txBody>
          <a:bodyPr wrap="square" rtlCol="0" anchor="ctr"/>
          <a:lstStyle/>
          <a:p>
            <a:pPr indent="0" marL="0">
              <a:buNone/>
            </a:pPr>
            <a:r>
              <a:rPr lang="en-US" sz="1200" dirty="0">
                <a:solidFill>
                  <a:srgbClr val="1B2D4F"/>
                </a:solidFill>
                <a:latin typeface="Calibri" pitchFamily="34" charset="0"/>
                <a:ea typeface="Calibri" pitchFamily="34" charset="-122"/>
                <a:cs typeface="Calibri" pitchFamily="34" charset="-120"/>
              </a:rPr>
              <a:t>Main idea and central argument</a:t>
            </a:r>
            <a:endParaRPr lang="en-US" sz="1200" dirty="0"/>
          </a:p>
        </p:txBody>
      </p:sp>
      <p:sp>
        <p:nvSpPr>
          <p:cNvPr id="22" name="Shape 19"/>
          <p:cNvSpPr/>
          <p:nvPr/>
        </p:nvSpPr>
        <p:spPr>
          <a:xfrm>
            <a:off x="640080" y="4434840"/>
            <a:ext cx="822960" cy="502920"/>
          </a:xfrm>
          <a:prstGeom prst="rect">
            <a:avLst/>
          </a:prstGeom>
          <a:solidFill>
            <a:srgbClr val="FF6B35"/>
          </a:solidFill>
          <a:ln/>
        </p:spPr>
      </p:sp>
      <p:sp>
        <p:nvSpPr>
          <p:cNvPr id="23" name="Text 20"/>
          <p:cNvSpPr/>
          <p:nvPr/>
        </p:nvSpPr>
        <p:spPr>
          <a:xfrm>
            <a:off x="640080" y="4434840"/>
            <a:ext cx="822960" cy="502920"/>
          </a:xfrm>
          <a:prstGeom prst="rect">
            <a:avLst/>
          </a:prstGeom>
          <a:no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RC2</a:t>
            </a:r>
            <a:endParaRPr lang="en-US" sz="900" dirty="0"/>
          </a:p>
        </p:txBody>
      </p:sp>
      <p:sp>
        <p:nvSpPr>
          <p:cNvPr id="24" name="Text 21"/>
          <p:cNvSpPr/>
          <p:nvPr/>
        </p:nvSpPr>
        <p:spPr>
          <a:xfrm>
            <a:off x="1600200" y="4434840"/>
            <a:ext cx="4023360" cy="502920"/>
          </a:xfrm>
          <a:prstGeom prst="rect">
            <a:avLst/>
          </a:prstGeom>
          <a:noFill/>
          <a:ln/>
        </p:spPr>
        <p:txBody>
          <a:bodyPr wrap="square" rtlCol="0" anchor="ctr"/>
          <a:lstStyle/>
          <a:p>
            <a:pPr indent="0" marL="0">
              <a:buNone/>
            </a:pPr>
            <a:r>
              <a:rPr lang="en-US" sz="1200" dirty="0">
                <a:solidFill>
                  <a:srgbClr val="1B2D4F"/>
                </a:solidFill>
                <a:latin typeface="Calibri" pitchFamily="34" charset="0"/>
                <a:ea typeface="Calibri" pitchFamily="34" charset="-122"/>
                <a:cs typeface="Calibri" pitchFamily="34" charset="-120"/>
              </a:rPr>
              <a:t>Inference vs assumption</a:t>
            </a:r>
            <a:endParaRPr lang="en-US" sz="1200" dirty="0"/>
          </a:p>
        </p:txBody>
      </p:sp>
      <p:sp>
        <p:nvSpPr>
          <p:cNvPr id="25" name="Shape 22"/>
          <p:cNvSpPr/>
          <p:nvPr/>
        </p:nvSpPr>
        <p:spPr>
          <a:xfrm>
            <a:off x="640080" y="5212080"/>
            <a:ext cx="822960" cy="502920"/>
          </a:xfrm>
          <a:prstGeom prst="rect">
            <a:avLst/>
          </a:prstGeom>
          <a:solidFill>
            <a:srgbClr val="FF6B35"/>
          </a:solidFill>
          <a:ln/>
        </p:spPr>
      </p:sp>
      <p:sp>
        <p:nvSpPr>
          <p:cNvPr id="26" name="Text 23"/>
          <p:cNvSpPr/>
          <p:nvPr/>
        </p:nvSpPr>
        <p:spPr>
          <a:xfrm>
            <a:off x="640080" y="5212080"/>
            <a:ext cx="822960" cy="502920"/>
          </a:xfrm>
          <a:prstGeom prst="rect">
            <a:avLst/>
          </a:prstGeom>
          <a:no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RC2</a:t>
            </a:r>
            <a:endParaRPr lang="en-US" sz="900" dirty="0"/>
          </a:p>
        </p:txBody>
      </p:sp>
      <p:sp>
        <p:nvSpPr>
          <p:cNvPr id="27" name="Text 24"/>
          <p:cNvSpPr/>
          <p:nvPr/>
        </p:nvSpPr>
        <p:spPr>
          <a:xfrm>
            <a:off x="1600200" y="5212080"/>
            <a:ext cx="4023360" cy="502920"/>
          </a:xfrm>
          <a:prstGeom prst="rect">
            <a:avLst/>
          </a:prstGeom>
          <a:noFill/>
          <a:ln/>
        </p:spPr>
        <p:txBody>
          <a:bodyPr wrap="square" rtlCol="0" anchor="ctr"/>
          <a:lstStyle/>
          <a:p>
            <a:pPr indent="0" marL="0">
              <a:buNone/>
            </a:pPr>
            <a:r>
              <a:rPr lang="en-US" sz="1200" dirty="0">
                <a:solidFill>
                  <a:srgbClr val="1B2D4F"/>
                </a:solidFill>
                <a:latin typeface="Calibri" pitchFamily="34" charset="0"/>
                <a:ea typeface="Calibri" pitchFamily="34" charset="-122"/>
                <a:cs typeface="Calibri" pitchFamily="34" charset="-120"/>
              </a:rPr>
              <a:t>Vocabulary in context</a:t>
            </a:r>
            <a:endParaRPr lang="en-US" sz="1200" dirty="0"/>
          </a:p>
        </p:txBody>
      </p:sp>
      <p:sp>
        <p:nvSpPr>
          <p:cNvPr id="28" name="Shape 25"/>
          <p:cNvSpPr/>
          <p:nvPr/>
        </p:nvSpPr>
        <p:spPr>
          <a:xfrm>
            <a:off x="5989320" y="2194560"/>
            <a:ext cx="5760720" cy="4023360"/>
          </a:xfrm>
          <a:prstGeom prst="roundRect">
            <a:avLst>
              <a:gd name="adj" fmla="val 2273"/>
            </a:avLst>
          </a:prstGeom>
          <a:solidFill>
            <a:srgbClr val="1B2D4F"/>
          </a:solidFill>
          <a:ln/>
        </p:spPr>
      </p:sp>
      <p:sp>
        <p:nvSpPr>
          <p:cNvPr id="29" name="Shape 26"/>
          <p:cNvSpPr/>
          <p:nvPr/>
        </p:nvSpPr>
        <p:spPr>
          <a:xfrm>
            <a:off x="5989320" y="2194560"/>
            <a:ext cx="5760720" cy="502920"/>
          </a:xfrm>
          <a:prstGeom prst="rect">
            <a:avLst/>
          </a:prstGeom>
          <a:solidFill>
            <a:srgbClr val="FF6B35"/>
          </a:solidFill>
          <a:ln/>
        </p:spPr>
      </p:sp>
      <p:sp>
        <p:nvSpPr>
          <p:cNvPr id="30" name="Text 27"/>
          <p:cNvSpPr/>
          <p:nvPr/>
        </p:nvSpPr>
        <p:spPr>
          <a:xfrm>
            <a:off x="6172200" y="2240280"/>
            <a:ext cx="5486400" cy="411480"/>
          </a:xfrm>
          <a:prstGeom prst="rect">
            <a:avLst/>
          </a:prstGeom>
          <a:noFill/>
          <a:ln/>
        </p:spPr>
        <p:txBody>
          <a:bodyPr wrap="square" rtlCol="0" anchor="ctr"/>
          <a:lstStyle/>
          <a:p>
            <a:pPr indent="0" marL="0">
              <a:buNone/>
            </a:pPr>
            <a:r>
              <a:rPr lang="en-US" sz="1300" b="1" spc="300" kern="0" dirty="0">
                <a:solidFill>
                  <a:srgbClr val="FFFFFF"/>
                </a:solidFill>
                <a:latin typeface="Calibri" pitchFamily="34" charset="0"/>
                <a:ea typeface="Calibri" pitchFamily="34" charset="-122"/>
                <a:cs typeface="Calibri" pitchFamily="34" charset="-120"/>
              </a:rPr>
              <a:t>TODAY  —  TONE OF THE PASSAGE</a:t>
            </a:r>
            <a:endParaRPr lang="en-US" sz="1300" dirty="0"/>
          </a:p>
        </p:txBody>
      </p:sp>
      <p:sp>
        <p:nvSpPr>
          <p:cNvPr id="31" name="Shape 28"/>
          <p:cNvSpPr/>
          <p:nvPr/>
        </p:nvSpPr>
        <p:spPr>
          <a:xfrm>
            <a:off x="6172200" y="2834640"/>
            <a:ext cx="411480" cy="411480"/>
          </a:xfrm>
          <a:prstGeom prst="ellipse">
            <a:avLst/>
          </a:prstGeom>
          <a:solidFill>
            <a:srgbClr val="FF6B35"/>
          </a:solidFill>
          <a:ln/>
        </p:spPr>
      </p:sp>
      <p:sp>
        <p:nvSpPr>
          <p:cNvPr id="32" name="Text 29"/>
          <p:cNvSpPr/>
          <p:nvPr/>
        </p:nvSpPr>
        <p:spPr>
          <a:xfrm>
            <a:off x="6172200" y="2834640"/>
            <a:ext cx="411480" cy="41148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A1</a:t>
            </a:r>
            <a:endParaRPr lang="en-US" sz="1000" dirty="0"/>
          </a:p>
        </p:txBody>
      </p:sp>
      <p:sp>
        <p:nvSpPr>
          <p:cNvPr id="33" name="Text 30"/>
          <p:cNvSpPr/>
          <p:nvPr/>
        </p:nvSpPr>
        <p:spPr>
          <a:xfrm>
            <a:off x="6766560" y="2834640"/>
            <a:ext cx="4846320" cy="4114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What 'tone' actually means in CLAT prose</a:t>
            </a:r>
            <a:endParaRPr lang="en-US" sz="1150" dirty="0"/>
          </a:p>
        </p:txBody>
      </p:sp>
      <p:sp>
        <p:nvSpPr>
          <p:cNvPr id="34" name="Shape 31"/>
          <p:cNvSpPr/>
          <p:nvPr/>
        </p:nvSpPr>
        <p:spPr>
          <a:xfrm>
            <a:off x="6172200" y="3337560"/>
            <a:ext cx="411480" cy="411480"/>
          </a:xfrm>
          <a:prstGeom prst="ellipse">
            <a:avLst/>
          </a:prstGeom>
          <a:solidFill>
            <a:srgbClr val="FF6B35"/>
          </a:solidFill>
          <a:ln/>
        </p:spPr>
      </p:sp>
      <p:sp>
        <p:nvSpPr>
          <p:cNvPr id="35" name="Text 32"/>
          <p:cNvSpPr/>
          <p:nvPr/>
        </p:nvSpPr>
        <p:spPr>
          <a:xfrm>
            <a:off x="6172200" y="3337560"/>
            <a:ext cx="411480" cy="41148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A2</a:t>
            </a:r>
            <a:endParaRPr lang="en-US" sz="1000" dirty="0"/>
          </a:p>
        </p:txBody>
      </p:sp>
      <p:sp>
        <p:nvSpPr>
          <p:cNvPr id="36" name="Text 33"/>
          <p:cNvSpPr/>
          <p:nvPr/>
        </p:nvSpPr>
        <p:spPr>
          <a:xfrm>
            <a:off x="6766560" y="3337560"/>
            <a:ext cx="4846320" cy="4114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Tone vs mood vs voice vs register</a:t>
            </a:r>
            <a:endParaRPr lang="en-US" sz="1150" dirty="0"/>
          </a:p>
        </p:txBody>
      </p:sp>
      <p:sp>
        <p:nvSpPr>
          <p:cNvPr id="37" name="Shape 34"/>
          <p:cNvSpPr/>
          <p:nvPr/>
        </p:nvSpPr>
        <p:spPr>
          <a:xfrm>
            <a:off x="6172200" y="3840480"/>
            <a:ext cx="411480" cy="411480"/>
          </a:xfrm>
          <a:prstGeom prst="ellipse">
            <a:avLst/>
          </a:prstGeom>
          <a:solidFill>
            <a:srgbClr val="FF6B35"/>
          </a:solidFill>
          <a:ln/>
        </p:spPr>
      </p:sp>
      <p:sp>
        <p:nvSpPr>
          <p:cNvPr id="38" name="Text 35"/>
          <p:cNvSpPr/>
          <p:nvPr/>
        </p:nvSpPr>
        <p:spPr>
          <a:xfrm>
            <a:off x="6172200" y="3840480"/>
            <a:ext cx="411480" cy="41148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A3</a:t>
            </a:r>
            <a:endParaRPr lang="en-US" sz="1000" dirty="0"/>
          </a:p>
        </p:txBody>
      </p:sp>
      <p:sp>
        <p:nvSpPr>
          <p:cNvPr id="39" name="Text 36"/>
          <p:cNvSpPr/>
          <p:nvPr/>
        </p:nvSpPr>
        <p:spPr>
          <a:xfrm>
            <a:off x="6766560" y="3840480"/>
            <a:ext cx="4846320" cy="4114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How CLAT examiners frame tone questions</a:t>
            </a:r>
            <a:endParaRPr lang="en-US" sz="1150" dirty="0"/>
          </a:p>
        </p:txBody>
      </p:sp>
      <p:sp>
        <p:nvSpPr>
          <p:cNvPr id="40" name="Shape 37"/>
          <p:cNvSpPr/>
          <p:nvPr/>
        </p:nvSpPr>
        <p:spPr>
          <a:xfrm>
            <a:off x="6172200" y="4343400"/>
            <a:ext cx="411480" cy="411480"/>
          </a:xfrm>
          <a:prstGeom prst="ellipse">
            <a:avLst/>
          </a:prstGeom>
          <a:solidFill>
            <a:srgbClr val="FF6B35"/>
          </a:solidFill>
          <a:ln/>
        </p:spPr>
      </p:sp>
      <p:sp>
        <p:nvSpPr>
          <p:cNvPr id="41" name="Text 38"/>
          <p:cNvSpPr/>
          <p:nvPr/>
        </p:nvSpPr>
        <p:spPr>
          <a:xfrm>
            <a:off x="6172200" y="4343400"/>
            <a:ext cx="411480" cy="41148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B1</a:t>
            </a:r>
            <a:endParaRPr lang="en-US" sz="1000" dirty="0"/>
          </a:p>
        </p:txBody>
      </p:sp>
      <p:sp>
        <p:nvSpPr>
          <p:cNvPr id="42" name="Text 39"/>
          <p:cNvSpPr/>
          <p:nvPr/>
        </p:nvSpPr>
        <p:spPr>
          <a:xfrm>
            <a:off x="6766560" y="4343400"/>
            <a:ext cx="4846320" cy="4114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Six families of tone, with cue words</a:t>
            </a:r>
            <a:endParaRPr lang="en-US" sz="1150" dirty="0"/>
          </a:p>
        </p:txBody>
      </p:sp>
      <p:sp>
        <p:nvSpPr>
          <p:cNvPr id="43" name="Shape 40"/>
          <p:cNvSpPr/>
          <p:nvPr/>
        </p:nvSpPr>
        <p:spPr>
          <a:xfrm>
            <a:off x="6172200" y="4846320"/>
            <a:ext cx="411480" cy="411480"/>
          </a:xfrm>
          <a:prstGeom prst="ellipse">
            <a:avLst/>
          </a:prstGeom>
          <a:solidFill>
            <a:srgbClr val="FF6B35"/>
          </a:solidFill>
          <a:ln/>
        </p:spPr>
      </p:sp>
      <p:sp>
        <p:nvSpPr>
          <p:cNvPr id="44" name="Text 41"/>
          <p:cNvSpPr/>
          <p:nvPr/>
        </p:nvSpPr>
        <p:spPr>
          <a:xfrm>
            <a:off x="6172200" y="4846320"/>
            <a:ext cx="411480" cy="41148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B2</a:t>
            </a:r>
            <a:endParaRPr lang="en-US" sz="1000" dirty="0"/>
          </a:p>
        </p:txBody>
      </p:sp>
      <p:sp>
        <p:nvSpPr>
          <p:cNvPr id="45" name="Text 42"/>
          <p:cNvSpPr/>
          <p:nvPr/>
        </p:nvSpPr>
        <p:spPr>
          <a:xfrm>
            <a:off x="6766560" y="4846320"/>
            <a:ext cx="4846320" cy="4114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Six anchor passages drilled together</a:t>
            </a:r>
            <a:endParaRPr lang="en-US" sz="1150" dirty="0"/>
          </a:p>
        </p:txBody>
      </p:sp>
      <p:sp>
        <p:nvSpPr>
          <p:cNvPr id="46" name="Shape 43"/>
          <p:cNvSpPr/>
          <p:nvPr/>
        </p:nvSpPr>
        <p:spPr>
          <a:xfrm>
            <a:off x="6172200" y="5349240"/>
            <a:ext cx="411480" cy="411480"/>
          </a:xfrm>
          <a:prstGeom prst="ellipse">
            <a:avLst/>
          </a:prstGeom>
          <a:solidFill>
            <a:srgbClr val="FF6B35"/>
          </a:solidFill>
          <a:ln/>
        </p:spPr>
      </p:sp>
      <p:sp>
        <p:nvSpPr>
          <p:cNvPr id="47" name="Text 44"/>
          <p:cNvSpPr/>
          <p:nvPr/>
        </p:nvSpPr>
        <p:spPr>
          <a:xfrm>
            <a:off x="6172200" y="5349240"/>
            <a:ext cx="411480" cy="411480"/>
          </a:xfrm>
          <a:prstGeom prst="rect">
            <a:avLst/>
          </a:prstGeom>
          <a:noFill/>
          <a:ln/>
        </p:spPr>
        <p:txBody>
          <a:bodyPr wrap="square"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B3</a:t>
            </a:r>
            <a:endParaRPr lang="en-US" sz="1000" dirty="0"/>
          </a:p>
        </p:txBody>
      </p:sp>
      <p:sp>
        <p:nvSpPr>
          <p:cNvPr id="48" name="Text 45"/>
          <p:cNvSpPr/>
          <p:nvPr/>
        </p:nvSpPr>
        <p:spPr>
          <a:xfrm>
            <a:off x="6766560" y="5349240"/>
            <a:ext cx="4846320" cy="4114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The ten tones CLAT keeps coming back to</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D4F"/>
        </a:solidFill>
      </p:bgPr>
    </p:bg>
    <p:spTree>
      <p:nvGrpSpPr>
        <p:cNvPr id="1" name=""/>
        <p:cNvGrpSpPr/>
        <p:nvPr/>
      </p:nvGrpSpPr>
      <p:grpSpPr>
        <a:xfrm>
          <a:off x="0" y="0"/>
          <a:ext cx="0" cy="0"/>
          <a:chOff x="0" y="0"/>
          <a:chExt cx="0" cy="0"/>
        </a:xfrm>
      </p:grpSpPr>
      <p:sp>
        <p:nvSpPr>
          <p:cNvPr id="2" name="Text 0"/>
          <p:cNvSpPr/>
          <p:nvPr/>
        </p:nvSpPr>
        <p:spPr>
          <a:xfrm>
            <a:off x="365760" y="1371600"/>
            <a:ext cx="4572000" cy="4572000"/>
          </a:xfrm>
          <a:prstGeom prst="rect">
            <a:avLst/>
          </a:prstGeom>
          <a:noFill/>
          <a:ln/>
        </p:spPr>
        <p:txBody>
          <a:bodyPr wrap="square" rtlCol="0" anchor="ctr"/>
          <a:lstStyle/>
          <a:p>
            <a:pPr indent="0" marL="0">
              <a:buNone/>
            </a:pPr>
            <a:r>
              <a:rPr lang="en-US" sz="28000" b="1" dirty="0">
                <a:solidFill>
                  <a:srgbClr val="2E4773"/>
                </a:solidFill>
                <a:latin typeface="Calibri" pitchFamily="34" charset="0"/>
                <a:ea typeface="Calibri" pitchFamily="34" charset="-122"/>
                <a:cs typeface="Calibri" pitchFamily="34" charset="-120"/>
              </a:rPr>
              <a:t>A</a:t>
            </a:r>
            <a:endParaRPr lang="en-US" sz="28000" dirty="0"/>
          </a:p>
        </p:txBody>
      </p:sp>
      <p:sp>
        <p:nvSpPr>
          <p:cNvPr id="3" name="Shape 1"/>
          <p:cNvSpPr/>
          <p:nvPr/>
        </p:nvSpPr>
        <p:spPr>
          <a:xfrm>
            <a:off x="5029200" y="2103120"/>
            <a:ext cx="164592" cy="2468880"/>
          </a:xfrm>
          <a:prstGeom prst="rect">
            <a:avLst/>
          </a:prstGeom>
          <a:solidFill>
            <a:srgbClr val="FF6B35"/>
          </a:solidFill>
          <a:ln/>
        </p:spPr>
      </p:sp>
      <p:sp>
        <p:nvSpPr>
          <p:cNvPr id="4" name="Text 2"/>
          <p:cNvSpPr/>
          <p:nvPr/>
        </p:nvSpPr>
        <p:spPr>
          <a:xfrm>
            <a:off x="5349240" y="2103120"/>
            <a:ext cx="3657600" cy="274320"/>
          </a:xfrm>
          <a:prstGeom prst="rect">
            <a:avLst/>
          </a:prstGeom>
          <a:noFill/>
          <a:ln/>
        </p:spPr>
        <p:txBody>
          <a:bodyPr wrap="square" rtlCol="0" anchor="ctr"/>
          <a:lstStyle/>
          <a:p>
            <a:pPr indent="0" marL="0">
              <a:buNone/>
            </a:pPr>
            <a:r>
              <a:rPr lang="en-US" sz="1200" spc="400" kern="0" dirty="0">
                <a:solidFill>
                  <a:srgbClr val="FF6B35"/>
                </a:solidFill>
                <a:latin typeface="Calibri" pitchFamily="34" charset="0"/>
                <a:ea typeface="Calibri" pitchFamily="34" charset="-122"/>
                <a:cs typeface="Calibri" pitchFamily="34" charset="-120"/>
              </a:rPr>
              <a:t>PART</a:t>
            </a:r>
            <a:endParaRPr lang="en-US" sz="1200" dirty="0"/>
          </a:p>
        </p:txBody>
      </p:sp>
      <p:sp>
        <p:nvSpPr>
          <p:cNvPr id="5" name="Text 3"/>
          <p:cNvSpPr/>
          <p:nvPr/>
        </p:nvSpPr>
        <p:spPr>
          <a:xfrm>
            <a:off x="5349240" y="2331720"/>
            <a:ext cx="3657600" cy="457200"/>
          </a:xfrm>
          <a:prstGeom prst="rect">
            <a:avLst/>
          </a:prstGeom>
          <a:noFill/>
          <a:ln/>
        </p:spPr>
        <p:txBody>
          <a:bodyPr wrap="square" rtlCol="0" anchor="ctr"/>
          <a:lstStyle/>
          <a:p>
            <a:pPr indent="0" marL="0">
              <a:buNone/>
            </a:pPr>
            <a:r>
              <a:rPr lang="en-US" sz="2200" b="1" dirty="0">
                <a:solidFill>
                  <a:srgbClr val="FF6B35"/>
                </a:solidFill>
                <a:latin typeface="Calibri" pitchFamily="34" charset="0"/>
                <a:ea typeface="Calibri" pitchFamily="34" charset="-122"/>
                <a:cs typeface="Calibri" pitchFamily="34" charset="-120"/>
              </a:rPr>
              <a:t>A</a:t>
            </a:r>
            <a:endParaRPr lang="en-US" sz="2200" dirty="0"/>
          </a:p>
        </p:txBody>
      </p:sp>
      <p:sp>
        <p:nvSpPr>
          <p:cNvPr id="6" name="Text 4"/>
          <p:cNvSpPr/>
          <p:nvPr/>
        </p:nvSpPr>
        <p:spPr>
          <a:xfrm>
            <a:off x="5349240" y="2834640"/>
            <a:ext cx="6675120" cy="1188720"/>
          </a:xfrm>
          <a:prstGeom prst="rect">
            <a:avLst/>
          </a:prstGeom>
          <a:noFill/>
          <a:ln/>
        </p:spPr>
        <p:txBody>
          <a:bodyPr wrap="square" rtlCol="0" anchor="ctr"/>
          <a:lstStyle/>
          <a:p>
            <a:pPr indent="0" marL="0">
              <a:buNone/>
            </a:pPr>
            <a:r>
              <a:rPr lang="en-US" sz="3800" b="1" dirty="0">
                <a:solidFill>
                  <a:srgbClr val="FFFFFF"/>
                </a:solidFill>
                <a:latin typeface="Calibri" pitchFamily="34" charset="0"/>
                <a:ea typeface="Calibri" pitchFamily="34" charset="-122"/>
                <a:cs typeface="Calibri" pitchFamily="34" charset="-120"/>
              </a:rPr>
              <a:t>What 'tone' actually is</a:t>
            </a:r>
            <a:endParaRPr lang="en-US" sz="3800" dirty="0"/>
          </a:p>
        </p:txBody>
      </p:sp>
      <p:sp>
        <p:nvSpPr>
          <p:cNvPr id="7" name="Text 5"/>
          <p:cNvSpPr/>
          <p:nvPr/>
        </p:nvSpPr>
        <p:spPr>
          <a:xfrm>
            <a:off x="5349240" y="4023360"/>
            <a:ext cx="6675120" cy="365760"/>
          </a:xfrm>
          <a:prstGeom prst="rect">
            <a:avLst/>
          </a:prstGeom>
          <a:noFill/>
          <a:ln/>
        </p:spPr>
        <p:txBody>
          <a:bodyPr wrap="square" rtlCol="0" anchor="ctr"/>
          <a:lstStyle/>
          <a:p>
            <a:pPr indent="0" marL="0">
              <a:buNone/>
            </a:pPr>
            <a:r>
              <a:rPr lang="en-US" sz="1400" i="1" dirty="0">
                <a:solidFill>
                  <a:srgbClr val="FFB89A"/>
                </a:solidFill>
                <a:latin typeface="Calibri" pitchFamily="34" charset="0"/>
                <a:ea typeface="Calibri" pitchFamily="34" charset="-122"/>
                <a:cs typeface="Calibri" pitchFamily="34" charset="-120"/>
              </a:rPr>
              <a:t>Tone is the author's attitude — toward the subject, and toward you</a:t>
            </a:r>
            <a:endParaRPr lang="en-US" sz="1400" dirty="0"/>
          </a:p>
        </p:txBody>
      </p:sp>
      <p:sp>
        <p:nvSpPr>
          <p:cNvPr id="8" name="Shape 6"/>
          <p:cNvSpPr/>
          <p:nvPr/>
        </p:nvSpPr>
        <p:spPr>
          <a:xfrm>
            <a:off x="5349240" y="4526280"/>
            <a:ext cx="5486400" cy="0"/>
          </a:xfrm>
          <a:prstGeom prst="line">
            <a:avLst/>
          </a:prstGeom>
          <a:noFill/>
          <a:ln w="12700">
            <a:solidFill>
              <a:srgbClr val="FF6B35"/>
            </a:solidFill>
            <a:prstDash val="solid"/>
          </a:ln>
        </p:spPr>
      </p:sp>
      <p:sp>
        <p:nvSpPr>
          <p:cNvPr id="9" name="Text 7"/>
          <p:cNvSpPr/>
          <p:nvPr/>
        </p:nvSpPr>
        <p:spPr>
          <a:xfrm>
            <a:off x="5349240" y="4617720"/>
            <a:ext cx="6675120" cy="457200"/>
          </a:xfrm>
          <a:prstGeom prst="rect">
            <a:avLst/>
          </a:prstGeom>
          <a:noFill/>
          <a:ln/>
        </p:spPr>
        <p:txBody>
          <a:bodyPr wrap="square" rtlCol="0" anchor="ctr"/>
          <a:lstStyle/>
          <a:p>
            <a:pPr indent="0" marL="0">
              <a:buNone/>
            </a:pPr>
            <a:r>
              <a:rPr lang="en-US" sz="1200" dirty="0">
                <a:solidFill>
                  <a:srgbClr val="E8ECF3"/>
                </a:solidFill>
                <a:latin typeface="Calibri" pitchFamily="34" charset="0"/>
                <a:ea typeface="Calibri" pitchFamily="34" charset="-122"/>
                <a:cs typeface="Calibri" pitchFamily="34" charset="-120"/>
              </a:rPr>
              <a:t>Definition · cousins · question stems · cue inventory · how distractors are built · the four mistakes</a:t>
            </a:r>
            <a:endParaRPr lang="en-US" sz="1200" dirty="0"/>
          </a:p>
        </p:txBody>
      </p:sp>
      <p:sp>
        <p:nvSpPr>
          <p:cNvPr id="10" name="Shape 8"/>
          <p:cNvSpPr/>
          <p:nvPr/>
        </p:nvSpPr>
        <p:spPr>
          <a:xfrm>
            <a:off x="0" y="0"/>
            <a:ext cx="12191695" cy="45720"/>
          </a:xfrm>
          <a:prstGeom prst="rect">
            <a:avLst/>
          </a:prstGeom>
          <a:solidFill>
            <a:srgbClr val="FF6B35"/>
          </a:solidFill>
          <a:ln/>
        </p:spPr>
      </p:sp>
      <p:pic>
        <p:nvPicPr>
          <p:cNvPr id="11" name="Image 0" descr="/tmp/cg-logo-white-on-navy.png">    </p:cNvPr>
          <p:cNvPicPr>
            <a:picLocks noChangeAspect="1"/>
          </p:cNvPicPr>
          <p:nvPr/>
        </p:nvPicPr>
        <p:blipFill>
          <a:blip r:embed="rId1"/>
          <a:stretch>
            <a:fillRect/>
          </a:stretch>
        </p:blipFill>
        <p:spPr>
          <a:xfrm>
            <a:off x="320040" y="164592"/>
            <a:ext cx="411480" cy="274320"/>
          </a:xfrm>
          <a:prstGeom prst="rect">
            <a:avLst/>
          </a:prstGeom>
        </p:spPr>
      </p:pic>
      <p:sp>
        <p:nvSpPr>
          <p:cNvPr id="12" name="Text 9"/>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FFFFFF"/>
                </a:solidFill>
                <a:latin typeface="Calibri" pitchFamily="34" charset="0"/>
                <a:ea typeface="Calibri" pitchFamily="34" charset="-122"/>
                <a:cs typeface="Calibri" pitchFamily="34" charset="-120"/>
              </a:rPr>
              <a:t>CLAT GURUKUL</a:t>
            </a:r>
            <a:endParaRPr lang="en-US" sz="1000" dirty="0"/>
          </a:p>
        </p:txBody>
      </p:sp>
      <p:sp>
        <p:nvSpPr>
          <p:cNvPr id="13" name="Text 10"/>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FFB89A"/>
                </a:solidFill>
                <a:latin typeface="Calibri" pitchFamily="34" charset="0"/>
                <a:ea typeface="Calibri" pitchFamily="34" charset="-122"/>
                <a:cs typeface="Calibri" pitchFamily="34" charset="-120"/>
              </a:rPr>
              <a:t>CLAT 2027  ·  English  ·  Class 03  ·  Tone</a:t>
            </a:r>
            <a:endParaRPr lang="en-US" sz="850" dirty="0"/>
          </a:p>
        </p:txBody>
      </p:sp>
      <p:sp>
        <p:nvSpPr>
          <p:cNvPr id="14" name="Shape 11"/>
          <p:cNvSpPr/>
          <p:nvPr/>
        </p:nvSpPr>
        <p:spPr>
          <a:xfrm>
            <a:off x="11414455" y="6355080"/>
            <a:ext cx="411480" cy="411480"/>
          </a:xfrm>
          <a:prstGeom prst="ellipse">
            <a:avLst/>
          </a:prstGeom>
          <a:solidFill>
            <a:srgbClr val="FF6B35"/>
          </a:solidFill>
          <a:ln/>
        </p:spPr>
      </p:sp>
      <p:sp>
        <p:nvSpPr>
          <p:cNvPr id="15" name="Text 12"/>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03</a:t>
            </a:r>
            <a:endParaRPr lang="en-US" sz="1200" dirty="0"/>
          </a:p>
        </p:txBody>
      </p:sp>
      <p:sp>
        <p:nvSpPr>
          <p:cNvPr id="16" name="Text 13"/>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FFB89A"/>
                </a:solidFill>
                <a:latin typeface="Calibri" pitchFamily="34" charset="0"/>
                <a:ea typeface="Calibri" pitchFamily="34" charset="-122"/>
                <a:cs typeface="Calibri" pitchFamily="34" charset="-120"/>
              </a:rPr>
              <a:t>clatgurukul.com</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04</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FOUNDATION</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Tone, in one working sentence</a:t>
            </a:r>
            <a:endParaRPr lang="en-US" sz="3200" dirty="0"/>
          </a:p>
        </p:txBody>
      </p:sp>
      <p:sp>
        <p:nvSpPr>
          <p:cNvPr id="12" name="Shape 9"/>
          <p:cNvSpPr/>
          <p:nvPr/>
        </p:nvSpPr>
        <p:spPr>
          <a:xfrm>
            <a:off x="457200" y="1828800"/>
            <a:ext cx="91440" cy="1463040"/>
          </a:xfrm>
          <a:prstGeom prst="rect">
            <a:avLst/>
          </a:prstGeom>
          <a:solidFill>
            <a:srgbClr val="FF6B35"/>
          </a:solidFill>
          <a:ln/>
        </p:spPr>
      </p:sp>
      <p:sp>
        <p:nvSpPr>
          <p:cNvPr id="13" name="Text 10"/>
          <p:cNvSpPr/>
          <p:nvPr/>
        </p:nvSpPr>
        <p:spPr>
          <a:xfrm>
            <a:off x="640080" y="1737360"/>
            <a:ext cx="548640" cy="640080"/>
          </a:xfrm>
          <a:prstGeom prst="rect">
            <a:avLst/>
          </a:prstGeom>
          <a:noFill/>
          <a:ln/>
        </p:spPr>
        <p:txBody>
          <a:bodyPr wrap="square" rtlCol="0" anchor="ctr"/>
          <a:lstStyle/>
          <a:p>
            <a:pPr indent="0" marL="0">
              <a:buNone/>
            </a:pPr>
            <a:r>
              <a:rPr lang="en-US" sz="6000" b="1" dirty="0">
                <a:solidFill>
                  <a:srgbClr val="FF6B35"/>
                </a:solidFill>
                <a:latin typeface="Calibri" pitchFamily="34" charset="0"/>
                <a:ea typeface="Calibri" pitchFamily="34" charset="-122"/>
                <a:cs typeface="Calibri" pitchFamily="34" charset="-120"/>
              </a:rPr>
              <a:t>“</a:t>
            </a:r>
            <a:endParaRPr lang="en-US" sz="6000" dirty="0"/>
          </a:p>
        </p:txBody>
      </p:sp>
      <p:sp>
        <p:nvSpPr>
          <p:cNvPr id="14" name="Text 11"/>
          <p:cNvSpPr/>
          <p:nvPr/>
        </p:nvSpPr>
        <p:spPr>
          <a:xfrm>
            <a:off x="1188720" y="1828800"/>
            <a:ext cx="10515600" cy="1463040"/>
          </a:xfrm>
          <a:prstGeom prst="rect">
            <a:avLst/>
          </a:prstGeom>
          <a:noFill/>
          <a:ln/>
        </p:spPr>
        <p:txBody>
          <a:bodyPr wrap="square" rtlCol="0" anchor="ctr"/>
          <a:lstStyle/>
          <a:p>
            <a:pPr indent="0" marL="0">
              <a:buNone/>
            </a:pPr>
            <a:r>
              <a:rPr lang="en-US" sz="1700" i="1" dirty="0">
                <a:solidFill>
                  <a:srgbClr val="1B2D4F"/>
                </a:solidFill>
                <a:latin typeface="Calibri" pitchFamily="34" charset="0"/>
                <a:ea typeface="Calibri" pitchFamily="34" charset="-122"/>
                <a:cs typeface="Calibri" pitchFamily="34" charset="-120"/>
              </a:rPr>
              <a:t>Tone is the attitude an author takes toward the subject and toward the reader — felt through word choice, sentence shape and rhythm, rather than stated openly.</a:t>
            </a:r>
            <a:endParaRPr lang="en-US" sz="1700" dirty="0"/>
          </a:p>
        </p:txBody>
      </p:sp>
      <p:sp>
        <p:nvSpPr>
          <p:cNvPr id="15" name="Shape 12"/>
          <p:cNvSpPr/>
          <p:nvPr/>
        </p:nvSpPr>
        <p:spPr>
          <a:xfrm>
            <a:off x="411480" y="3749040"/>
            <a:ext cx="3657600" cy="2377440"/>
          </a:xfrm>
          <a:prstGeom prst="rect">
            <a:avLst/>
          </a:prstGeom>
          <a:solidFill>
            <a:srgbClr val="E8ECF3"/>
          </a:solidFill>
          <a:ln w="9525">
            <a:solidFill>
              <a:srgbClr val="1B2D4F"/>
            </a:solidFill>
            <a:prstDash val="solid"/>
          </a:ln>
        </p:spPr>
      </p:sp>
      <p:sp>
        <p:nvSpPr>
          <p:cNvPr id="16" name="Shape 13"/>
          <p:cNvSpPr/>
          <p:nvPr/>
        </p:nvSpPr>
        <p:spPr>
          <a:xfrm>
            <a:off x="411480" y="3749040"/>
            <a:ext cx="3657600" cy="365760"/>
          </a:xfrm>
          <a:prstGeom prst="rect">
            <a:avLst/>
          </a:prstGeom>
          <a:solidFill>
            <a:srgbClr val="1B2D4F"/>
          </a:solidFill>
          <a:ln/>
        </p:spPr>
      </p:sp>
      <p:sp>
        <p:nvSpPr>
          <p:cNvPr id="17" name="Text 14"/>
          <p:cNvSpPr/>
          <p:nvPr/>
        </p:nvSpPr>
        <p:spPr>
          <a:xfrm>
            <a:off x="54864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01</a:t>
            </a:r>
            <a:endParaRPr lang="en-US" sz="1100" dirty="0"/>
          </a:p>
        </p:txBody>
      </p:sp>
      <p:sp>
        <p:nvSpPr>
          <p:cNvPr id="18" name="Text 15"/>
          <p:cNvSpPr/>
          <p:nvPr/>
        </p:nvSpPr>
        <p:spPr>
          <a:xfrm>
            <a:off x="105156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ATTITUDE, NOT TOPIC</a:t>
            </a:r>
            <a:endParaRPr lang="en-US" sz="1100" dirty="0"/>
          </a:p>
        </p:txBody>
      </p:sp>
      <p:sp>
        <p:nvSpPr>
          <p:cNvPr id="19" name="Text 16"/>
          <p:cNvSpPr/>
          <p:nvPr/>
        </p:nvSpPr>
        <p:spPr>
          <a:xfrm>
            <a:off x="59436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Two writers can write on the same subject — say, the new criminal code — and one can sound approving, the other indignant. The topic is identical. The tone is the difference.</a:t>
            </a:r>
            <a:endParaRPr lang="en-US" sz="1100" dirty="0"/>
          </a:p>
        </p:txBody>
      </p:sp>
      <p:sp>
        <p:nvSpPr>
          <p:cNvPr id="20" name="Shape 17"/>
          <p:cNvSpPr/>
          <p:nvPr/>
        </p:nvSpPr>
        <p:spPr>
          <a:xfrm>
            <a:off x="4251960" y="3749040"/>
            <a:ext cx="3657600" cy="2377440"/>
          </a:xfrm>
          <a:prstGeom prst="rect">
            <a:avLst/>
          </a:prstGeom>
          <a:solidFill>
            <a:srgbClr val="FFF8F0"/>
          </a:solidFill>
          <a:ln w="9525">
            <a:solidFill>
              <a:srgbClr val="1B2D4F"/>
            </a:solidFill>
            <a:prstDash val="solid"/>
          </a:ln>
        </p:spPr>
      </p:sp>
      <p:sp>
        <p:nvSpPr>
          <p:cNvPr id="21" name="Shape 18"/>
          <p:cNvSpPr/>
          <p:nvPr/>
        </p:nvSpPr>
        <p:spPr>
          <a:xfrm>
            <a:off x="4251960" y="3749040"/>
            <a:ext cx="3657600" cy="365760"/>
          </a:xfrm>
          <a:prstGeom prst="rect">
            <a:avLst/>
          </a:prstGeom>
          <a:solidFill>
            <a:srgbClr val="1B2D4F"/>
          </a:solidFill>
          <a:ln/>
        </p:spPr>
      </p:sp>
      <p:sp>
        <p:nvSpPr>
          <p:cNvPr id="22" name="Text 19"/>
          <p:cNvSpPr/>
          <p:nvPr/>
        </p:nvSpPr>
        <p:spPr>
          <a:xfrm>
            <a:off x="438912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02</a:t>
            </a:r>
            <a:endParaRPr lang="en-US" sz="1100" dirty="0"/>
          </a:p>
        </p:txBody>
      </p:sp>
      <p:sp>
        <p:nvSpPr>
          <p:cNvPr id="23" name="Text 20"/>
          <p:cNvSpPr/>
          <p:nvPr/>
        </p:nvSpPr>
        <p:spPr>
          <a:xfrm>
            <a:off x="489204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INFERRED, NOT STATED</a:t>
            </a:r>
            <a:endParaRPr lang="en-US" sz="1100" dirty="0"/>
          </a:p>
        </p:txBody>
      </p:sp>
      <p:sp>
        <p:nvSpPr>
          <p:cNvPr id="24" name="Text 21"/>
          <p:cNvSpPr/>
          <p:nvPr/>
        </p:nvSpPr>
        <p:spPr>
          <a:xfrm>
            <a:off x="443484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Authors almost never write 'I am being sarcastic now.' You read tone off the texture: which adjectives are reached for, which clauses are buried, what is laughed at, what is left unsaid.</a:t>
            </a:r>
            <a:endParaRPr lang="en-US" sz="1100" dirty="0"/>
          </a:p>
        </p:txBody>
      </p:sp>
      <p:sp>
        <p:nvSpPr>
          <p:cNvPr id="25" name="Shape 22"/>
          <p:cNvSpPr/>
          <p:nvPr/>
        </p:nvSpPr>
        <p:spPr>
          <a:xfrm>
            <a:off x="8092440" y="3749040"/>
            <a:ext cx="3657600" cy="2377440"/>
          </a:xfrm>
          <a:prstGeom prst="rect">
            <a:avLst/>
          </a:prstGeom>
          <a:solidFill>
            <a:srgbClr val="E8ECF3"/>
          </a:solidFill>
          <a:ln w="9525">
            <a:solidFill>
              <a:srgbClr val="1B2D4F"/>
            </a:solidFill>
            <a:prstDash val="solid"/>
          </a:ln>
        </p:spPr>
      </p:sp>
      <p:sp>
        <p:nvSpPr>
          <p:cNvPr id="26" name="Shape 23"/>
          <p:cNvSpPr/>
          <p:nvPr/>
        </p:nvSpPr>
        <p:spPr>
          <a:xfrm>
            <a:off x="8092440" y="3749040"/>
            <a:ext cx="3657600" cy="365760"/>
          </a:xfrm>
          <a:prstGeom prst="rect">
            <a:avLst/>
          </a:prstGeom>
          <a:solidFill>
            <a:srgbClr val="1B2D4F"/>
          </a:solidFill>
          <a:ln/>
        </p:spPr>
      </p:sp>
      <p:sp>
        <p:nvSpPr>
          <p:cNvPr id="27" name="Text 24"/>
          <p:cNvSpPr/>
          <p:nvPr/>
        </p:nvSpPr>
        <p:spPr>
          <a:xfrm>
            <a:off x="822960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03</a:t>
            </a:r>
            <a:endParaRPr lang="en-US" sz="1100" dirty="0"/>
          </a:p>
        </p:txBody>
      </p:sp>
      <p:sp>
        <p:nvSpPr>
          <p:cNvPr id="28" name="Text 25"/>
          <p:cNvSpPr/>
          <p:nvPr/>
        </p:nvSpPr>
        <p:spPr>
          <a:xfrm>
            <a:off x="873252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STABLE, NOT SCATTERED</a:t>
            </a:r>
            <a:endParaRPr lang="en-US" sz="1100" dirty="0"/>
          </a:p>
        </p:txBody>
      </p:sp>
      <p:sp>
        <p:nvSpPr>
          <p:cNvPr id="29" name="Text 26"/>
          <p:cNvSpPr/>
          <p:nvPr/>
        </p:nvSpPr>
        <p:spPr>
          <a:xfrm>
            <a:off x="827532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Within a single CLAT passage the author usually holds one dominant tone, with at most one shift. Your job is to name the dominant tone, and to spot the shift if there is one.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05</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DISTINGUISHING THE COUSINS</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Tone vs Mood vs Voice vs Register</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Four words students conflate; CLAT examiners do not</a:t>
            </a:r>
            <a:endParaRPr lang="en-US" sz="1400" dirty="0"/>
          </a:p>
        </p:txBody>
      </p:sp>
      <p:sp>
        <p:nvSpPr>
          <p:cNvPr id="13" name="Shape 10"/>
          <p:cNvSpPr/>
          <p:nvPr/>
        </p:nvSpPr>
        <p:spPr>
          <a:xfrm>
            <a:off x="457200" y="2194560"/>
            <a:ext cx="2811780" cy="457200"/>
          </a:xfrm>
          <a:prstGeom prst="rect">
            <a:avLst/>
          </a:prstGeom>
          <a:solidFill>
            <a:srgbClr val="1B2D4F"/>
          </a:solidFill>
          <a:ln w="12700">
            <a:solidFill>
              <a:srgbClr val="FFFFFF"/>
            </a:solidFill>
            <a:prstDash val="solid"/>
          </a:ln>
        </p:spPr>
      </p:sp>
      <p:sp>
        <p:nvSpPr>
          <p:cNvPr id="14" name="Text 11"/>
          <p:cNvSpPr/>
          <p:nvPr/>
        </p:nvSpPr>
        <p:spPr>
          <a:xfrm>
            <a:off x="457200" y="2194560"/>
            <a:ext cx="2811780" cy="457200"/>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Term</a:t>
            </a:r>
            <a:endParaRPr lang="en-US" sz="1150" dirty="0"/>
          </a:p>
        </p:txBody>
      </p:sp>
      <p:sp>
        <p:nvSpPr>
          <p:cNvPr id="15" name="Shape 12"/>
          <p:cNvSpPr/>
          <p:nvPr/>
        </p:nvSpPr>
        <p:spPr>
          <a:xfrm>
            <a:off x="3268980" y="2194560"/>
            <a:ext cx="2811780" cy="457200"/>
          </a:xfrm>
          <a:prstGeom prst="rect">
            <a:avLst/>
          </a:prstGeom>
          <a:solidFill>
            <a:srgbClr val="1B2D4F"/>
          </a:solidFill>
          <a:ln w="12700">
            <a:solidFill>
              <a:srgbClr val="FFFFFF"/>
            </a:solidFill>
            <a:prstDash val="solid"/>
          </a:ln>
        </p:spPr>
      </p:sp>
      <p:sp>
        <p:nvSpPr>
          <p:cNvPr id="16" name="Text 13"/>
          <p:cNvSpPr/>
          <p:nvPr/>
        </p:nvSpPr>
        <p:spPr>
          <a:xfrm>
            <a:off x="3268980" y="2194560"/>
            <a:ext cx="2811780" cy="457200"/>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Whose feeling is it?</a:t>
            </a:r>
            <a:endParaRPr lang="en-US" sz="1150" dirty="0"/>
          </a:p>
        </p:txBody>
      </p:sp>
      <p:sp>
        <p:nvSpPr>
          <p:cNvPr id="17" name="Shape 14"/>
          <p:cNvSpPr/>
          <p:nvPr/>
        </p:nvSpPr>
        <p:spPr>
          <a:xfrm>
            <a:off x="6080760" y="2194560"/>
            <a:ext cx="2811780" cy="457200"/>
          </a:xfrm>
          <a:prstGeom prst="rect">
            <a:avLst/>
          </a:prstGeom>
          <a:solidFill>
            <a:srgbClr val="1B2D4F"/>
          </a:solidFill>
          <a:ln w="12700">
            <a:solidFill>
              <a:srgbClr val="FFFFFF"/>
            </a:solidFill>
            <a:prstDash val="solid"/>
          </a:ln>
        </p:spPr>
      </p:sp>
      <p:sp>
        <p:nvSpPr>
          <p:cNvPr id="18" name="Text 15"/>
          <p:cNvSpPr/>
          <p:nvPr/>
        </p:nvSpPr>
        <p:spPr>
          <a:xfrm>
            <a:off x="6080760" y="2194560"/>
            <a:ext cx="2811780" cy="457200"/>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How it is detected</a:t>
            </a:r>
            <a:endParaRPr lang="en-US" sz="1150" dirty="0"/>
          </a:p>
        </p:txBody>
      </p:sp>
      <p:sp>
        <p:nvSpPr>
          <p:cNvPr id="19" name="Shape 16"/>
          <p:cNvSpPr/>
          <p:nvPr/>
        </p:nvSpPr>
        <p:spPr>
          <a:xfrm>
            <a:off x="8892540" y="2194560"/>
            <a:ext cx="2811780" cy="457200"/>
          </a:xfrm>
          <a:prstGeom prst="rect">
            <a:avLst/>
          </a:prstGeom>
          <a:solidFill>
            <a:srgbClr val="1B2D4F"/>
          </a:solidFill>
          <a:ln w="12700">
            <a:solidFill>
              <a:srgbClr val="FFFFFF"/>
            </a:solidFill>
            <a:prstDash val="solid"/>
          </a:ln>
        </p:spPr>
      </p:sp>
      <p:sp>
        <p:nvSpPr>
          <p:cNvPr id="20" name="Text 17"/>
          <p:cNvSpPr/>
          <p:nvPr/>
        </p:nvSpPr>
        <p:spPr>
          <a:xfrm>
            <a:off x="8892540" y="2194560"/>
            <a:ext cx="2811780" cy="457200"/>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CLAT relevance</a:t>
            </a:r>
            <a:endParaRPr lang="en-US" sz="1150" dirty="0"/>
          </a:p>
        </p:txBody>
      </p:sp>
      <p:sp>
        <p:nvSpPr>
          <p:cNvPr id="21" name="Shape 18"/>
          <p:cNvSpPr/>
          <p:nvPr/>
        </p:nvSpPr>
        <p:spPr>
          <a:xfrm>
            <a:off x="457200" y="2651760"/>
            <a:ext cx="2811780" cy="457200"/>
          </a:xfrm>
          <a:prstGeom prst="rect">
            <a:avLst/>
          </a:prstGeom>
          <a:solidFill>
            <a:srgbClr val="FFF8F0"/>
          </a:solidFill>
          <a:ln w="6350">
            <a:solidFill>
              <a:srgbClr val="E8ECF3"/>
            </a:solidFill>
            <a:prstDash val="solid"/>
          </a:ln>
        </p:spPr>
      </p:sp>
      <p:sp>
        <p:nvSpPr>
          <p:cNvPr id="22" name="Text 19"/>
          <p:cNvSpPr/>
          <p:nvPr/>
        </p:nvSpPr>
        <p:spPr>
          <a:xfrm>
            <a:off x="530352" y="2651760"/>
            <a:ext cx="2665476" cy="457200"/>
          </a:xfrm>
          <a:prstGeom prst="rect">
            <a:avLst/>
          </a:prstGeom>
          <a:noFill/>
          <a:ln/>
        </p:spPr>
        <p:txBody>
          <a:bodyPr wrap="square" rtlCol="0" anchor="ctr"/>
          <a:lstStyle/>
          <a:p>
            <a:pPr algn="l" indent="0" marL="0">
              <a:buNone/>
            </a:pPr>
            <a:r>
              <a:rPr lang="en-US" sz="1000" b="1" dirty="0">
                <a:solidFill>
                  <a:srgbClr val="1B2D4F"/>
                </a:solidFill>
                <a:latin typeface="Calibri" pitchFamily="34" charset="0"/>
                <a:ea typeface="Calibri" pitchFamily="34" charset="-122"/>
                <a:cs typeface="Calibri" pitchFamily="34" charset="-120"/>
              </a:rPr>
              <a:t>TONE</a:t>
            </a:r>
            <a:endParaRPr lang="en-US" sz="1000" dirty="0"/>
          </a:p>
        </p:txBody>
      </p:sp>
      <p:sp>
        <p:nvSpPr>
          <p:cNvPr id="23" name="Shape 20"/>
          <p:cNvSpPr/>
          <p:nvPr/>
        </p:nvSpPr>
        <p:spPr>
          <a:xfrm>
            <a:off x="3268980" y="2651760"/>
            <a:ext cx="2811780" cy="457200"/>
          </a:xfrm>
          <a:prstGeom prst="rect">
            <a:avLst/>
          </a:prstGeom>
          <a:solidFill>
            <a:srgbClr val="FFF8F0"/>
          </a:solidFill>
          <a:ln w="6350">
            <a:solidFill>
              <a:srgbClr val="E8ECF3"/>
            </a:solidFill>
            <a:prstDash val="solid"/>
          </a:ln>
        </p:spPr>
      </p:sp>
      <p:sp>
        <p:nvSpPr>
          <p:cNvPr id="24" name="Text 21"/>
          <p:cNvSpPr/>
          <p:nvPr/>
        </p:nvSpPr>
        <p:spPr>
          <a:xfrm>
            <a:off x="3342132" y="26517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The author's attitude to the subject</a:t>
            </a:r>
            <a:endParaRPr lang="en-US" sz="1000" dirty="0"/>
          </a:p>
        </p:txBody>
      </p:sp>
      <p:sp>
        <p:nvSpPr>
          <p:cNvPr id="25" name="Shape 22"/>
          <p:cNvSpPr/>
          <p:nvPr/>
        </p:nvSpPr>
        <p:spPr>
          <a:xfrm>
            <a:off x="6080760" y="2651760"/>
            <a:ext cx="2811780" cy="457200"/>
          </a:xfrm>
          <a:prstGeom prst="rect">
            <a:avLst/>
          </a:prstGeom>
          <a:solidFill>
            <a:srgbClr val="FFF8F0"/>
          </a:solidFill>
          <a:ln w="6350">
            <a:solidFill>
              <a:srgbClr val="E8ECF3"/>
            </a:solidFill>
            <a:prstDash val="solid"/>
          </a:ln>
        </p:spPr>
      </p:sp>
      <p:sp>
        <p:nvSpPr>
          <p:cNvPr id="26" name="Text 23"/>
          <p:cNvSpPr/>
          <p:nvPr/>
        </p:nvSpPr>
        <p:spPr>
          <a:xfrm>
            <a:off x="6153912" y="26517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Adjectives, verbs, irony, what is highlighted vs buried</a:t>
            </a:r>
            <a:endParaRPr lang="en-US" sz="1000" dirty="0"/>
          </a:p>
        </p:txBody>
      </p:sp>
      <p:sp>
        <p:nvSpPr>
          <p:cNvPr id="27" name="Shape 24"/>
          <p:cNvSpPr/>
          <p:nvPr/>
        </p:nvSpPr>
        <p:spPr>
          <a:xfrm>
            <a:off x="8892540" y="2651760"/>
            <a:ext cx="2811780" cy="457200"/>
          </a:xfrm>
          <a:prstGeom prst="rect">
            <a:avLst/>
          </a:prstGeom>
          <a:solidFill>
            <a:srgbClr val="FFF8F0"/>
          </a:solidFill>
          <a:ln w="6350">
            <a:solidFill>
              <a:srgbClr val="E8ECF3"/>
            </a:solidFill>
            <a:prstDash val="solid"/>
          </a:ln>
        </p:spPr>
      </p:sp>
      <p:sp>
        <p:nvSpPr>
          <p:cNvPr id="28" name="Text 25"/>
          <p:cNvSpPr/>
          <p:nvPr/>
        </p:nvSpPr>
        <p:spPr>
          <a:xfrm>
            <a:off x="8965692" y="26517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Direct question — 'the tone of the passage is ___'</a:t>
            </a:r>
            <a:endParaRPr lang="en-US" sz="1000" dirty="0"/>
          </a:p>
        </p:txBody>
      </p:sp>
      <p:sp>
        <p:nvSpPr>
          <p:cNvPr id="29" name="Shape 26"/>
          <p:cNvSpPr/>
          <p:nvPr/>
        </p:nvSpPr>
        <p:spPr>
          <a:xfrm>
            <a:off x="457200" y="3108960"/>
            <a:ext cx="2811780" cy="457200"/>
          </a:xfrm>
          <a:prstGeom prst="rect">
            <a:avLst/>
          </a:prstGeom>
          <a:solidFill>
            <a:srgbClr val="FFFFFF"/>
          </a:solidFill>
          <a:ln w="6350">
            <a:solidFill>
              <a:srgbClr val="E8ECF3"/>
            </a:solidFill>
            <a:prstDash val="solid"/>
          </a:ln>
        </p:spPr>
      </p:sp>
      <p:sp>
        <p:nvSpPr>
          <p:cNvPr id="30" name="Text 27"/>
          <p:cNvSpPr/>
          <p:nvPr/>
        </p:nvSpPr>
        <p:spPr>
          <a:xfrm>
            <a:off x="530352" y="3108960"/>
            <a:ext cx="2665476" cy="457200"/>
          </a:xfrm>
          <a:prstGeom prst="rect">
            <a:avLst/>
          </a:prstGeom>
          <a:noFill/>
          <a:ln/>
        </p:spPr>
        <p:txBody>
          <a:bodyPr wrap="square" rtlCol="0" anchor="ctr"/>
          <a:lstStyle/>
          <a:p>
            <a:pPr algn="l" indent="0" marL="0">
              <a:buNone/>
            </a:pPr>
            <a:r>
              <a:rPr lang="en-US" sz="1000" b="1" dirty="0">
                <a:solidFill>
                  <a:srgbClr val="1B2D4F"/>
                </a:solidFill>
                <a:latin typeface="Calibri" pitchFamily="34" charset="0"/>
                <a:ea typeface="Calibri" pitchFamily="34" charset="-122"/>
                <a:cs typeface="Calibri" pitchFamily="34" charset="-120"/>
              </a:rPr>
              <a:t>MOOD</a:t>
            </a:r>
            <a:endParaRPr lang="en-US" sz="1000" dirty="0"/>
          </a:p>
        </p:txBody>
      </p:sp>
      <p:sp>
        <p:nvSpPr>
          <p:cNvPr id="31" name="Shape 28"/>
          <p:cNvSpPr/>
          <p:nvPr/>
        </p:nvSpPr>
        <p:spPr>
          <a:xfrm>
            <a:off x="3268980" y="3108960"/>
            <a:ext cx="2811780" cy="457200"/>
          </a:xfrm>
          <a:prstGeom prst="rect">
            <a:avLst/>
          </a:prstGeom>
          <a:solidFill>
            <a:srgbClr val="FFFFFF"/>
          </a:solidFill>
          <a:ln w="6350">
            <a:solidFill>
              <a:srgbClr val="E8ECF3"/>
            </a:solidFill>
            <a:prstDash val="solid"/>
          </a:ln>
        </p:spPr>
      </p:sp>
      <p:sp>
        <p:nvSpPr>
          <p:cNvPr id="32" name="Text 29"/>
          <p:cNvSpPr/>
          <p:nvPr/>
        </p:nvSpPr>
        <p:spPr>
          <a:xfrm>
            <a:off x="3342132" y="31089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The atmosphere created in the reader</a:t>
            </a:r>
            <a:endParaRPr lang="en-US" sz="1000" dirty="0"/>
          </a:p>
        </p:txBody>
      </p:sp>
      <p:sp>
        <p:nvSpPr>
          <p:cNvPr id="33" name="Shape 30"/>
          <p:cNvSpPr/>
          <p:nvPr/>
        </p:nvSpPr>
        <p:spPr>
          <a:xfrm>
            <a:off x="6080760" y="3108960"/>
            <a:ext cx="2811780" cy="457200"/>
          </a:xfrm>
          <a:prstGeom prst="rect">
            <a:avLst/>
          </a:prstGeom>
          <a:solidFill>
            <a:srgbClr val="FFFFFF"/>
          </a:solidFill>
          <a:ln w="6350">
            <a:solidFill>
              <a:srgbClr val="E8ECF3"/>
            </a:solidFill>
            <a:prstDash val="solid"/>
          </a:ln>
        </p:spPr>
      </p:sp>
      <p:sp>
        <p:nvSpPr>
          <p:cNvPr id="34" name="Text 31"/>
          <p:cNvSpPr/>
          <p:nvPr/>
        </p:nvSpPr>
        <p:spPr>
          <a:xfrm>
            <a:off x="6153912" y="31089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Imagery, setting, sensory detail (cold, dim, hushed)</a:t>
            </a:r>
            <a:endParaRPr lang="en-US" sz="1000" dirty="0"/>
          </a:p>
        </p:txBody>
      </p:sp>
      <p:sp>
        <p:nvSpPr>
          <p:cNvPr id="35" name="Shape 32"/>
          <p:cNvSpPr/>
          <p:nvPr/>
        </p:nvSpPr>
        <p:spPr>
          <a:xfrm>
            <a:off x="8892540" y="3108960"/>
            <a:ext cx="2811780" cy="457200"/>
          </a:xfrm>
          <a:prstGeom prst="rect">
            <a:avLst/>
          </a:prstGeom>
          <a:solidFill>
            <a:srgbClr val="FFFFFF"/>
          </a:solidFill>
          <a:ln w="6350">
            <a:solidFill>
              <a:srgbClr val="E8ECF3"/>
            </a:solidFill>
            <a:prstDash val="solid"/>
          </a:ln>
        </p:spPr>
      </p:sp>
      <p:sp>
        <p:nvSpPr>
          <p:cNvPr id="36" name="Text 33"/>
          <p:cNvSpPr/>
          <p:nvPr/>
        </p:nvSpPr>
        <p:spPr>
          <a:xfrm>
            <a:off x="8965692" y="31089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Tested in fiction passages — 'the prevailing mood is ___'</a:t>
            </a:r>
            <a:endParaRPr lang="en-US" sz="1000" dirty="0"/>
          </a:p>
        </p:txBody>
      </p:sp>
      <p:sp>
        <p:nvSpPr>
          <p:cNvPr id="37" name="Shape 34"/>
          <p:cNvSpPr/>
          <p:nvPr/>
        </p:nvSpPr>
        <p:spPr>
          <a:xfrm>
            <a:off x="457200" y="3566160"/>
            <a:ext cx="2811780" cy="457200"/>
          </a:xfrm>
          <a:prstGeom prst="rect">
            <a:avLst/>
          </a:prstGeom>
          <a:solidFill>
            <a:srgbClr val="FFF8F0"/>
          </a:solidFill>
          <a:ln w="6350">
            <a:solidFill>
              <a:srgbClr val="E8ECF3"/>
            </a:solidFill>
            <a:prstDash val="solid"/>
          </a:ln>
        </p:spPr>
      </p:sp>
      <p:sp>
        <p:nvSpPr>
          <p:cNvPr id="38" name="Text 35"/>
          <p:cNvSpPr/>
          <p:nvPr/>
        </p:nvSpPr>
        <p:spPr>
          <a:xfrm>
            <a:off x="530352" y="3566160"/>
            <a:ext cx="2665476" cy="457200"/>
          </a:xfrm>
          <a:prstGeom prst="rect">
            <a:avLst/>
          </a:prstGeom>
          <a:noFill/>
          <a:ln/>
        </p:spPr>
        <p:txBody>
          <a:bodyPr wrap="square" rtlCol="0" anchor="ctr"/>
          <a:lstStyle/>
          <a:p>
            <a:pPr algn="l" indent="0" marL="0">
              <a:buNone/>
            </a:pPr>
            <a:r>
              <a:rPr lang="en-US" sz="1000" b="1" dirty="0">
                <a:solidFill>
                  <a:srgbClr val="1B2D4F"/>
                </a:solidFill>
                <a:latin typeface="Calibri" pitchFamily="34" charset="0"/>
                <a:ea typeface="Calibri" pitchFamily="34" charset="-122"/>
                <a:cs typeface="Calibri" pitchFamily="34" charset="-120"/>
              </a:rPr>
              <a:t>VOICE</a:t>
            </a:r>
            <a:endParaRPr lang="en-US" sz="1000" dirty="0"/>
          </a:p>
        </p:txBody>
      </p:sp>
      <p:sp>
        <p:nvSpPr>
          <p:cNvPr id="39" name="Shape 36"/>
          <p:cNvSpPr/>
          <p:nvPr/>
        </p:nvSpPr>
        <p:spPr>
          <a:xfrm>
            <a:off x="3268980" y="3566160"/>
            <a:ext cx="2811780" cy="457200"/>
          </a:xfrm>
          <a:prstGeom prst="rect">
            <a:avLst/>
          </a:prstGeom>
          <a:solidFill>
            <a:srgbClr val="FFF8F0"/>
          </a:solidFill>
          <a:ln w="6350">
            <a:solidFill>
              <a:srgbClr val="E8ECF3"/>
            </a:solidFill>
            <a:prstDash val="solid"/>
          </a:ln>
        </p:spPr>
      </p:sp>
      <p:sp>
        <p:nvSpPr>
          <p:cNvPr id="40" name="Text 37"/>
          <p:cNvSpPr/>
          <p:nvPr/>
        </p:nvSpPr>
        <p:spPr>
          <a:xfrm>
            <a:off x="3342132" y="35661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The author's recognisable identity</a:t>
            </a:r>
            <a:endParaRPr lang="en-US" sz="1000" dirty="0"/>
          </a:p>
        </p:txBody>
      </p:sp>
      <p:sp>
        <p:nvSpPr>
          <p:cNvPr id="41" name="Shape 38"/>
          <p:cNvSpPr/>
          <p:nvPr/>
        </p:nvSpPr>
        <p:spPr>
          <a:xfrm>
            <a:off x="6080760" y="3566160"/>
            <a:ext cx="2811780" cy="457200"/>
          </a:xfrm>
          <a:prstGeom prst="rect">
            <a:avLst/>
          </a:prstGeom>
          <a:solidFill>
            <a:srgbClr val="FFF8F0"/>
          </a:solidFill>
          <a:ln w="6350">
            <a:solidFill>
              <a:srgbClr val="E8ECF3"/>
            </a:solidFill>
            <a:prstDash val="solid"/>
          </a:ln>
        </p:spPr>
      </p:sp>
      <p:sp>
        <p:nvSpPr>
          <p:cNvPr id="42" name="Text 39"/>
          <p:cNvSpPr/>
          <p:nvPr/>
        </p:nvSpPr>
        <p:spPr>
          <a:xfrm>
            <a:off x="6153912" y="35661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Recurring habits across a writer's work</a:t>
            </a:r>
            <a:endParaRPr lang="en-US" sz="1000" dirty="0"/>
          </a:p>
        </p:txBody>
      </p:sp>
      <p:sp>
        <p:nvSpPr>
          <p:cNvPr id="43" name="Shape 40"/>
          <p:cNvSpPr/>
          <p:nvPr/>
        </p:nvSpPr>
        <p:spPr>
          <a:xfrm>
            <a:off x="8892540" y="3566160"/>
            <a:ext cx="2811780" cy="457200"/>
          </a:xfrm>
          <a:prstGeom prst="rect">
            <a:avLst/>
          </a:prstGeom>
          <a:solidFill>
            <a:srgbClr val="FFF8F0"/>
          </a:solidFill>
          <a:ln w="6350">
            <a:solidFill>
              <a:srgbClr val="E8ECF3"/>
            </a:solidFill>
            <a:prstDash val="solid"/>
          </a:ln>
        </p:spPr>
      </p:sp>
      <p:sp>
        <p:nvSpPr>
          <p:cNvPr id="44" name="Text 41"/>
          <p:cNvSpPr/>
          <p:nvPr/>
        </p:nvSpPr>
        <p:spPr>
          <a:xfrm>
            <a:off x="8965692" y="35661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Rare in CLAT, useful for distinguishing styles</a:t>
            </a:r>
            <a:endParaRPr lang="en-US" sz="1000" dirty="0"/>
          </a:p>
        </p:txBody>
      </p:sp>
      <p:sp>
        <p:nvSpPr>
          <p:cNvPr id="45" name="Shape 42"/>
          <p:cNvSpPr/>
          <p:nvPr/>
        </p:nvSpPr>
        <p:spPr>
          <a:xfrm>
            <a:off x="457200" y="4023360"/>
            <a:ext cx="2811780" cy="457200"/>
          </a:xfrm>
          <a:prstGeom prst="rect">
            <a:avLst/>
          </a:prstGeom>
          <a:solidFill>
            <a:srgbClr val="FFFFFF"/>
          </a:solidFill>
          <a:ln w="6350">
            <a:solidFill>
              <a:srgbClr val="E8ECF3"/>
            </a:solidFill>
            <a:prstDash val="solid"/>
          </a:ln>
        </p:spPr>
      </p:sp>
      <p:sp>
        <p:nvSpPr>
          <p:cNvPr id="46" name="Text 43"/>
          <p:cNvSpPr/>
          <p:nvPr/>
        </p:nvSpPr>
        <p:spPr>
          <a:xfrm>
            <a:off x="530352" y="4023360"/>
            <a:ext cx="2665476" cy="457200"/>
          </a:xfrm>
          <a:prstGeom prst="rect">
            <a:avLst/>
          </a:prstGeom>
          <a:noFill/>
          <a:ln/>
        </p:spPr>
        <p:txBody>
          <a:bodyPr wrap="square" rtlCol="0" anchor="ctr"/>
          <a:lstStyle/>
          <a:p>
            <a:pPr algn="l" indent="0" marL="0">
              <a:buNone/>
            </a:pPr>
            <a:r>
              <a:rPr lang="en-US" sz="1000" b="1" dirty="0">
                <a:solidFill>
                  <a:srgbClr val="1B2D4F"/>
                </a:solidFill>
                <a:latin typeface="Calibri" pitchFamily="34" charset="0"/>
                <a:ea typeface="Calibri" pitchFamily="34" charset="-122"/>
                <a:cs typeface="Calibri" pitchFamily="34" charset="-120"/>
              </a:rPr>
              <a:t>REGISTER</a:t>
            </a:r>
            <a:endParaRPr lang="en-US" sz="1000" dirty="0"/>
          </a:p>
        </p:txBody>
      </p:sp>
      <p:sp>
        <p:nvSpPr>
          <p:cNvPr id="47" name="Shape 44"/>
          <p:cNvSpPr/>
          <p:nvPr/>
        </p:nvSpPr>
        <p:spPr>
          <a:xfrm>
            <a:off x="3268980" y="4023360"/>
            <a:ext cx="2811780" cy="457200"/>
          </a:xfrm>
          <a:prstGeom prst="rect">
            <a:avLst/>
          </a:prstGeom>
          <a:solidFill>
            <a:srgbClr val="FFFFFF"/>
          </a:solidFill>
          <a:ln w="6350">
            <a:solidFill>
              <a:srgbClr val="E8ECF3"/>
            </a:solidFill>
            <a:prstDash val="solid"/>
          </a:ln>
        </p:spPr>
      </p:sp>
      <p:sp>
        <p:nvSpPr>
          <p:cNvPr id="48" name="Text 45"/>
          <p:cNvSpPr/>
          <p:nvPr/>
        </p:nvSpPr>
        <p:spPr>
          <a:xfrm>
            <a:off x="3342132" y="40233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How formal the writing is</a:t>
            </a:r>
            <a:endParaRPr lang="en-US" sz="1000" dirty="0"/>
          </a:p>
        </p:txBody>
      </p:sp>
      <p:sp>
        <p:nvSpPr>
          <p:cNvPr id="49" name="Shape 46"/>
          <p:cNvSpPr/>
          <p:nvPr/>
        </p:nvSpPr>
        <p:spPr>
          <a:xfrm>
            <a:off x="6080760" y="4023360"/>
            <a:ext cx="2811780" cy="457200"/>
          </a:xfrm>
          <a:prstGeom prst="rect">
            <a:avLst/>
          </a:prstGeom>
          <a:solidFill>
            <a:srgbClr val="FFFFFF"/>
          </a:solidFill>
          <a:ln w="6350">
            <a:solidFill>
              <a:srgbClr val="E8ECF3"/>
            </a:solidFill>
            <a:prstDash val="solid"/>
          </a:ln>
        </p:spPr>
      </p:sp>
      <p:sp>
        <p:nvSpPr>
          <p:cNvPr id="50" name="Text 47"/>
          <p:cNvSpPr/>
          <p:nvPr/>
        </p:nvSpPr>
        <p:spPr>
          <a:xfrm>
            <a:off x="6153912" y="40233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Diction, contractions, jargon, sentence length</a:t>
            </a:r>
            <a:endParaRPr lang="en-US" sz="1000" dirty="0"/>
          </a:p>
        </p:txBody>
      </p:sp>
      <p:sp>
        <p:nvSpPr>
          <p:cNvPr id="51" name="Shape 48"/>
          <p:cNvSpPr/>
          <p:nvPr/>
        </p:nvSpPr>
        <p:spPr>
          <a:xfrm>
            <a:off x="8892540" y="4023360"/>
            <a:ext cx="2811780" cy="457200"/>
          </a:xfrm>
          <a:prstGeom prst="rect">
            <a:avLst/>
          </a:prstGeom>
          <a:solidFill>
            <a:srgbClr val="FFFFFF"/>
          </a:solidFill>
          <a:ln w="6350">
            <a:solidFill>
              <a:srgbClr val="E8ECF3"/>
            </a:solidFill>
            <a:prstDash val="solid"/>
          </a:ln>
        </p:spPr>
      </p:sp>
      <p:sp>
        <p:nvSpPr>
          <p:cNvPr id="52" name="Text 49"/>
          <p:cNvSpPr/>
          <p:nvPr/>
        </p:nvSpPr>
        <p:spPr>
          <a:xfrm>
            <a:off x="8965692" y="40233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Helps eliminate options — judicial prose is not 'casual'</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06</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QUESTION STEMS</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Four ways CLAT asks the same thing</a:t>
            </a:r>
            <a:endParaRPr lang="en-US" sz="3200" dirty="0"/>
          </a:p>
        </p:txBody>
      </p:sp>
      <p:sp>
        <p:nvSpPr>
          <p:cNvPr id="12" name="Shape 9"/>
          <p:cNvSpPr/>
          <p:nvPr/>
        </p:nvSpPr>
        <p:spPr>
          <a:xfrm>
            <a:off x="457200" y="1828800"/>
            <a:ext cx="91440" cy="1463040"/>
          </a:xfrm>
          <a:prstGeom prst="rect">
            <a:avLst/>
          </a:prstGeom>
          <a:solidFill>
            <a:srgbClr val="FF6B35"/>
          </a:solidFill>
          <a:ln/>
        </p:spPr>
      </p:sp>
      <p:sp>
        <p:nvSpPr>
          <p:cNvPr id="13" name="Text 10"/>
          <p:cNvSpPr/>
          <p:nvPr/>
        </p:nvSpPr>
        <p:spPr>
          <a:xfrm>
            <a:off x="640080" y="1737360"/>
            <a:ext cx="548640" cy="640080"/>
          </a:xfrm>
          <a:prstGeom prst="rect">
            <a:avLst/>
          </a:prstGeom>
          <a:noFill/>
          <a:ln/>
        </p:spPr>
        <p:txBody>
          <a:bodyPr wrap="square" rtlCol="0" anchor="ctr"/>
          <a:lstStyle/>
          <a:p>
            <a:pPr indent="0" marL="0">
              <a:buNone/>
            </a:pPr>
            <a:r>
              <a:rPr lang="en-US" sz="6000" b="1" dirty="0">
                <a:solidFill>
                  <a:srgbClr val="FF6B35"/>
                </a:solidFill>
                <a:latin typeface="Calibri" pitchFamily="34" charset="0"/>
                <a:ea typeface="Calibri" pitchFamily="34" charset="-122"/>
                <a:cs typeface="Calibri" pitchFamily="34" charset="-120"/>
              </a:rPr>
              <a:t>“</a:t>
            </a:r>
            <a:endParaRPr lang="en-US" sz="6000" dirty="0"/>
          </a:p>
        </p:txBody>
      </p:sp>
      <p:sp>
        <p:nvSpPr>
          <p:cNvPr id="14" name="Text 11"/>
          <p:cNvSpPr/>
          <p:nvPr/>
        </p:nvSpPr>
        <p:spPr>
          <a:xfrm>
            <a:off x="1188720" y="1828800"/>
            <a:ext cx="10515600" cy="1463040"/>
          </a:xfrm>
          <a:prstGeom prst="rect">
            <a:avLst/>
          </a:prstGeom>
          <a:noFill/>
          <a:ln/>
        </p:spPr>
        <p:txBody>
          <a:bodyPr wrap="square" rtlCol="0" anchor="ctr"/>
          <a:lstStyle/>
          <a:p>
            <a:pPr indent="0" marL="0">
              <a:buNone/>
            </a:pPr>
            <a:r>
              <a:rPr lang="en-US" sz="1700" i="1" dirty="0">
                <a:solidFill>
                  <a:srgbClr val="1B2D4F"/>
                </a:solidFill>
                <a:latin typeface="Calibri" pitchFamily="34" charset="0"/>
                <a:ea typeface="Calibri" pitchFamily="34" charset="-122"/>
                <a:cs typeface="Calibri" pitchFamily="34" charset="-120"/>
              </a:rPr>
              <a:t>Almost every tone question on the CLAT paper is a paraphrase of one of four stems. Once you recognise the stem, the search inside the passage narrows sharply.</a:t>
            </a:r>
            <a:endParaRPr lang="en-US" sz="1700" dirty="0"/>
          </a:p>
        </p:txBody>
      </p:sp>
      <p:sp>
        <p:nvSpPr>
          <p:cNvPr id="15" name="Shape 12"/>
          <p:cNvSpPr/>
          <p:nvPr/>
        </p:nvSpPr>
        <p:spPr>
          <a:xfrm>
            <a:off x="411480" y="3749040"/>
            <a:ext cx="3657600" cy="2377440"/>
          </a:xfrm>
          <a:prstGeom prst="rect">
            <a:avLst/>
          </a:prstGeom>
          <a:solidFill>
            <a:srgbClr val="E8ECF3"/>
          </a:solidFill>
          <a:ln w="9525">
            <a:solidFill>
              <a:srgbClr val="1B2D4F"/>
            </a:solidFill>
            <a:prstDash val="solid"/>
          </a:ln>
        </p:spPr>
      </p:sp>
      <p:sp>
        <p:nvSpPr>
          <p:cNvPr id="16" name="Shape 13"/>
          <p:cNvSpPr/>
          <p:nvPr/>
        </p:nvSpPr>
        <p:spPr>
          <a:xfrm>
            <a:off x="411480" y="3749040"/>
            <a:ext cx="3657600" cy="365760"/>
          </a:xfrm>
          <a:prstGeom prst="rect">
            <a:avLst/>
          </a:prstGeom>
          <a:solidFill>
            <a:srgbClr val="1B2D4F"/>
          </a:solidFill>
          <a:ln/>
        </p:spPr>
      </p:sp>
      <p:sp>
        <p:nvSpPr>
          <p:cNvPr id="17" name="Text 14"/>
          <p:cNvSpPr/>
          <p:nvPr/>
        </p:nvSpPr>
        <p:spPr>
          <a:xfrm>
            <a:off x="54864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01</a:t>
            </a:r>
            <a:endParaRPr lang="en-US" sz="1100" dirty="0"/>
          </a:p>
        </p:txBody>
      </p:sp>
      <p:sp>
        <p:nvSpPr>
          <p:cNvPr id="18" name="Text 15"/>
          <p:cNvSpPr/>
          <p:nvPr/>
        </p:nvSpPr>
        <p:spPr>
          <a:xfrm>
            <a:off x="105156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DIRECT NAMING</a:t>
            </a:r>
            <a:endParaRPr lang="en-US" sz="1100" dirty="0"/>
          </a:p>
        </p:txBody>
      </p:sp>
      <p:sp>
        <p:nvSpPr>
          <p:cNvPr id="19" name="Text 16"/>
          <p:cNvSpPr/>
          <p:nvPr/>
        </p:nvSpPr>
        <p:spPr>
          <a:xfrm>
            <a:off x="59436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'The tone of the passage can best be described as ___.' Looks easy; punishes carelessness. The four options usually include one correct tone and one near-cousin (analytical vs critical, concerned vs alarmist).</a:t>
            </a:r>
            <a:endParaRPr lang="en-US" sz="1100" dirty="0"/>
          </a:p>
        </p:txBody>
      </p:sp>
      <p:sp>
        <p:nvSpPr>
          <p:cNvPr id="20" name="Shape 17"/>
          <p:cNvSpPr/>
          <p:nvPr/>
        </p:nvSpPr>
        <p:spPr>
          <a:xfrm>
            <a:off x="4251960" y="3749040"/>
            <a:ext cx="3657600" cy="2377440"/>
          </a:xfrm>
          <a:prstGeom prst="rect">
            <a:avLst/>
          </a:prstGeom>
          <a:solidFill>
            <a:srgbClr val="FFF8F0"/>
          </a:solidFill>
          <a:ln w="9525">
            <a:solidFill>
              <a:srgbClr val="1B2D4F"/>
            </a:solidFill>
            <a:prstDash val="solid"/>
          </a:ln>
        </p:spPr>
      </p:sp>
      <p:sp>
        <p:nvSpPr>
          <p:cNvPr id="21" name="Shape 18"/>
          <p:cNvSpPr/>
          <p:nvPr/>
        </p:nvSpPr>
        <p:spPr>
          <a:xfrm>
            <a:off x="4251960" y="3749040"/>
            <a:ext cx="3657600" cy="365760"/>
          </a:xfrm>
          <a:prstGeom prst="rect">
            <a:avLst/>
          </a:prstGeom>
          <a:solidFill>
            <a:srgbClr val="1B2D4F"/>
          </a:solidFill>
          <a:ln/>
        </p:spPr>
      </p:sp>
      <p:sp>
        <p:nvSpPr>
          <p:cNvPr id="22" name="Text 19"/>
          <p:cNvSpPr/>
          <p:nvPr/>
        </p:nvSpPr>
        <p:spPr>
          <a:xfrm>
            <a:off x="438912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02</a:t>
            </a:r>
            <a:endParaRPr lang="en-US" sz="1100" dirty="0"/>
          </a:p>
        </p:txBody>
      </p:sp>
      <p:sp>
        <p:nvSpPr>
          <p:cNvPr id="23" name="Text 20"/>
          <p:cNvSpPr/>
          <p:nvPr/>
        </p:nvSpPr>
        <p:spPr>
          <a:xfrm>
            <a:off x="489204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AUTHOR'S ATTITUDE</a:t>
            </a:r>
            <a:endParaRPr lang="en-US" sz="1100" dirty="0"/>
          </a:p>
        </p:txBody>
      </p:sp>
      <p:sp>
        <p:nvSpPr>
          <p:cNvPr id="24" name="Text 21"/>
          <p:cNvSpPr/>
          <p:nvPr/>
        </p:nvSpPr>
        <p:spPr>
          <a:xfrm>
            <a:off x="443484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'The author's attitude toward X is most accurately described as ___.' X is something specific in the passage. The answer is rarely the same as the overall tone — read carefully.</a:t>
            </a:r>
            <a:endParaRPr lang="en-US" sz="1100" dirty="0"/>
          </a:p>
        </p:txBody>
      </p:sp>
      <p:sp>
        <p:nvSpPr>
          <p:cNvPr id="25" name="Shape 22"/>
          <p:cNvSpPr/>
          <p:nvPr/>
        </p:nvSpPr>
        <p:spPr>
          <a:xfrm>
            <a:off x="8092440" y="3749040"/>
            <a:ext cx="3657600" cy="2377440"/>
          </a:xfrm>
          <a:prstGeom prst="rect">
            <a:avLst/>
          </a:prstGeom>
          <a:solidFill>
            <a:srgbClr val="E8ECF3"/>
          </a:solidFill>
          <a:ln w="9525">
            <a:solidFill>
              <a:srgbClr val="1B2D4F"/>
            </a:solidFill>
            <a:prstDash val="solid"/>
          </a:ln>
        </p:spPr>
      </p:sp>
      <p:sp>
        <p:nvSpPr>
          <p:cNvPr id="26" name="Shape 23"/>
          <p:cNvSpPr/>
          <p:nvPr/>
        </p:nvSpPr>
        <p:spPr>
          <a:xfrm>
            <a:off x="8092440" y="3749040"/>
            <a:ext cx="3657600" cy="365760"/>
          </a:xfrm>
          <a:prstGeom prst="rect">
            <a:avLst/>
          </a:prstGeom>
          <a:solidFill>
            <a:srgbClr val="1B2D4F"/>
          </a:solidFill>
          <a:ln/>
        </p:spPr>
      </p:sp>
      <p:sp>
        <p:nvSpPr>
          <p:cNvPr id="27" name="Text 24"/>
          <p:cNvSpPr/>
          <p:nvPr/>
        </p:nvSpPr>
        <p:spPr>
          <a:xfrm>
            <a:off x="822960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03</a:t>
            </a:r>
            <a:endParaRPr lang="en-US" sz="1100" dirty="0"/>
          </a:p>
        </p:txBody>
      </p:sp>
      <p:sp>
        <p:nvSpPr>
          <p:cNvPr id="28" name="Text 25"/>
          <p:cNvSpPr/>
          <p:nvPr/>
        </p:nvSpPr>
        <p:spPr>
          <a:xfrm>
            <a:off x="873252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SHIFT IN TONE</a:t>
            </a:r>
            <a:endParaRPr lang="en-US" sz="1100" dirty="0"/>
          </a:p>
        </p:txBody>
      </p:sp>
      <p:sp>
        <p:nvSpPr>
          <p:cNvPr id="29" name="Text 26"/>
          <p:cNvSpPr/>
          <p:nvPr/>
        </p:nvSpPr>
        <p:spPr>
          <a:xfrm>
            <a:off x="827532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'There is a shift in tone between paragraph 2 and paragraph 3 from ___ to ___.' Train yourself to mark the paragraph where the connector turns (however, yet, that said, in contrast).</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07</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INFERENCE, NOT SEARCH</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Why tone is never spelled out</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If the author had to label every paragraph 'I am being critical now,' it would not be writing — it would be a spreadsheet</a:t>
            </a:r>
            <a:endParaRPr lang="en-US" sz="1400" dirty="0"/>
          </a:p>
        </p:txBody>
      </p:sp>
      <p:sp>
        <p:nvSpPr>
          <p:cNvPr id="13" name="Shape 10"/>
          <p:cNvSpPr/>
          <p:nvPr/>
        </p:nvSpPr>
        <p:spPr>
          <a:xfrm>
            <a:off x="457200" y="2103120"/>
            <a:ext cx="5394960" cy="411480"/>
          </a:xfrm>
          <a:prstGeom prst="rect">
            <a:avLst/>
          </a:prstGeom>
          <a:solidFill>
            <a:srgbClr val="1B2D4F"/>
          </a:solidFill>
          <a:ln/>
        </p:spPr>
      </p:sp>
      <p:sp>
        <p:nvSpPr>
          <p:cNvPr id="14" name="Text 11"/>
          <p:cNvSpPr/>
          <p:nvPr/>
        </p:nvSpPr>
        <p:spPr>
          <a:xfrm>
            <a:off x="45720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WHAT YOU WILL NOT FIND</a:t>
            </a:r>
            <a:endParaRPr lang="en-US" sz="1200" dirty="0"/>
          </a:p>
        </p:txBody>
      </p:sp>
      <p:sp>
        <p:nvSpPr>
          <p:cNvPr id="15" name="Shape 12"/>
          <p:cNvSpPr/>
          <p:nvPr/>
        </p:nvSpPr>
        <p:spPr>
          <a:xfrm>
            <a:off x="457200" y="2514600"/>
            <a:ext cx="5394960" cy="3017520"/>
          </a:xfrm>
          <a:prstGeom prst="rect">
            <a:avLst/>
          </a:prstGeom>
          <a:solidFill>
            <a:srgbClr val="FFF8F0"/>
          </a:solidFill>
          <a:ln w="9525">
            <a:solidFill>
              <a:srgbClr val="1B2D4F"/>
            </a:solidFill>
            <a:prstDash val="solid"/>
          </a:ln>
        </p:spPr>
      </p:sp>
      <p:sp>
        <p:nvSpPr>
          <p:cNvPr id="16" name="Text 13"/>
          <p:cNvSpPr/>
          <p:nvPr/>
        </p:nvSpPr>
        <p:spPr>
          <a:xfrm>
            <a:off x="64008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An adjective like 'critically,' 'satirically' announcing the tone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A topic sentence that says 'this passage is ironic'</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A line at the end summarising the author's mood</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Punctuation alone — exclamation marks are not enough</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A neat keyword in every paragraph</a:t>
            </a:r>
            <a:endParaRPr lang="en-US" sz="1200" dirty="0"/>
          </a:p>
        </p:txBody>
      </p:sp>
      <p:sp>
        <p:nvSpPr>
          <p:cNvPr id="17" name="Shape 14"/>
          <p:cNvSpPr/>
          <p:nvPr/>
        </p:nvSpPr>
        <p:spPr>
          <a:xfrm>
            <a:off x="6355080" y="2103120"/>
            <a:ext cx="5394960" cy="411480"/>
          </a:xfrm>
          <a:prstGeom prst="rect">
            <a:avLst/>
          </a:prstGeom>
          <a:solidFill>
            <a:srgbClr val="FF6B35"/>
          </a:solidFill>
          <a:ln/>
        </p:spPr>
      </p:sp>
      <p:sp>
        <p:nvSpPr>
          <p:cNvPr id="18" name="Text 15"/>
          <p:cNvSpPr/>
          <p:nvPr/>
        </p:nvSpPr>
        <p:spPr>
          <a:xfrm>
            <a:off x="635508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WHAT YOU WILL FIND</a:t>
            </a:r>
            <a:endParaRPr lang="en-US" sz="1200" dirty="0"/>
          </a:p>
        </p:txBody>
      </p:sp>
      <p:sp>
        <p:nvSpPr>
          <p:cNvPr id="19" name="Shape 16"/>
          <p:cNvSpPr/>
          <p:nvPr/>
        </p:nvSpPr>
        <p:spPr>
          <a:xfrm>
            <a:off x="6355080" y="2514600"/>
            <a:ext cx="5394960" cy="3017520"/>
          </a:xfrm>
          <a:prstGeom prst="rect">
            <a:avLst/>
          </a:prstGeom>
          <a:solidFill>
            <a:srgbClr val="FFFFFF"/>
          </a:solidFill>
          <a:ln w="9525">
            <a:solidFill>
              <a:srgbClr val="FF6B35"/>
            </a:solidFill>
            <a:prstDash val="solid"/>
          </a:ln>
        </p:spPr>
      </p:sp>
      <p:sp>
        <p:nvSpPr>
          <p:cNvPr id="20" name="Text 17"/>
          <p:cNvSpPr/>
          <p:nvPr/>
        </p:nvSpPr>
        <p:spPr>
          <a:xfrm>
            <a:off x="653796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Adjectives that lean — 'breathless,' 'feeble,' 'remarkable'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Verbs that judge — 'concedes,' 'insists,' 'mocks,' 'laments'</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Sentence shapes — short stabs for indignation, long sub-clauses for analysis</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Quoted material the author stages without endorsing</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Connectors that hint at the author's own stance — 'tellingly,' 'predictably'</a:t>
            </a:r>
            <a:endParaRPr lang="en-US" sz="1200" dirty="0"/>
          </a:p>
        </p:txBody>
      </p:sp>
      <p:sp>
        <p:nvSpPr>
          <p:cNvPr id="21" name="Shape 18"/>
          <p:cNvSpPr/>
          <p:nvPr/>
        </p:nvSpPr>
        <p:spPr>
          <a:xfrm>
            <a:off x="457200" y="5669280"/>
            <a:ext cx="11292840" cy="594360"/>
          </a:xfrm>
          <a:prstGeom prst="rect">
            <a:avLst/>
          </a:prstGeom>
          <a:solidFill>
            <a:srgbClr val="1B2D4F"/>
          </a:solidFill>
          <a:ln/>
        </p:spPr>
      </p:sp>
      <p:sp>
        <p:nvSpPr>
          <p:cNvPr id="22" name="Shape 19"/>
          <p:cNvSpPr/>
          <p:nvPr/>
        </p:nvSpPr>
        <p:spPr>
          <a:xfrm>
            <a:off x="457200" y="5669280"/>
            <a:ext cx="109728" cy="594360"/>
          </a:xfrm>
          <a:prstGeom prst="rect">
            <a:avLst/>
          </a:prstGeom>
          <a:solidFill>
            <a:srgbClr val="FF6B35"/>
          </a:solidFill>
          <a:ln/>
        </p:spPr>
      </p:sp>
      <p:sp>
        <p:nvSpPr>
          <p:cNvPr id="23" name="Text 20"/>
          <p:cNvSpPr/>
          <p:nvPr/>
        </p:nvSpPr>
        <p:spPr>
          <a:xfrm>
            <a:off x="685800" y="5669280"/>
            <a:ext cx="2194560" cy="59436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KEY TAKEAWAY  ›</a:t>
            </a:r>
            <a:endParaRPr lang="en-US" sz="1100" dirty="0"/>
          </a:p>
        </p:txBody>
      </p:sp>
      <p:sp>
        <p:nvSpPr>
          <p:cNvPr id="24" name="Text 21"/>
          <p:cNvSpPr/>
          <p:nvPr/>
        </p:nvSpPr>
        <p:spPr>
          <a:xfrm>
            <a:off x="2834640" y="5669280"/>
            <a:ext cx="8823960" cy="594360"/>
          </a:xfrm>
          <a:prstGeom prst="rect">
            <a:avLst/>
          </a:prstGeom>
          <a:noFill/>
          <a:ln/>
        </p:spPr>
        <p:txBody>
          <a:bodyPr wrap="square" rtlCol="0" anchor="ctr"/>
          <a:lstStyle/>
          <a:p>
            <a:pPr indent="0" marL="0">
              <a:buNone/>
            </a:pPr>
            <a:r>
              <a:rPr lang="en-US" sz="1200" i="1" dirty="0">
                <a:solidFill>
                  <a:srgbClr val="FFFFFF"/>
                </a:solidFill>
                <a:latin typeface="Calibri" pitchFamily="34" charset="0"/>
                <a:ea typeface="Calibri" pitchFamily="34" charset="-122"/>
                <a:cs typeface="Calibri" pitchFamily="34" charset="-120"/>
              </a:rPr>
              <a:t>Tone is read off the texture of the prose, not retrieved from a sentence. The skill is the same skill that lets you tell a friend's joke from a friend's complaint over a single text message.</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08</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READING THE TEXTURE</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Three layers of tone cues</a:t>
            </a:r>
            <a:endParaRPr lang="en-US" sz="3200" dirty="0"/>
          </a:p>
        </p:txBody>
      </p:sp>
      <p:sp>
        <p:nvSpPr>
          <p:cNvPr id="12" name="Shape 9"/>
          <p:cNvSpPr/>
          <p:nvPr/>
        </p:nvSpPr>
        <p:spPr>
          <a:xfrm>
            <a:off x="457200" y="1828800"/>
            <a:ext cx="91440" cy="1463040"/>
          </a:xfrm>
          <a:prstGeom prst="rect">
            <a:avLst/>
          </a:prstGeom>
          <a:solidFill>
            <a:srgbClr val="FF6B35"/>
          </a:solidFill>
          <a:ln/>
        </p:spPr>
      </p:sp>
      <p:sp>
        <p:nvSpPr>
          <p:cNvPr id="13" name="Text 10"/>
          <p:cNvSpPr/>
          <p:nvPr/>
        </p:nvSpPr>
        <p:spPr>
          <a:xfrm>
            <a:off x="640080" y="1737360"/>
            <a:ext cx="548640" cy="640080"/>
          </a:xfrm>
          <a:prstGeom prst="rect">
            <a:avLst/>
          </a:prstGeom>
          <a:noFill/>
          <a:ln/>
        </p:spPr>
        <p:txBody>
          <a:bodyPr wrap="square" rtlCol="0" anchor="ctr"/>
          <a:lstStyle/>
          <a:p>
            <a:pPr indent="0" marL="0">
              <a:buNone/>
            </a:pPr>
            <a:r>
              <a:rPr lang="en-US" sz="6000" b="1" dirty="0">
                <a:solidFill>
                  <a:srgbClr val="FF6B35"/>
                </a:solidFill>
                <a:latin typeface="Calibri" pitchFamily="34" charset="0"/>
                <a:ea typeface="Calibri" pitchFamily="34" charset="-122"/>
                <a:cs typeface="Calibri" pitchFamily="34" charset="-120"/>
              </a:rPr>
              <a:t>“</a:t>
            </a:r>
            <a:endParaRPr lang="en-US" sz="6000" dirty="0"/>
          </a:p>
        </p:txBody>
      </p:sp>
      <p:sp>
        <p:nvSpPr>
          <p:cNvPr id="14" name="Text 11"/>
          <p:cNvSpPr/>
          <p:nvPr/>
        </p:nvSpPr>
        <p:spPr>
          <a:xfrm>
            <a:off x="1188720" y="1828800"/>
            <a:ext cx="10515600" cy="1463040"/>
          </a:xfrm>
          <a:prstGeom prst="rect">
            <a:avLst/>
          </a:prstGeom>
          <a:noFill/>
          <a:ln/>
        </p:spPr>
        <p:txBody>
          <a:bodyPr wrap="square" rtlCol="0" anchor="ctr"/>
          <a:lstStyle/>
          <a:p>
            <a:pPr indent="0" marL="0">
              <a:buNone/>
            </a:pPr>
            <a:r>
              <a:rPr lang="en-US" sz="1700" i="1" dirty="0">
                <a:solidFill>
                  <a:srgbClr val="1B2D4F"/>
                </a:solidFill>
                <a:latin typeface="Calibri" pitchFamily="34" charset="0"/>
                <a:ea typeface="Calibri" pitchFamily="34" charset="-122"/>
                <a:cs typeface="Calibri" pitchFamily="34" charset="-120"/>
              </a:rPr>
              <a:t>When you scan a passage for tone, you are really scanning three layers of language at once. Train the eye to move through them in order.</a:t>
            </a:r>
            <a:endParaRPr lang="en-US" sz="1700" dirty="0"/>
          </a:p>
        </p:txBody>
      </p:sp>
      <p:sp>
        <p:nvSpPr>
          <p:cNvPr id="15" name="Shape 12"/>
          <p:cNvSpPr/>
          <p:nvPr/>
        </p:nvSpPr>
        <p:spPr>
          <a:xfrm>
            <a:off x="411480" y="3749040"/>
            <a:ext cx="3657600" cy="2377440"/>
          </a:xfrm>
          <a:prstGeom prst="rect">
            <a:avLst/>
          </a:prstGeom>
          <a:solidFill>
            <a:srgbClr val="E8ECF3"/>
          </a:solidFill>
          <a:ln w="9525">
            <a:solidFill>
              <a:srgbClr val="1B2D4F"/>
            </a:solidFill>
            <a:prstDash val="solid"/>
          </a:ln>
        </p:spPr>
      </p:sp>
      <p:sp>
        <p:nvSpPr>
          <p:cNvPr id="16" name="Shape 13"/>
          <p:cNvSpPr/>
          <p:nvPr/>
        </p:nvSpPr>
        <p:spPr>
          <a:xfrm>
            <a:off x="411480" y="3749040"/>
            <a:ext cx="3657600" cy="365760"/>
          </a:xfrm>
          <a:prstGeom prst="rect">
            <a:avLst/>
          </a:prstGeom>
          <a:solidFill>
            <a:srgbClr val="1B2D4F"/>
          </a:solidFill>
          <a:ln/>
        </p:spPr>
      </p:sp>
      <p:sp>
        <p:nvSpPr>
          <p:cNvPr id="17" name="Text 14"/>
          <p:cNvSpPr/>
          <p:nvPr/>
        </p:nvSpPr>
        <p:spPr>
          <a:xfrm>
            <a:off x="54864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01</a:t>
            </a:r>
            <a:endParaRPr lang="en-US" sz="1100" dirty="0"/>
          </a:p>
        </p:txBody>
      </p:sp>
      <p:sp>
        <p:nvSpPr>
          <p:cNvPr id="18" name="Text 15"/>
          <p:cNvSpPr/>
          <p:nvPr/>
        </p:nvSpPr>
        <p:spPr>
          <a:xfrm>
            <a:off x="105156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LEXICAL</a:t>
            </a:r>
            <a:endParaRPr lang="en-US" sz="1100" dirty="0"/>
          </a:p>
        </p:txBody>
      </p:sp>
      <p:sp>
        <p:nvSpPr>
          <p:cNvPr id="19" name="Text 16"/>
          <p:cNvSpPr/>
          <p:nvPr/>
        </p:nvSpPr>
        <p:spPr>
          <a:xfrm>
            <a:off x="59436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Word choice. 'Reform' vs 'tinkering.' 'Far-reaching' vs 'sweeping.' 'Acknowledge' vs 'admit.' The synonym the author reaches for is rarely accidental.</a:t>
            </a:r>
            <a:endParaRPr lang="en-US" sz="1100" dirty="0"/>
          </a:p>
        </p:txBody>
      </p:sp>
      <p:sp>
        <p:nvSpPr>
          <p:cNvPr id="20" name="Shape 17"/>
          <p:cNvSpPr/>
          <p:nvPr/>
        </p:nvSpPr>
        <p:spPr>
          <a:xfrm>
            <a:off x="4251960" y="3749040"/>
            <a:ext cx="3657600" cy="2377440"/>
          </a:xfrm>
          <a:prstGeom prst="rect">
            <a:avLst/>
          </a:prstGeom>
          <a:solidFill>
            <a:srgbClr val="FFF8F0"/>
          </a:solidFill>
          <a:ln w="9525">
            <a:solidFill>
              <a:srgbClr val="1B2D4F"/>
            </a:solidFill>
            <a:prstDash val="solid"/>
          </a:ln>
        </p:spPr>
      </p:sp>
      <p:sp>
        <p:nvSpPr>
          <p:cNvPr id="21" name="Shape 18"/>
          <p:cNvSpPr/>
          <p:nvPr/>
        </p:nvSpPr>
        <p:spPr>
          <a:xfrm>
            <a:off x="4251960" y="3749040"/>
            <a:ext cx="3657600" cy="365760"/>
          </a:xfrm>
          <a:prstGeom prst="rect">
            <a:avLst/>
          </a:prstGeom>
          <a:solidFill>
            <a:srgbClr val="1B2D4F"/>
          </a:solidFill>
          <a:ln/>
        </p:spPr>
      </p:sp>
      <p:sp>
        <p:nvSpPr>
          <p:cNvPr id="22" name="Text 19"/>
          <p:cNvSpPr/>
          <p:nvPr/>
        </p:nvSpPr>
        <p:spPr>
          <a:xfrm>
            <a:off x="438912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02</a:t>
            </a:r>
            <a:endParaRPr lang="en-US" sz="1100" dirty="0"/>
          </a:p>
        </p:txBody>
      </p:sp>
      <p:sp>
        <p:nvSpPr>
          <p:cNvPr id="23" name="Text 20"/>
          <p:cNvSpPr/>
          <p:nvPr/>
        </p:nvSpPr>
        <p:spPr>
          <a:xfrm>
            <a:off x="489204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SYNTACTIC</a:t>
            </a:r>
            <a:endParaRPr lang="en-US" sz="1100" dirty="0"/>
          </a:p>
        </p:txBody>
      </p:sp>
      <p:sp>
        <p:nvSpPr>
          <p:cNvPr id="24" name="Text 21"/>
          <p:cNvSpPr/>
          <p:nvPr/>
        </p:nvSpPr>
        <p:spPr>
          <a:xfrm>
            <a:off x="443484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Sentence shape. Long, qualified sentences with 'although,' 'whereas,' 'to the extent that' point to analysis. Short, fragmentary sentences point to urgency, anger or contempt.</a:t>
            </a:r>
            <a:endParaRPr lang="en-US" sz="1100" dirty="0"/>
          </a:p>
        </p:txBody>
      </p:sp>
      <p:sp>
        <p:nvSpPr>
          <p:cNvPr id="25" name="Shape 22"/>
          <p:cNvSpPr/>
          <p:nvPr/>
        </p:nvSpPr>
        <p:spPr>
          <a:xfrm>
            <a:off x="8092440" y="3749040"/>
            <a:ext cx="3657600" cy="2377440"/>
          </a:xfrm>
          <a:prstGeom prst="rect">
            <a:avLst/>
          </a:prstGeom>
          <a:solidFill>
            <a:srgbClr val="E8ECF3"/>
          </a:solidFill>
          <a:ln w="9525">
            <a:solidFill>
              <a:srgbClr val="1B2D4F"/>
            </a:solidFill>
            <a:prstDash val="solid"/>
          </a:ln>
        </p:spPr>
      </p:sp>
      <p:sp>
        <p:nvSpPr>
          <p:cNvPr id="26" name="Shape 23"/>
          <p:cNvSpPr/>
          <p:nvPr/>
        </p:nvSpPr>
        <p:spPr>
          <a:xfrm>
            <a:off x="8092440" y="3749040"/>
            <a:ext cx="3657600" cy="365760"/>
          </a:xfrm>
          <a:prstGeom prst="rect">
            <a:avLst/>
          </a:prstGeom>
          <a:solidFill>
            <a:srgbClr val="1B2D4F"/>
          </a:solidFill>
          <a:ln/>
        </p:spPr>
      </p:sp>
      <p:sp>
        <p:nvSpPr>
          <p:cNvPr id="27" name="Text 24"/>
          <p:cNvSpPr/>
          <p:nvPr/>
        </p:nvSpPr>
        <p:spPr>
          <a:xfrm>
            <a:off x="822960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03</a:t>
            </a:r>
            <a:endParaRPr lang="en-US" sz="1100" dirty="0"/>
          </a:p>
        </p:txBody>
      </p:sp>
      <p:sp>
        <p:nvSpPr>
          <p:cNvPr id="28" name="Text 25"/>
          <p:cNvSpPr/>
          <p:nvPr/>
        </p:nvSpPr>
        <p:spPr>
          <a:xfrm>
            <a:off x="873252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RHETORICAL</a:t>
            </a:r>
            <a:endParaRPr lang="en-US" sz="1100" dirty="0"/>
          </a:p>
        </p:txBody>
      </p:sp>
      <p:sp>
        <p:nvSpPr>
          <p:cNvPr id="29" name="Text 26"/>
          <p:cNvSpPr/>
          <p:nvPr/>
        </p:nvSpPr>
        <p:spPr>
          <a:xfrm>
            <a:off x="827532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Devices. Rhetorical questions, italics, scare quotes, understatement, lists of three. Each device carries an attitude — scare quotes, for example, almost always signal disagreement.</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09</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HOW OPTIONS ARE BUILT</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Why the wrong answers feel right</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distractors are not random — they sit one notch away from the correct tone, in a predictable direction</a:t>
            </a:r>
            <a:endParaRPr lang="en-US" sz="1400" dirty="0"/>
          </a:p>
        </p:txBody>
      </p:sp>
      <p:sp>
        <p:nvSpPr>
          <p:cNvPr id="13" name="Shape 10"/>
          <p:cNvSpPr/>
          <p:nvPr/>
        </p:nvSpPr>
        <p:spPr>
          <a:xfrm>
            <a:off x="457200" y="2103120"/>
            <a:ext cx="5394960" cy="411480"/>
          </a:xfrm>
          <a:prstGeom prst="rect">
            <a:avLst/>
          </a:prstGeom>
          <a:solidFill>
            <a:srgbClr val="1B2D4F"/>
          </a:solidFill>
          <a:ln/>
        </p:spPr>
      </p:sp>
      <p:sp>
        <p:nvSpPr>
          <p:cNvPr id="14" name="Text 11"/>
          <p:cNvSpPr/>
          <p:nvPr/>
        </p:nvSpPr>
        <p:spPr>
          <a:xfrm>
            <a:off x="45720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THE FOUR DISTRACTOR MOVES</a:t>
            </a:r>
            <a:endParaRPr lang="en-US" sz="1200" dirty="0"/>
          </a:p>
        </p:txBody>
      </p:sp>
      <p:sp>
        <p:nvSpPr>
          <p:cNvPr id="15" name="Shape 12"/>
          <p:cNvSpPr/>
          <p:nvPr/>
        </p:nvSpPr>
        <p:spPr>
          <a:xfrm>
            <a:off x="457200" y="2514600"/>
            <a:ext cx="5394960" cy="3017520"/>
          </a:xfrm>
          <a:prstGeom prst="rect">
            <a:avLst/>
          </a:prstGeom>
          <a:solidFill>
            <a:srgbClr val="FFF8F0"/>
          </a:solidFill>
          <a:ln w="9525">
            <a:solidFill>
              <a:srgbClr val="1B2D4F"/>
            </a:solidFill>
            <a:prstDash val="solid"/>
          </a:ln>
        </p:spPr>
      </p:sp>
      <p:sp>
        <p:nvSpPr>
          <p:cNvPr id="16" name="Text 13"/>
          <p:cNvSpPr/>
          <p:nvPr/>
        </p:nvSpPr>
        <p:spPr>
          <a:xfrm>
            <a:off x="64008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Swap the FAMILY: pair 'critical' with 'analytical' — same temperature, different attitude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Push the INTENSITY: replace 'concerned' with 'alarmist' — same direction, dialled up</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Flip the OBJECT: pair 'sceptical of the policy' with 'sceptical of the people'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Borrow the SUBJECT'S tone: if the passage quotes an angry minister, offer 'angry' as a trap — that is the minister's tone, not the author's</a:t>
            </a:r>
            <a:endParaRPr lang="en-US" sz="1200" dirty="0"/>
          </a:p>
        </p:txBody>
      </p:sp>
      <p:sp>
        <p:nvSpPr>
          <p:cNvPr id="17" name="Shape 14"/>
          <p:cNvSpPr/>
          <p:nvPr/>
        </p:nvSpPr>
        <p:spPr>
          <a:xfrm>
            <a:off x="6355080" y="2103120"/>
            <a:ext cx="5394960" cy="411480"/>
          </a:xfrm>
          <a:prstGeom prst="rect">
            <a:avLst/>
          </a:prstGeom>
          <a:solidFill>
            <a:srgbClr val="FF6B35"/>
          </a:solidFill>
          <a:ln/>
        </p:spPr>
      </p:sp>
      <p:sp>
        <p:nvSpPr>
          <p:cNvPr id="18" name="Text 15"/>
          <p:cNvSpPr/>
          <p:nvPr/>
        </p:nvSpPr>
        <p:spPr>
          <a:xfrm>
            <a:off x="635508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HOW TO DEFEND</a:t>
            </a:r>
            <a:endParaRPr lang="en-US" sz="1200" dirty="0"/>
          </a:p>
        </p:txBody>
      </p:sp>
      <p:sp>
        <p:nvSpPr>
          <p:cNvPr id="19" name="Shape 16"/>
          <p:cNvSpPr/>
          <p:nvPr/>
        </p:nvSpPr>
        <p:spPr>
          <a:xfrm>
            <a:off x="6355080" y="2514600"/>
            <a:ext cx="5394960" cy="3017520"/>
          </a:xfrm>
          <a:prstGeom prst="rect">
            <a:avLst/>
          </a:prstGeom>
          <a:solidFill>
            <a:srgbClr val="FFFFFF"/>
          </a:solidFill>
          <a:ln w="9525">
            <a:solidFill>
              <a:srgbClr val="FF6B35"/>
            </a:solidFill>
            <a:prstDash val="solid"/>
          </a:ln>
        </p:spPr>
      </p:sp>
      <p:sp>
        <p:nvSpPr>
          <p:cNvPr id="20" name="Text 17"/>
          <p:cNvSpPr/>
          <p:nvPr/>
        </p:nvSpPr>
        <p:spPr>
          <a:xfrm>
            <a:off x="653796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Underline two adjectives that lean the same way — that is your evidence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Decide the family first, intensity second — never the other way around</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Ask: whose attitude is being described in this option? Author or someone in the passage?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If two options both fit the family, pick the milder unless the passage shouts</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Check the closing paragraph — it usually anchors the dominant tone</a:t>
            </a:r>
            <a:endParaRPr lang="en-US" sz="1200" dirty="0"/>
          </a:p>
        </p:txBody>
      </p:sp>
      <p:sp>
        <p:nvSpPr>
          <p:cNvPr id="21" name="Shape 18"/>
          <p:cNvSpPr/>
          <p:nvPr/>
        </p:nvSpPr>
        <p:spPr>
          <a:xfrm>
            <a:off x="457200" y="5669280"/>
            <a:ext cx="11292840" cy="594360"/>
          </a:xfrm>
          <a:prstGeom prst="rect">
            <a:avLst/>
          </a:prstGeom>
          <a:solidFill>
            <a:srgbClr val="1B2D4F"/>
          </a:solidFill>
          <a:ln/>
        </p:spPr>
      </p:sp>
      <p:sp>
        <p:nvSpPr>
          <p:cNvPr id="22" name="Shape 19"/>
          <p:cNvSpPr/>
          <p:nvPr/>
        </p:nvSpPr>
        <p:spPr>
          <a:xfrm>
            <a:off x="457200" y="5669280"/>
            <a:ext cx="109728" cy="594360"/>
          </a:xfrm>
          <a:prstGeom prst="rect">
            <a:avLst/>
          </a:prstGeom>
          <a:solidFill>
            <a:srgbClr val="FF6B35"/>
          </a:solidFill>
          <a:ln/>
        </p:spPr>
      </p:sp>
      <p:sp>
        <p:nvSpPr>
          <p:cNvPr id="23" name="Text 20"/>
          <p:cNvSpPr/>
          <p:nvPr/>
        </p:nvSpPr>
        <p:spPr>
          <a:xfrm>
            <a:off x="685800" y="5669280"/>
            <a:ext cx="2194560" cy="59436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KEY TAKEAWAY  ›</a:t>
            </a:r>
            <a:endParaRPr lang="en-US" sz="1100" dirty="0"/>
          </a:p>
        </p:txBody>
      </p:sp>
      <p:sp>
        <p:nvSpPr>
          <p:cNvPr id="24" name="Text 21"/>
          <p:cNvSpPr/>
          <p:nvPr/>
        </p:nvSpPr>
        <p:spPr>
          <a:xfrm>
            <a:off x="2834640" y="5669280"/>
            <a:ext cx="8823960" cy="594360"/>
          </a:xfrm>
          <a:prstGeom prst="rect">
            <a:avLst/>
          </a:prstGeom>
          <a:noFill/>
          <a:ln/>
        </p:spPr>
        <p:txBody>
          <a:bodyPr wrap="square" rtlCol="0" anchor="ctr"/>
          <a:lstStyle/>
          <a:p>
            <a:pPr indent="0" marL="0">
              <a:buNone/>
            </a:pPr>
            <a:r>
              <a:rPr lang="en-US" sz="1200" i="1" dirty="0">
                <a:solidFill>
                  <a:srgbClr val="FFFFFF"/>
                </a:solidFill>
                <a:latin typeface="Calibri" pitchFamily="34" charset="0"/>
                <a:ea typeface="Calibri" pitchFamily="34" charset="-122"/>
                <a:cs typeface="Calibri" pitchFamily="34" charset="-120"/>
              </a:rPr>
              <a:t>Most tone questions are won by eliminating two options on family alone, then choosing between two cousins on intensity. Train both moves separately.</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10</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MISTAKES THAT COST MARKS</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The four errors students keep repeating</a:t>
            </a:r>
            <a:endParaRPr lang="en-US" sz="3200" dirty="0"/>
          </a:p>
        </p:txBody>
      </p:sp>
      <p:sp>
        <p:nvSpPr>
          <p:cNvPr id="12" name="Shape 9"/>
          <p:cNvSpPr/>
          <p:nvPr/>
        </p:nvSpPr>
        <p:spPr>
          <a:xfrm>
            <a:off x="457200" y="1828800"/>
            <a:ext cx="91440" cy="1463040"/>
          </a:xfrm>
          <a:prstGeom prst="rect">
            <a:avLst/>
          </a:prstGeom>
          <a:solidFill>
            <a:srgbClr val="FF6B35"/>
          </a:solidFill>
          <a:ln/>
        </p:spPr>
      </p:sp>
      <p:sp>
        <p:nvSpPr>
          <p:cNvPr id="13" name="Text 10"/>
          <p:cNvSpPr/>
          <p:nvPr/>
        </p:nvSpPr>
        <p:spPr>
          <a:xfrm>
            <a:off x="640080" y="1737360"/>
            <a:ext cx="548640" cy="640080"/>
          </a:xfrm>
          <a:prstGeom prst="rect">
            <a:avLst/>
          </a:prstGeom>
          <a:noFill/>
          <a:ln/>
        </p:spPr>
        <p:txBody>
          <a:bodyPr wrap="square" rtlCol="0" anchor="ctr"/>
          <a:lstStyle/>
          <a:p>
            <a:pPr indent="0" marL="0">
              <a:buNone/>
            </a:pPr>
            <a:r>
              <a:rPr lang="en-US" sz="6000" b="1" dirty="0">
                <a:solidFill>
                  <a:srgbClr val="FF6B35"/>
                </a:solidFill>
                <a:latin typeface="Calibri" pitchFamily="34" charset="0"/>
                <a:ea typeface="Calibri" pitchFamily="34" charset="-122"/>
                <a:cs typeface="Calibri" pitchFamily="34" charset="-120"/>
              </a:rPr>
              <a:t>“</a:t>
            </a:r>
            <a:endParaRPr lang="en-US" sz="6000" dirty="0"/>
          </a:p>
        </p:txBody>
      </p:sp>
      <p:sp>
        <p:nvSpPr>
          <p:cNvPr id="14" name="Text 11"/>
          <p:cNvSpPr/>
          <p:nvPr/>
        </p:nvSpPr>
        <p:spPr>
          <a:xfrm>
            <a:off x="1188720" y="1828800"/>
            <a:ext cx="10515600" cy="1463040"/>
          </a:xfrm>
          <a:prstGeom prst="rect">
            <a:avLst/>
          </a:prstGeom>
          <a:noFill/>
          <a:ln/>
        </p:spPr>
        <p:txBody>
          <a:bodyPr wrap="square" rtlCol="0" anchor="ctr"/>
          <a:lstStyle/>
          <a:p>
            <a:pPr indent="0" marL="0">
              <a:buNone/>
            </a:pPr>
            <a:r>
              <a:rPr lang="en-US" sz="1700" i="1" dirty="0">
                <a:solidFill>
                  <a:srgbClr val="1B2D4F"/>
                </a:solidFill>
                <a:latin typeface="Calibri" pitchFamily="34" charset="0"/>
                <a:ea typeface="Calibri" pitchFamily="34" charset="-122"/>
                <a:cs typeface="Calibri" pitchFamily="34" charset="-120"/>
              </a:rPr>
              <a:t>Across years of CLAT mocks, four mistakes account for the bulk of wrong tone answers. Each one has a fix — but only if you can recognise yourself in it.</a:t>
            </a:r>
            <a:endParaRPr lang="en-US" sz="1700" dirty="0"/>
          </a:p>
        </p:txBody>
      </p:sp>
      <p:sp>
        <p:nvSpPr>
          <p:cNvPr id="15" name="Shape 12"/>
          <p:cNvSpPr/>
          <p:nvPr/>
        </p:nvSpPr>
        <p:spPr>
          <a:xfrm>
            <a:off x="411480" y="3749040"/>
            <a:ext cx="3657600" cy="2377440"/>
          </a:xfrm>
          <a:prstGeom prst="rect">
            <a:avLst/>
          </a:prstGeom>
          <a:solidFill>
            <a:srgbClr val="E8ECF3"/>
          </a:solidFill>
          <a:ln w="9525">
            <a:solidFill>
              <a:srgbClr val="1B2D4F"/>
            </a:solidFill>
            <a:prstDash val="solid"/>
          </a:ln>
        </p:spPr>
      </p:sp>
      <p:sp>
        <p:nvSpPr>
          <p:cNvPr id="16" name="Shape 13"/>
          <p:cNvSpPr/>
          <p:nvPr/>
        </p:nvSpPr>
        <p:spPr>
          <a:xfrm>
            <a:off x="411480" y="3749040"/>
            <a:ext cx="3657600" cy="365760"/>
          </a:xfrm>
          <a:prstGeom prst="rect">
            <a:avLst/>
          </a:prstGeom>
          <a:solidFill>
            <a:srgbClr val="1B2D4F"/>
          </a:solidFill>
          <a:ln/>
        </p:spPr>
      </p:sp>
      <p:sp>
        <p:nvSpPr>
          <p:cNvPr id="17" name="Text 14"/>
          <p:cNvSpPr/>
          <p:nvPr/>
        </p:nvSpPr>
        <p:spPr>
          <a:xfrm>
            <a:off x="54864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01</a:t>
            </a:r>
            <a:endParaRPr lang="en-US" sz="1100" dirty="0"/>
          </a:p>
        </p:txBody>
      </p:sp>
      <p:sp>
        <p:nvSpPr>
          <p:cNvPr id="18" name="Text 15"/>
          <p:cNvSpPr/>
          <p:nvPr/>
        </p:nvSpPr>
        <p:spPr>
          <a:xfrm>
            <a:off x="105156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READING THE TOPIC</a:t>
            </a:r>
            <a:endParaRPr lang="en-US" sz="1100" dirty="0"/>
          </a:p>
        </p:txBody>
      </p:sp>
      <p:sp>
        <p:nvSpPr>
          <p:cNvPr id="19" name="Text 16"/>
          <p:cNvSpPr/>
          <p:nvPr/>
        </p:nvSpPr>
        <p:spPr>
          <a:xfrm>
            <a:off x="59436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Treating a passage on corruption as 'angry' just because corruption is unpleasant. The topic is not the tone; the author may be coolly analytical about something distressing.</a:t>
            </a:r>
            <a:endParaRPr lang="en-US" sz="1100" dirty="0"/>
          </a:p>
        </p:txBody>
      </p:sp>
      <p:sp>
        <p:nvSpPr>
          <p:cNvPr id="20" name="Shape 17"/>
          <p:cNvSpPr/>
          <p:nvPr/>
        </p:nvSpPr>
        <p:spPr>
          <a:xfrm>
            <a:off x="4251960" y="3749040"/>
            <a:ext cx="3657600" cy="2377440"/>
          </a:xfrm>
          <a:prstGeom prst="rect">
            <a:avLst/>
          </a:prstGeom>
          <a:solidFill>
            <a:srgbClr val="FFF8F0"/>
          </a:solidFill>
          <a:ln w="9525">
            <a:solidFill>
              <a:srgbClr val="1B2D4F"/>
            </a:solidFill>
            <a:prstDash val="solid"/>
          </a:ln>
        </p:spPr>
      </p:sp>
      <p:sp>
        <p:nvSpPr>
          <p:cNvPr id="21" name="Shape 18"/>
          <p:cNvSpPr/>
          <p:nvPr/>
        </p:nvSpPr>
        <p:spPr>
          <a:xfrm>
            <a:off x="4251960" y="3749040"/>
            <a:ext cx="3657600" cy="365760"/>
          </a:xfrm>
          <a:prstGeom prst="rect">
            <a:avLst/>
          </a:prstGeom>
          <a:solidFill>
            <a:srgbClr val="1B2D4F"/>
          </a:solidFill>
          <a:ln/>
        </p:spPr>
      </p:sp>
      <p:sp>
        <p:nvSpPr>
          <p:cNvPr id="22" name="Text 19"/>
          <p:cNvSpPr/>
          <p:nvPr/>
        </p:nvSpPr>
        <p:spPr>
          <a:xfrm>
            <a:off x="438912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02</a:t>
            </a:r>
            <a:endParaRPr lang="en-US" sz="1100" dirty="0"/>
          </a:p>
        </p:txBody>
      </p:sp>
      <p:sp>
        <p:nvSpPr>
          <p:cNvPr id="23" name="Text 20"/>
          <p:cNvSpPr/>
          <p:nvPr/>
        </p:nvSpPr>
        <p:spPr>
          <a:xfrm>
            <a:off x="489204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TAKING A QUOTE'S TONE</a:t>
            </a:r>
            <a:endParaRPr lang="en-US" sz="1100" dirty="0"/>
          </a:p>
        </p:txBody>
      </p:sp>
      <p:sp>
        <p:nvSpPr>
          <p:cNvPr id="24" name="Text 21"/>
          <p:cNvSpPr/>
          <p:nvPr/>
        </p:nvSpPr>
        <p:spPr>
          <a:xfrm>
            <a:off x="443484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When the author quotes a furious editorial or a scornful judge, students hand the quoted speaker's tone to the author. The author may be dispassionate while reporting heat.</a:t>
            </a:r>
            <a:endParaRPr lang="en-US" sz="1100" dirty="0"/>
          </a:p>
        </p:txBody>
      </p:sp>
      <p:sp>
        <p:nvSpPr>
          <p:cNvPr id="25" name="Shape 22"/>
          <p:cNvSpPr/>
          <p:nvPr/>
        </p:nvSpPr>
        <p:spPr>
          <a:xfrm>
            <a:off x="8092440" y="3749040"/>
            <a:ext cx="3657600" cy="2377440"/>
          </a:xfrm>
          <a:prstGeom prst="rect">
            <a:avLst/>
          </a:prstGeom>
          <a:solidFill>
            <a:srgbClr val="E8ECF3"/>
          </a:solidFill>
          <a:ln w="9525">
            <a:solidFill>
              <a:srgbClr val="1B2D4F"/>
            </a:solidFill>
            <a:prstDash val="solid"/>
          </a:ln>
        </p:spPr>
      </p:sp>
      <p:sp>
        <p:nvSpPr>
          <p:cNvPr id="26" name="Shape 23"/>
          <p:cNvSpPr/>
          <p:nvPr/>
        </p:nvSpPr>
        <p:spPr>
          <a:xfrm>
            <a:off x="8092440" y="3749040"/>
            <a:ext cx="3657600" cy="365760"/>
          </a:xfrm>
          <a:prstGeom prst="rect">
            <a:avLst/>
          </a:prstGeom>
          <a:solidFill>
            <a:srgbClr val="1B2D4F"/>
          </a:solidFill>
          <a:ln/>
        </p:spPr>
      </p:sp>
      <p:sp>
        <p:nvSpPr>
          <p:cNvPr id="27" name="Text 24"/>
          <p:cNvSpPr/>
          <p:nvPr/>
        </p:nvSpPr>
        <p:spPr>
          <a:xfrm>
            <a:off x="8229600" y="3776472"/>
            <a:ext cx="457200" cy="320040"/>
          </a:xfrm>
          <a:prstGeom prst="rect">
            <a:avLst/>
          </a:prstGeom>
          <a:noFill/>
          <a:ln/>
        </p:spPr>
        <p:txBody>
          <a:bodyPr wrap="square" rtlCol="0" anchor="ctr"/>
          <a:lstStyle/>
          <a:p>
            <a:pPr indent="0" marL="0">
              <a:buNone/>
            </a:pPr>
            <a:r>
              <a:rPr lang="en-US" sz="1100" b="1" dirty="0">
                <a:solidFill>
                  <a:srgbClr val="FF6B35"/>
                </a:solidFill>
                <a:latin typeface="Calibri" pitchFamily="34" charset="0"/>
                <a:ea typeface="Calibri" pitchFamily="34" charset="-122"/>
                <a:cs typeface="Calibri" pitchFamily="34" charset="-120"/>
              </a:rPr>
              <a:t>03</a:t>
            </a:r>
            <a:endParaRPr lang="en-US" sz="1100" dirty="0"/>
          </a:p>
        </p:txBody>
      </p:sp>
      <p:sp>
        <p:nvSpPr>
          <p:cNvPr id="28" name="Text 25"/>
          <p:cNvSpPr/>
          <p:nvPr/>
        </p:nvSpPr>
        <p:spPr>
          <a:xfrm>
            <a:off x="8732520" y="3776472"/>
            <a:ext cx="2926080" cy="320040"/>
          </a:xfrm>
          <a:prstGeom prst="rect">
            <a:avLst/>
          </a:prstGeom>
          <a:noFill/>
          <a:ln/>
        </p:spPr>
        <p:txBody>
          <a:bodyPr wrap="square" rtlCol="0" anchor="ctr"/>
          <a:lstStyle/>
          <a:p>
            <a:pPr indent="0" marL="0">
              <a:buNone/>
            </a:pPr>
            <a:r>
              <a:rPr lang="en-US" sz="1100" b="1" spc="200" kern="0" dirty="0">
                <a:solidFill>
                  <a:srgbClr val="FFFFFF"/>
                </a:solidFill>
                <a:latin typeface="Calibri" pitchFamily="34" charset="0"/>
                <a:ea typeface="Calibri" pitchFamily="34" charset="-122"/>
                <a:cs typeface="Calibri" pitchFamily="34" charset="-120"/>
              </a:rPr>
              <a:t>OVER-NAMING</a:t>
            </a:r>
            <a:endParaRPr lang="en-US" sz="1100" dirty="0"/>
          </a:p>
        </p:txBody>
      </p:sp>
      <p:sp>
        <p:nvSpPr>
          <p:cNvPr id="29" name="Text 26"/>
          <p:cNvSpPr/>
          <p:nvPr/>
        </p:nvSpPr>
        <p:spPr>
          <a:xfrm>
            <a:off x="8275320" y="4206240"/>
            <a:ext cx="3291840" cy="1828800"/>
          </a:xfrm>
          <a:prstGeom prst="rect">
            <a:avLst/>
          </a:prstGeom>
          <a:noFill/>
          <a:ln/>
        </p:spPr>
        <p:txBody>
          <a:bodyPr wrap="square" rtlCol="0" anchor="ctr"/>
          <a:lstStyle/>
          <a:p>
            <a:pPr indent="0" marL="0">
              <a:spcAft>
                <a:spcPts val="400"/>
              </a:spcAft>
              <a:buNone/>
            </a:pPr>
            <a:r>
              <a:rPr lang="en-US" sz="1100" dirty="0">
                <a:solidFill>
                  <a:srgbClr val="1A1A1A"/>
                </a:solidFill>
                <a:latin typeface="Calibri" pitchFamily="34" charset="0"/>
                <a:ea typeface="Calibri" pitchFamily="34" charset="-122"/>
                <a:cs typeface="Calibri" pitchFamily="34" charset="-120"/>
              </a:rPr>
              <a:t>Picking 'scathing' or 'incandescent' when 'critical' would do. CLAT prose rarely earns the strongest adjective. When in doubt, pick the calmer cousin.</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11</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CLAT'S FAVOURITE TEN</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Ten tones CLAT keeps coming back to</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Each row: name, one-line definition, the giveaway cues, and the tone it is most often confused with</a:t>
            </a:r>
            <a:endParaRPr lang="en-US" sz="1400" dirty="0"/>
          </a:p>
        </p:txBody>
      </p:sp>
      <p:sp>
        <p:nvSpPr>
          <p:cNvPr id="13" name="Shape 10"/>
          <p:cNvSpPr/>
          <p:nvPr/>
        </p:nvSpPr>
        <p:spPr>
          <a:xfrm>
            <a:off x="457200" y="2194560"/>
            <a:ext cx="2811780" cy="457200"/>
          </a:xfrm>
          <a:prstGeom prst="rect">
            <a:avLst/>
          </a:prstGeom>
          <a:solidFill>
            <a:srgbClr val="1B2D4F"/>
          </a:solidFill>
          <a:ln w="12700">
            <a:solidFill>
              <a:srgbClr val="FFFFFF"/>
            </a:solidFill>
            <a:prstDash val="solid"/>
          </a:ln>
        </p:spPr>
      </p:sp>
      <p:sp>
        <p:nvSpPr>
          <p:cNvPr id="14" name="Text 11"/>
          <p:cNvSpPr/>
          <p:nvPr/>
        </p:nvSpPr>
        <p:spPr>
          <a:xfrm>
            <a:off x="457200" y="2194560"/>
            <a:ext cx="2811780" cy="457200"/>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Tone</a:t>
            </a:r>
            <a:endParaRPr lang="en-US" sz="1150" dirty="0"/>
          </a:p>
        </p:txBody>
      </p:sp>
      <p:sp>
        <p:nvSpPr>
          <p:cNvPr id="15" name="Shape 12"/>
          <p:cNvSpPr/>
          <p:nvPr/>
        </p:nvSpPr>
        <p:spPr>
          <a:xfrm>
            <a:off x="3268980" y="2194560"/>
            <a:ext cx="2811780" cy="457200"/>
          </a:xfrm>
          <a:prstGeom prst="rect">
            <a:avLst/>
          </a:prstGeom>
          <a:solidFill>
            <a:srgbClr val="1B2D4F"/>
          </a:solidFill>
          <a:ln w="12700">
            <a:solidFill>
              <a:srgbClr val="FFFFFF"/>
            </a:solidFill>
            <a:prstDash val="solid"/>
          </a:ln>
        </p:spPr>
      </p:sp>
      <p:sp>
        <p:nvSpPr>
          <p:cNvPr id="16" name="Text 13"/>
          <p:cNvSpPr/>
          <p:nvPr/>
        </p:nvSpPr>
        <p:spPr>
          <a:xfrm>
            <a:off x="3268980" y="2194560"/>
            <a:ext cx="2811780" cy="457200"/>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What it is</a:t>
            </a:r>
            <a:endParaRPr lang="en-US" sz="1150" dirty="0"/>
          </a:p>
        </p:txBody>
      </p:sp>
      <p:sp>
        <p:nvSpPr>
          <p:cNvPr id="17" name="Shape 14"/>
          <p:cNvSpPr/>
          <p:nvPr/>
        </p:nvSpPr>
        <p:spPr>
          <a:xfrm>
            <a:off x="6080760" y="2194560"/>
            <a:ext cx="2811780" cy="457200"/>
          </a:xfrm>
          <a:prstGeom prst="rect">
            <a:avLst/>
          </a:prstGeom>
          <a:solidFill>
            <a:srgbClr val="1B2D4F"/>
          </a:solidFill>
          <a:ln w="12700">
            <a:solidFill>
              <a:srgbClr val="FFFFFF"/>
            </a:solidFill>
            <a:prstDash val="solid"/>
          </a:ln>
        </p:spPr>
      </p:sp>
      <p:sp>
        <p:nvSpPr>
          <p:cNvPr id="18" name="Text 15"/>
          <p:cNvSpPr/>
          <p:nvPr/>
        </p:nvSpPr>
        <p:spPr>
          <a:xfrm>
            <a:off x="6080760" y="2194560"/>
            <a:ext cx="2811780" cy="457200"/>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Giveaway cues</a:t>
            </a:r>
            <a:endParaRPr lang="en-US" sz="1150" dirty="0"/>
          </a:p>
        </p:txBody>
      </p:sp>
      <p:sp>
        <p:nvSpPr>
          <p:cNvPr id="19" name="Shape 16"/>
          <p:cNvSpPr/>
          <p:nvPr/>
        </p:nvSpPr>
        <p:spPr>
          <a:xfrm>
            <a:off x="8892540" y="2194560"/>
            <a:ext cx="2811780" cy="457200"/>
          </a:xfrm>
          <a:prstGeom prst="rect">
            <a:avLst/>
          </a:prstGeom>
          <a:solidFill>
            <a:srgbClr val="1B2D4F"/>
          </a:solidFill>
          <a:ln w="12700">
            <a:solidFill>
              <a:srgbClr val="FFFFFF"/>
            </a:solidFill>
            <a:prstDash val="solid"/>
          </a:ln>
        </p:spPr>
      </p:sp>
      <p:sp>
        <p:nvSpPr>
          <p:cNvPr id="20" name="Text 17"/>
          <p:cNvSpPr/>
          <p:nvPr/>
        </p:nvSpPr>
        <p:spPr>
          <a:xfrm>
            <a:off x="8892540" y="2194560"/>
            <a:ext cx="2811780" cy="457200"/>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Often mistaken for</a:t>
            </a:r>
            <a:endParaRPr lang="en-US" sz="1150" dirty="0"/>
          </a:p>
        </p:txBody>
      </p:sp>
      <p:sp>
        <p:nvSpPr>
          <p:cNvPr id="21" name="Shape 18"/>
          <p:cNvSpPr/>
          <p:nvPr/>
        </p:nvSpPr>
        <p:spPr>
          <a:xfrm>
            <a:off x="457200" y="2651760"/>
            <a:ext cx="2811780" cy="457200"/>
          </a:xfrm>
          <a:prstGeom prst="rect">
            <a:avLst/>
          </a:prstGeom>
          <a:solidFill>
            <a:srgbClr val="FFF8F0"/>
          </a:solidFill>
          <a:ln w="6350">
            <a:solidFill>
              <a:srgbClr val="E8ECF3"/>
            </a:solidFill>
            <a:prstDash val="solid"/>
          </a:ln>
        </p:spPr>
      </p:sp>
      <p:sp>
        <p:nvSpPr>
          <p:cNvPr id="22" name="Text 19"/>
          <p:cNvSpPr/>
          <p:nvPr/>
        </p:nvSpPr>
        <p:spPr>
          <a:xfrm>
            <a:off x="530352" y="2651760"/>
            <a:ext cx="2665476" cy="457200"/>
          </a:xfrm>
          <a:prstGeom prst="rect">
            <a:avLst/>
          </a:prstGeom>
          <a:noFill/>
          <a:ln/>
        </p:spPr>
        <p:txBody>
          <a:bodyPr wrap="square" rtlCol="0" anchor="ctr"/>
          <a:lstStyle/>
          <a:p>
            <a:pPr algn="l" indent="0" marL="0">
              <a:buNone/>
            </a:pPr>
            <a:r>
              <a:rPr lang="en-US" sz="1000" b="1" dirty="0">
                <a:solidFill>
                  <a:srgbClr val="1B2D4F"/>
                </a:solidFill>
                <a:latin typeface="Calibri" pitchFamily="34" charset="0"/>
                <a:ea typeface="Calibri" pitchFamily="34" charset="-122"/>
                <a:cs typeface="Calibri" pitchFamily="34" charset="-120"/>
              </a:rPr>
              <a:t>Critical</a:t>
            </a:r>
            <a:endParaRPr lang="en-US" sz="1000" dirty="0"/>
          </a:p>
        </p:txBody>
      </p:sp>
      <p:sp>
        <p:nvSpPr>
          <p:cNvPr id="23" name="Shape 20"/>
          <p:cNvSpPr/>
          <p:nvPr/>
        </p:nvSpPr>
        <p:spPr>
          <a:xfrm>
            <a:off x="3268980" y="2651760"/>
            <a:ext cx="2811780" cy="457200"/>
          </a:xfrm>
          <a:prstGeom prst="rect">
            <a:avLst/>
          </a:prstGeom>
          <a:solidFill>
            <a:srgbClr val="FFF8F0"/>
          </a:solidFill>
          <a:ln w="6350">
            <a:solidFill>
              <a:srgbClr val="E8ECF3"/>
            </a:solidFill>
            <a:prstDash val="solid"/>
          </a:ln>
        </p:spPr>
      </p:sp>
      <p:sp>
        <p:nvSpPr>
          <p:cNvPr id="24" name="Text 21"/>
          <p:cNvSpPr/>
          <p:nvPr/>
        </p:nvSpPr>
        <p:spPr>
          <a:xfrm>
            <a:off x="3342132" y="26517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Disapproving judgement, calmly stated</a:t>
            </a:r>
            <a:endParaRPr lang="en-US" sz="1000" dirty="0"/>
          </a:p>
        </p:txBody>
      </p:sp>
      <p:sp>
        <p:nvSpPr>
          <p:cNvPr id="25" name="Shape 22"/>
          <p:cNvSpPr/>
          <p:nvPr/>
        </p:nvSpPr>
        <p:spPr>
          <a:xfrm>
            <a:off x="6080760" y="2651760"/>
            <a:ext cx="2811780" cy="457200"/>
          </a:xfrm>
          <a:prstGeom prst="rect">
            <a:avLst/>
          </a:prstGeom>
          <a:solidFill>
            <a:srgbClr val="FFF8F0"/>
          </a:solidFill>
          <a:ln w="6350">
            <a:solidFill>
              <a:srgbClr val="E8ECF3"/>
            </a:solidFill>
            <a:prstDash val="solid"/>
          </a:ln>
        </p:spPr>
      </p:sp>
      <p:sp>
        <p:nvSpPr>
          <p:cNvPr id="26" name="Text 23"/>
          <p:cNvSpPr/>
          <p:nvPr/>
        </p:nvSpPr>
        <p:spPr>
          <a:xfrm>
            <a:off x="6153912" y="26517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flawed, inadequate, falls short</a:t>
            </a:r>
            <a:endParaRPr lang="en-US" sz="1000" dirty="0"/>
          </a:p>
        </p:txBody>
      </p:sp>
      <p:sp>
        <p:nvSpPr>
          <p:cNvPr id="27" name="Shape 24"/>
          <p:cNvSpPr/>
          <p:nvPr/>
        </p:nvSpPr>
        <p:spPr>
          <a:xfrm>
            <a:off x="8892540" y="2651760"/>
            <a:ext cx="2811780" cy="457200"/>
          </a:xfrm>
          <a:prstGeom prst="rect">
            <a:avLst/>
          </a:prstGeom>
          <a:solidFill>
            <a:srgbClr val="FFF8F0"/>
          </a:solidFill>
          <a:ln w="6350">
            <a:solidFill>
              <a:srgbClr val="E8ECF3"/>
            </a:solidFill>
            <a:prstDash val="solid"/>
          </a:ln>
        </p:spPr>
      </p:sp>
      <p:sp>
        <p:nvSpPr>
          <p:cNvPr id="28" name="Text 25"/>
          <p:cNvSpPr/>
          <p:nvPr/>
        </p:nvSpPr>
        <p:spPr>
          <a:xfrm>
            <a:off x="8965692" y="26517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Analytical</a:t>
            </a:r>
            <a:endParaRPr lang="en-US" sz="1000" dirty="0"/>
          </a:p>
        </p:txBody>
      </p:sp>
      <p:sp>
        <p:nvSpPr>
          <p:cNvPr id="29" name="Shape 26"/>
          <p:cNvSpPr/>
          <p:nvPr/>
        </p:nvSpPr>
        <p:spPr>
          <a:xfrm>
            <a:off x="457200" y="3108960"/>
            <a:ext cx="2811780" cy="457200"/>
          </a:xfrm>
          <a:prstGeom prst="rect">
            <a:avLst/>
          </a:prstGeom>
          <a:solidFill>
            <a:srgbClr val="FFFFFF"/>
          </a:solidFill>
          <a:ln w="6350">
            <a:solidFill>
              <a:srgbClr val="E8ECF3"/>
            </a:solidFill>
            <a:prstDash val="solid"/>
          </a:ln>
        </p:spPr>
      </p:sp>
      <p:sp>
        <p:nvSpPr>
          <p:cNvPr id="30" name="Text 27"/>
          <p:cNvSpPr/>
          <p:nvPr/>
        </p:nvSpPr>
        <p:spPr>
          <a:xfrm>
            <a:off x="530352" y="3108960"/>
            <a:ext cx="2665476" cy="457200"/>
          </a:xfrm>
          <a:prstGeom prst="rect">
            <a:avLst/>
          </a:prstGeom>
          <a:noFill/>
          <a:ln/>
        </p:spPr>
        <p:txBody>
          <a:bodyPr wrap="square" rtlCol="0" anchor="ctr"/>
          <a:lstStyle/>
          <a:p>
            <a:pPr algn="l" indent="0" marL="0">
              <a:buNone/>
            </a:pPr>
            <a:r>
              <a:rPr lang="en-US" sz="1000" b="1" dirty="0">
                <a:solidFill>
                  <a:srgbClr val="1B2D4F"/>
                </a:solidFill>
                <a:latin typeface="Calibri" pitchFamily="34" charset="0"/>
                <a:ea typeface="Calibri" pitchFamily="34" charset="-122"/>
                <a:cs typeface="Calibri" pitchFamily="34" charset="-120"/>
              </a:rPr>
              <a:t>Analytical</a:t>
            </a:r>
            <a:endParaRPr lang="en-US" sz="1000" dirty="0"/>
          </a:p>
        </p:txBody>
      </p:sp>
      <p:sp>
        <p:nvSpPr>
          <p:cNvPr id="31" name="Shape 28"/>
          <p:cNvSpPr/>
          <p:nvPr/>
        </p:nvSpPr>
        <p:spPr>
          <a:xfrm>
            <a:off x="3268980" y="3108960"/>
            <a:ext cx="2811780" cy="457200"/>
          </a:xfrm>
          <a:prstGeom prst="rect">
            <a:avLst/>
          </a:prstGeom>
          <a:solidFill>
            <a:srgbClr val="FFFFFF"/>
          </a:solidFill>
          <a:ln w="6350">
            <a:solidFill>
              <a:srgbClr val="E8ECF3"/>
            </a:solidFill>
            <a:prstDash val="solid"/>
          </a:ln>
        </p:spPr>
      </p:sp>
      <p:sp>
        <p:nvSpPr>
          <p:cNvPr id="32" name="Text 29"/>
          <p:cNvSpPr/>
          <p:nvPr/>
        </p:nvSpPr>
        <p:spPr>
          <a:xfrm>
            <a:off x="3342132" y="31089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Breaks an issue down without judging</a:t>
            </a:r>
            <a:endParaRPr lang="en-US" sz="1000" dirty="0"/>
          </a:p>
        </p:txBody>
      </p:sp>
      <p:sp>
        <p:nvSpPr>
          <p:cNvPr id="33" name="Shape 30"/>
          <p:cNvSpPr/>
          <p:nvPr/>
        </p:nvSpPr>
        <p:spPr>
          <a:xfrm>
            <a:off x="6080760" y="3108960"/>
            <a:ext cx="2811780" cy="457200"/>
          </a:xfrm>
          <a:prstGeom prst="rect">
            <a:avLst/>
          </a:prstGeom>
          <a:solidFill>
            <a:srgbClr val="FFFFFF"/>
          </a:solidFill>
          <a:ln w="6350">
            <a:solidFill>
              <a:srgbClr val="E8ECF3"/>
            </a:solidFill>
            <a:prstDash val="solid"/>
          </a:ln>
        </p:spPr>
      </p:sp>
      <p:sp>
        <p:nvSpPr>
          <p:cNvPr id="34" name="Text 31"/>
          <p:cNvSpPr/>
          <p:nvPr/>
        </p:nvSpPr>
        <p:spPr>
          <a:xfrm>
            <a:off x="6153912" y="31089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examines, weighs, considers</a:t>
            </a:r>
            <a:endParaRPr lang="en-US" sz="1000" dirty="0"/>
          </a:p>
        </p:txBody>
      </p:sp>
      <p:sp>
        <p:nvSpPr>
          <p:cNvPr id="35" name="Shape 32"/>
          <p:cNvSpPr/>
          <p:nvPr/>
        </p:nvSpPr>
        <p:spPr>
          <a:xfrm>
            <a:off x="8892540" y="3108960"/>
            <a:ext cx="2811780" cy="457200"/>
          </a:xfrm>
          <a:prstGeom prst="rect">
            <a:avLst/>
          </a:prstGeom>
          <a:solidFill>
            <a:srgbClr val="FFFFFF"/>
          </a:solidFill>
          <a:ln w="6350">
            <a:solidFill>
              <a:srgbClr val="E8ECF3"/>
            </a:solidFill>
            <a:prstDash val="solid"/>
          </a:ln>
        </p:spPr>
      </p:sp>
      <p:sp>
        <p:nvSpPr>
          <p:cNvPr id="36" name="Text 33"/>
          <p:cNvSpPr/>
          <p:nvPr/>
        </p:nvSpPr>
        <p:spPr>
          <a:xfrm>
            <a:off x="8965692" y="31089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Critical</a:t>
            </a:r>
            <a:endParaRPr lang="en-US" sz="1000" dirty="0"/>
          </a:p>
        </p:txBody>
      </p:sp>
      <p:sp>
        <p:nvSpPr>
          <p:cNvPr id="37" name="Shape 34"/>
          <p:cNvSpPr/>
          <p:nvPr/>
        </p:nvSpPr>
        <p:spPr>
          <a:xfrm>
            <a:off x="457200" y="3566160"/>
            <a:ext cx="2811780" cy="457200"/>
          </a:xfrm>
          <a:prstGeom prst="rect">
            <a:avLst/>
          </a:prstGeom>
          <a:solidFill>
            <a:srgbClr val="FFF8F0"/>
          </a:solidFill>
          <a:ln w="6350">
            <a:solidFill>
              <a:srgbClr val="E8ECF3"/>
            </a:solidFill>
            <a:prstDash val="solid"/>
          </a:ln>
        </p:spPr>
      </p:sp>
      <p:sp>
        <p:nvSpPr>
          <p:cNvPr id="38" name="Text 35"/>
          <p:cNvSpPr/>
          <p:nvPr/>
        </p:nvSpPr>
        <p:spPr>
          <a:xfrm>
            <a:off x="530352" y="3566160"/>
            <a:ext cx="2665476" cy="457200"/>
          </a:xfrm>
          <a:prstGeom prst="rect">
            <a:avLst/>
          </a:prstGeom>
          <a:noFill/>
          <a:ln/>
        </p:spPr>
        <p:txBody>
          <a:bodyPr wrap="square" rtlCol="0" anchor="ctr"/>
          <a:lstStyle/>
          <a:p>
            <a:pPr algn="l" indent="0" marL="0">
              <a:buNone/>
            </a:pPr>
            <a:r>
              <a:rPr lang="en-US" sz="1000" b="1" dirty="0">
                <a:solidFill>
                  <a:srgbClr val="1B2D4F"/>
                </a:solidFill>
                <a:latin typeface="Calibri" pitchFamily="34" charset="0"/>
                <a:ea typeface="Calibri" pitchFamily="34" charset="-122"/>
                <a:cs typeface="Calibri" pitchFamily="34" charset="-120"/>
              </a:rPr>
              <a:t>Sceptical</a:t>
            </a:r>
            <a:endParaRPr lang="en-US" sz="1000" dirty="0"/>
          </a:p>
        </p:txBody>
      </p:sp>
      <p:sp>
        <p:nvSpPr>
          <p:cNvPr id="39" name="Shape 36"/>
          <p:cNvSpPr/>
          <p:nvPr/>
        </p:nvSpPr>
        <p:spPr>
          <a:xfrm>
            <a:off x="3268980" y="3566160"/>
            <a:ext cx="2811780" cy="457200"/>
          </a:xfrm>
          <a:prstGeom prst="rect">
            <a:avLst/>
          </a:prstGeom>
          <a:solidFill>
            <a:srgbClr val="FFF8F0"/>
          </a:solidFill>
          <a:ln w="6350">
            <a:solidFill>
              <a:srgbClr val="E8ECF3"/>
            </a:solidFill>
            <a:prstDash val="solid"/>
          </a:ln>
        </p:spPr>
      </p:sp>
      <p:sp>
        <p:nvSpPr>
          <p:cNvPr id="40" name="Text 37"/>
          <p:cNvSpPr/>
          <p:nvPr/>
        </p:nvSpPr>
        <p:spPr>
          <a:xfrm>
            <a:off x="3342132" y="35661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Doubting the claim, withholding belief</a:t>
            </a:r>
            <a:endParaRPr lang="en-US" sz="1000" dirty="0"/>
          </a:p>
        </p:txBody>
      </p:sp>
      <p:sp>
        <p:nvSpPr>
          <p:cNvPr id="41" name="Shape 38"/>
          <p:cNvSpPr/>
          <p:nvPr/>
        </p:nvSpPr>
        <p:spPr>
          <a:xfrm>
            <a:off x="6080760" y="3566160"/>
            <a:ext cx="2811780" cy="457200"/>
          </a:xfrm>
          <a:prstGeom prst="rect">
            <a:avLst/>
          </a:prstGeom>
          <a:solidFill>
            <a:srgbClr val="FFF8F0"/>
          </a:solidFill>
          <a:ln w="6350">
            <a:solidFill>
              <a:srgbClr val="E8ECF3"/>
            </a:solidFill>
            <a:prstDash val="solid"/>
          </a:ln>
        </p:spPr>
      </p:sp>
      <p:sp>
        <p:nvSpPr>
          <p:cNvPr id="42" name="Text 39"/>
          <p:cNvSpPr/>
          <p:nvPr/>
        </p:nvSpPr>
        <p:spPr>
          <a:xfrm>
            <a:off x="6153912" y="35661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questionable, alleged, so-called</a:t>
            </a:r>
            <a:endParaRPr lang="en-US" sz="1000" dirty="0"/>
          </a:p>
        </p:txBody>
      </p:sp>
      <p:sp>
        <p:nvSpPr>
          <p:cNvPr id="43" name="Shape 40"/>
          <p:cNvSpPr/>
          <p:nvPr/>
        </p:nvSpPr>
        <p:spPr>
          <a:xfrm>
            <a:off x="8892540" y="3566160"/>
            <a:ext cx="2811780" cy="457200"/>
          </a:xfrm>
          <a:prstGeom prst="rect">
            <a:avLst/>
          </a:prstGeom>
          <a:solidFill>
            <a:srgbClr val="FFF8F0"/>
          </a:solidFill>
          <a:ln w="6350">
            <a:solidFill>
              <a:srgbClr val="E8ECF3"/>
            </a:solidFill>
            <a:prstDash val="solid"/>
          </a:ln>
        </p:spPr>
      </p:sp>
      <p:sp>
        <p:nvSpPr>
          <p:cNvPr id="44" name="Text 41"/>
          <p:cNvSpPr/>
          <p:nvPr/>
        </p:nvSpPr>
        <p:spPr>
          <a:xfrm>
            <a:off x="8965692" y="35661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Critical</a:t>
            </a:r>
            <a:endParaRPr lang="en-US" sz="1000" dirty="0"/>
          </a:p>
        </p:txBody>
      </p:sp>
      <p:sp>
        <p:nvSpPr>
          <p:cNvPr id="45" name="Shape 42"/>
          <p:cNvSpPr/>
          <p:nvPr/>
        </p:nvSpPr>
        <p:spPr>
          <a:xfrm>
            <a:off x="457200" y="4023360"/>
            <a:ext cx="2811780" cy="457200"/>
          </a:xfrm>
          <a:prstGeom prst="rect">
            <a:avLst/>
          </a:prstGeom>
          <a:solidFill>
            <a:srgbClr val="FFFFFF"/>
          </a:solidFill>
          <a:ln w="6350">
            <a:solidFill>
              <a:srgbClr val="E8ECF3"/>
            </a:solidFill>
            <a:prstDash val="solid"/>
          </a:ln>
        </p:spPr>
      </p:sp>
      <p:sp>
        <p:nvSpPr>
          <p:cNvPr id="46" name="Text 43"/>
          <p:cNvSpPr/>
          <p:nvPr/>
        </p:nvSpPr>
        <p:spPr>
          <a:xfrm>
            <a:off x="530352" y="4023360"/>
            <a:ext cx="2665476" cy="457200"/>
          </a:xfrm>
          <a:prstGeom prst="rect">
            <a:avLst/>
          </a:prstGeom>
          <a:noFill/>
          <a:ln/>
        </p:spPr>
        <p:txBody>
          <a:bodyPr wrap="square" rtlCol="0" anchor="ctr"/>
          <a:lstStyle/>
          <a:p>
            <a:pPr algn="l" indent="0" marL="0">
              <a:buNone/>
            </a:pPr>
            <a:r>
              <a:rPr lang="en-US" sz="1000" b="1" dirty="0">
                <a:solidFill>
                  <a:srgbClr val="1B2D4F"/>
                </a:solidFill>
                <a:latin typeface="Calibri" pitchFamily="34" charset="0"/>
                <a:ea typeface="Calibri" pitchFamily="34" charset="-122"/>
                <a:cs typeface="Calibri" pitchFamily="34" charset="-120"/>
              </a:rPr>
              <a:t>Persuasive</a:t>
            </a:r>
            <a:endParaRPr lang="en-US" sz="1000" dirty="0"/>
          </a:p>
        </p:txBody>
      </p:sp>
      <p:sp>
        <p:nvSpPr>
          <p:cNvPr id="47" name="Shape 44"/>
          <p:cNvSpPr/>
          <p:nvPr/>
        </p:nvSpPr>
        <p:spPr>
          <a:xfrm>
            <a:off x="3268980" y="4023360"/>
            <a:ext cx="2811780" cy="457200"/>
          </a:xfrm>
          <a:prstGeom prst="rect">
            <a:avLst/>
          </a:prstGeom>
          <a:solidFill>
            <a:srgbClr val="FFFFFF"/>
          </a:solidFill>
          <a:ln w="6350">
            <a:solidFill>
              <a:srgbClr val="E8ECF3"/>
            </a:solidFill>
            <a:prstDash val="solid"/>
          </a:ln>
        </p:spPr>
      </p:sp>
      <p:sp>
        <p:nvSpPr>
          <p:cNvPr id="48" name="Text 45"/>
          <p:cNvSpPr/>
          <p:nvPr/>
        </p:nvSpPr>
        <p:spPr>
          <a:xfrm>
            <a:off x="3342132" y="40233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Pushes the reader to act or agree</a:t>
            </a:r>
            <a:endParaRPr lang="en-US" sz="1000" dirty="0"/>
          </a:p>
        </p:txBody>
      </p:sp>
      <p:sp>
        <p:nvSpPr>
          <p:cNvPr id="49" name="Shape 46"/>
          <p:cNvSpPr/>
          <p:nvPr/>
        </p:nvSpPr>
        <p:spPr>
          <a:xfrm>
            <a:off x="6080760" y="4023360"/>
            <a:ext cx="2811780" cy="457200"/>
          </a:xfrm>
          <a:prstGeom prst="rect">
            <a:avLst/>
          </a:prstGeom>
          <a:solidFill>
            <a:srgbClr val="FFFFFF"/>
          </a:solidFill>
          <a:ln w="6350">
            <a:solidFill>
              <a:srgbClr val="E8ECF3"/>
            </a:solidFill>
            <a:prstDash val="solid"/>
          </a:ln>
        </p:spPr>
      </p:sp>
      <p:sp>
        <p:nvSpPr>
          <p:cNvPr id="50" name="Text 47"/>
          <p:cNvSpPr/>
          <p:nvPr/>
        </p:nvSpPr>
        <p:spPr>
          <a:xfrm>
            <a:off x="6153912" y="40233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must, should, urgently, imperative</a:t>
            </a:r>
            <a:endParaRPr lang="en-US" sz="1000" dirty="0"/>
          </a:p>
        </p:txBody>
      </p:sp>
      <p:sp>
        <p:nvSpPr>
          <p:cNvPr id="51" name="Shape 48"/>
          <p:cNvSpPr/>
          <p:nvPr/>
        </p:nvSpPr>
        <p:spPr>
          <a:xfrm>
            <a:off x="8892540" y="4023360"/>
            <a:ext cx="2811780" cy="457200"/>
          </a:xfrm>
          <a:prstGeom prst="rect">
            <a:avLst/>
          </a:prstGeom>
          <a:solidFill>
            <a:srgbClr val="FFFFFF"/>
          </a:solidFill>
          <a:ln w="6350">
            <a:solidFill>
              <a:srgbClr val="E8ECF3"/>
            </a:solidFill>
            <a:prstDash val="solid"/>
          </a:ln>
        </p:spPr>
      </p:sp>
      <p:sp>
        <p:nvSpPr>
          <p:cNvPr id="52" name="Text 49"/>
          <p:cNvSpPr/>
          <p:nvPr/>
        </p:nvSpPr>
        <p:spPr>
          <a:xfrm>
            <a:off x="8965692" y="40233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Analytical</a:t>
            </a:r>
            <a:endParaRPr lang="en-US" sz="1000" dirty="0"/>
          </a:p>
        </p:txBody>
      </p:sp>
      <p:sp>
        <p:nvSpPr>
          <p:cNvPr id="53" name="Shape 50"/>
          <p:cNvSpPr/>
          <p:nvPr/>
        </p:nvSpPr>
        <p:spPr>
          <a:xfrm>
            <a:off x="457200" y="4480560"/>
            <a:ext cx="2811780" cy="457200"/>
          </a:xfrm>
          <a:prstGeom prst="rect">
            <a:avLst/>
          </a:prstGeom>
          <a:solidFill>
            <a:srgbClr val="FFF8F0"/>
          </a:solidFill>
          <a:ln w="6350">
            <a:solidFill>
              <a:srgbClr val="E8ECF3"/>
            </a:solidFill>
            <a:prstDash val="solid"/>
          </a:ln>
        </p:spPr>
      </p:sp>
      <p:sp>
        <p:nvSpPr>
          <p:cNvPr id="54" name="Text 51"/>
          <p:cNvSpPr/>
          <p:nvPr/>
        </p:nvSpPr>
        <p:spPr>
          <a:xfrm>
            <a:off x="530352" y="4480560"/>
            <a:ext cx="2665476" cy="457200"/>
          </a:xfrm>
          <a:prstGeom prst="rect">
            <a:avLst/>
          </a:prstGeom>
          <a:noFill/>
          <a:ln/>
        </p:spPr>
        <p:txBody>
          <a:bodyPr wrap="square" rtlCol="0" anchor="ctr"/>
          <a:lstStyle/>
          <a:p>
            <a:pPr algn="l" indent="0" marL="0">
              <a:buNone/>
            </a:pPr>
            <a:r>
              <a:rPr lang="en-US" sz="1000" b="1" dirty="0">
                <a:solidFill>
                  <a:srgbClr val="1B2D4F"/>
                </a:solidFill>
                <a:latin typeface="Calibri" pitchFamily="34" charset="0"/>
                <a:ea typeface="Calibri" pitchFamily="34" charset="-122"/>
                <a:cs typeface="Calibri" pitchFamily="34" charset="-120"/>
              </a:rPr>
              <a:t>Concerned</a:t>
            </a:r>
            <a:endParaRPr lang="en-US" sz="1000" dirty="0"/>
          </a:p>
        </p:txBody>
      </p:sp>
      <p:sp>
        <p:nvSpPr>
          <p:cNvPr id="55" name="Shape 52"/>
          <p:cNvSpPr/>
          <p:nvPr/>
        </p:nvSpPr>
        <p:spPr>
          <a:xfrm>
            <a:off x="3268980" y="4480560"/>
            <a:ext cx="2811780" cy="457200"/>
          </a:xfrm>
          <a:prstGeom prst="rect">
            <a:avLst/>
          </a:prstGeom>
          <a:solidFill>
            <a:srgbClr val="FFF8F0"/>
          </a:solidFill>
          <a:ln w="6350">
            <a:solidFill>
              <a:srgbClr val="E8ECF3"/>
            </a:solidFill>
            <a:prstDash val="solid"/>
          </a:ln>
        </p:spPr>
      </p:sp>
      <p:sp>
        <p:nvSpPr>
          <p:cNvPr id="56" name="Text 53"/>
          <p:cNvSpPr/>
          <p:nvPr/>
        </p:nvSpPr>
        <p:spPr>
          <a:xfrm>
            <a:off x="3342132" y="44805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Quiet worry; problem flagged</a:t>
            </a:r>
            <a:endParaRPr lang="en-US" sz="1000" dirty="0"/>
          </a:p>
        </p:txBody>
      </p:sp>
      <p:sp>
        <p:nvSpPr>
          <p:cNvPr id="57" name="Shape 54"/>
          <p:cNvSpPr/>
          <p:nvPr/>
        </p:nvSpPr>
        <p:spPr>
          <a:xfrm>
            <a:off x="6080760" y="4480560"/>
            <a:ext cx="2811780" cy="457200"/>
          </a:xfrm>
          <a:prstGeom prst="rect">
            <a:avLst/>
          </a:prstGeom>
          <a:solidFill>
            <a:srgbClr val="FFF8F0"/>
          </a:solidFill>
          <a:ln w="6350">
            <a:solidFill>
              <a:srgbClr val="E8ECF3"/>
            </a:solidFill>
            <a:prstDash val="solid"/>
          </a:ln>
        </p:spPr>
      </p:sp>
      <p:sp>
        <p:nvSpPr>
          <p:cNvPr id="58" name="Text 55"/>
          <p:cNvSpPr/>
          <p:nvPr/>
        </p:nvSpPr>
        <p:spPr>
          <a:xfrm>
            <a:off x="6153912" y="44805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worrying, troubling, calls for attention</a:t>
            </a:r>
            <a:endParaRPr lang="en-US" sz="1000" dirty="0"/>
          </a:p>
        </p:txBody>
      </p:sp>
      <p:sp>
        <p:nvSpPr>
          <p:cNvPr id="59" name="Shape 56"/>
          <p:cNvSpPr/>
          <p:nvPr/>
        </p:nvSpPr>
        <p:spPr>
          <a:xfrm>
            <a:off x="8892540" y="4480560"/>
            <a:ext cx="2811780" cy="457200"/>
          </a:xfrm>
          <a:prstGeom prst="rect">
            <a:avLst/>
          </a:prstGeom>
          <a:solidFill>
            <a:srgbClr val="FFF8F0"/>
          </a:solidFill>
          <a:ln w="6350">
            <a:solidFill>
              <a:srgbClr val="E8ECF3"/>
            </a:solidFill>
            <a:prstDash val="solid"/>
          </a:ln>
        </p:spPr>
      </p:sp>
      <p:sp>
        <p:nvSpPr>
          <p:cNvPr id="60" name="Text 57"/>
          <p:cNvSpPr/>
          <p:nvPr/>
        </p:nvSpPr>
        <p:spPr>
          <a:xfrm>
            <a:off x="8965692" y="44805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Alarmist</a:t>
            </a:r>
            <a:endParaRPr lang="en-US" sz="1000" dirty="0"/>
          </a:p>
        </p:txBody>
      </p:sp>
      <p:sp>
        <p:nvSpPr>
          <p:cNvPr id="61" name="Shape 58"/>
          <p:cNvSpPr/>
          <p:nvPr/>
        </p:nvSpPr>
        <p:spPr>
          <a:xfrm>
            <a:off x="457200" y="4937760"/>
            <a:ext cx="2811780" cy="457200"/>
          </a:xfrm>
          <a:prstGeom prst="rect">
            <a:avLst/>
          </a:prstGeom>
          <a:solidFill>
            <a:srgbClr val="FFFFFF"/>
          </a:solidFill>
          <a:ln w="6350">
            <a:solidFill>
              <a:srgbClr val="E8ECF3"/>
            </a:solidFill>
            <a:prstDash val="solid"/>
          </a:ln>
        </p:spPr>
      </p:sp>
      <p:sp>
        <p:nvSpPr>
          <p:cNvPr id="62" name="Text 59"/>
          <p:cNvSpPr/>
          <p:nvPr/>
        </p:nvSpPr>
        <p:spPr>
          <a:xfrm>
            <a:off x="530352" y="4937760"/>
            <a:ext cx="2665476" cy="457200"/>
          </a:xfrm>
          <a:prstGeom prst="rect">
            <a:avLst/>
          </a:prstGeom>
          <a:noFill/>
          <a:ln/>
        </p:spPr>
        <p:txBody>
          <a:bodyPr wrap="square" rtlCol="0" anchor="ctr"/>
          <a:lstStyle/>
          <a:p>
            <a:pPr algn="l" indent="0" marL="0">
              <a:buNone/>
            </a:pPr>
            <a:r>
              <a:rPr lang="en-US" sz="1000" b="1" dirty="0">
                <a:solidFill>
                  <a:srgbClr val="1B2D4F"/>
                </a:solidFill>
                <a:latin typeface="Calibri" pitchFamily="34" charset="0"/>
                <a:ea typeface="Calibri" pitchFamily="34" charset="-122"/>
                <a:cs typeface="Calibri" pitchFamily="34" charset="-120"/>
              </a:rPr>
              <a:t>Alarmist</a:t>
            </a:r>
            <a:endParaRPr lang="en-US" sz="1000" dirty="0"/>
          </a:p>
        </p:txBody>
      </p:sp>
      <p:sp>
        <p:nvSpPr>
          <p:cNvPr id="63" name="Shape 60"/>
          <p:cNvSpPr/>
          <p:nvPr/>
        </p:nvSpPr>
        <p:spPr>
          <a:xfrm>
            <a:off x="3268980" y="4937760"/>
            <a:ext cx="2811780" cy="457200"/>
          </a:xfrm>
          <a:prstGeom prst="rect">
            <a:avLst/>
          </a:prstGeom>
          <a:solidFill>
            <a:srgbClr val="FFFFFF"/>
          </a:solidFill>
          <a:ln w="6350">
            <a:solidFill>
              <a:srgbClr val="E8ECF3"/>
            </a:solidFill>
            <a:prstDash val="solid"/>
          </a:ln>
        </p:spPr>
      </p:sp>
      <p:sp>
        <p:nvSpPr>
          <p:cNvPr id="64" name="Text 61"/>
          <p:cNvSpPr/>
          <p:nvPr/>
        </p:nvSpPr>
        <p:spPr>
          <a:xfrm>
            <a:off x="3342132" y="49377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Heightened worry; danger raised</a:t>
            </a:r>
            <a:endParaRPr lang="en-US" sz="1000" dirty="0"/>
          </a:p>
        </p:txBody>
      </p:sp>
      <p:sp>
        <p:nvSpPr>
          <p:cNvPr id="65" name="Shape 62"/>
          <p:cNvSpPr/>
          <p:nvPr/>
        </p:nvSpPr>
        <p:spPr>
          <a:xfrm>
            <a:off x="6080760" y="4937760"/>
            <a:ext cx="2811780" cy="457200"/>
          </a:xfrm>
          <a:prstGeom prst="rect">
            <a:avLst/>
          </a:prstGeom>
          <a:solidFill>
            <a:srgbClr val="FFFFFF"/>
          </a:solidFill>
          <a:ln w="6350">
            <a:solidFill>
              <a:srgbClr val="E8ECF3"/>
            </a:solidFill>
            <a:prstDash val="solid"/>
          </a:ln>
        </p:spPr>
      </p:sp>
      <p:sp>
        <p:nvSpPr>
          <p:cNvPr id="66" name="Text 63"/>
          <p:cNvSpPr/>
          <p:nvPr/>
        </p:nvSpPr>
        <p:spPr>
          <a:xfrm>
            <a:off x="6153912" y="49377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crisis, catastrophe, looming threat</a:t>
            </a:r>
            <a:endParaRPr lang="en-US" sz="1000" dirty="0"/>
          </a:p>
        </p:txBody>
      </p:sp>
      <p:sp>
        <p:nvSpPr>
          <p:cNvPr id="67" name="Shape 64"/>
          <p:cNvSpPr/>
          <p:nvPr/>
        </p:nvSpPr>
        <p:spPr>
          <a:xfrm>
            <a:off x="8892540" y="4937760"/>
            <a:ext cx="2811780" cy="457200"/>
          </a:xfrm>
          <a:prstGeom prst="rect">
            <a:avLst/>
          </a:prstGeom>
          <a:solidFill>
            <a:srgbClr val="FFFFFF"/>
          </a:solidFill>
          <a:ln w="6350">
            <a:solidFill>
              <a:srgbClr val="E8ECF3"/>
            </a:solidFill>
            <a:prstDash val="solid"/>
          </a:ln>
        </p:spPr>
      </p:sp>
      <p:sp>
        <p:nvSpPr>
          <p:cNvPr id="68" name="Text 65"/>
          <p:cNvSpPr/>
          <p:nvPr/>
        </p:nvSpPr>
        <p:spPr>
          <a:xfrm>
            <a:off x="8965692" y="49377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Concerned</a:t>
            </a:r>
            <a:endParaRPr lang="en-US" sz="1000" dirty="0"/>
          </a:p>
        </p:txBody>
      </p:sp>
      <p:sp>
        <p:nvSpPr>
          <p:cNvPr id="69" name="Shape 66"/>
          <p:cNvSpPr/>
          <p:nvPr/>
        </p:nvSpPr>
        <p:spPr>
          <a:xfrm>
            <a:off x="457200" y="5394960"/>
            <a:ext cx="2811780" cy="457200"/>
          </a:xfrm>
          <a:prstGeom prst="rect">
            <a:avLst/>
          </a:prstGeom>
          <a:solidFill>
            <a:srgbClr val="FFF8F0"/>
          </a:solidFill>
          <a:ln w="6350">
            <a:solidFill>
              <a:srgbClr val="E8ECF3"/>
            </a:solidFill>
            <a:prstDash val="solid"/>
          </a:ln>
        </p:spPr>
      </p:sp>
      <p:sp>
        <p:nvSpPr>
          <p:cNvPr id="70" name="Text 67"/>
          <p:cNvSpPr/>
          <p:nvPr/>
        </p:nvSpPr>
        <p:spPr>
          <a:xfrm>
            <a:off x="530352" y="5394960"/>
            <a:ext cx="2665476" cy="457200"/>
          </a:xfrm>
          <a:prstGeom prst="rect">
            <a:avLst/>
          </a:prstGeom>
          <a:noFill/>
          <a:ln/>
        </p:spPr>
        <p:txBody>
          <a:bodyPr wrap="square" rtlCol="0" anchor="ctr"/>
          <a:lstStyle/>
          <a:p>
            <a:pPr algn="l" indent="0" marL="0">
              <a:buNone/>
            </a:pPr>
            <a:r>
              <a:rPr lang="en-US" sz="1000" b="1" dirty="0">
                <a:solidFill>
                  <a:srgbClr val="1B2D4F"/>
                </a:solidFill>
                <a:latin typeface="Calibri" pitchFamily="34" charset="0"/>
                <a:ea typeface="Calibri" pitchFamily="34" charset="-122"/>
                <a:cs typeface="Calibri" pitchFamily="34" charset="-120"/>
              </a:rPr>
              <a:t>Satirical</a:t>
            </a:r>
            <a:endParaRPr lang="en-US" sz="1000" dirty="0"/>
          </a:p>
        </p:txBody>
      </p:sp>
      <p:sp>
        <p:nvSpPr>
          <p:cNvPr id="71" name="Shape 68"/>
          <p:cNvSpPr/>
          <p:nvPr/>
        </p:nvSpPr>
        <p:spPr>
          <a:xfrm>
            <a:off x="3268980" y="5394960"/>
            <a:ext cx="2811780" cy="457200"/>
          </a:xfrm>
          <a:prstGeom prst="rect">
            <a:avLst/>
          </a:prstGeom>
          <a:solidFill>
            <a:srgbClr val="FFF8F0"/>
          </a:solidFill>
          <a:ln w="6350">
            <a:solidFill>
              <a:srgbClr val="E8ECF3"/>
            </a:solidFill>
            <a:prstDash val="solid"/>
          </a:ln>
        </p:spPr>
      </p:sp>
      <p:sp>
        <p:nvSpPr>
          <p:cNvPr id="72" name="Text 69"/>
          <p:cNvSpPr/>
          <p:nvPr/>
        </p:nvSpPr>
        <p:spPr>
          <a:xfrm>
            <a:off x="3342132" y="53949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Uses humour or mock praise to attack</a:t>
            </a:r>
            <a:endParaRPr lang="en-US" sz="1000" dirty="0"/>
          </a:p>
        </p:txBody>
      </p:sp>
      <p:sp>
        <p:nvSpPr>
          <p:cNvPr id="73" name="Shape 70"/>
          <p:cNvSpPr/>
          <p:nvPr/>
        </p:nvSpPr>
        <p:spPr>
          <a:xfrm>
            <a:off x="6080760" y="5394960"/>
            <a:ext cx="2811780" cy="457200"/>
          </a:xfrm>
          <a:prstGeom prst="rect">
            <a:avLst/>
          </a:prstGeom>
          <a:solidFill>
            <a:srgbClr val="FFF8F0"/>
          </a:solidFill>
          <a:ln w="6350">
            <a:solidFill>
              <a:srgbClr val="E8ECF3"/>
            </a:solidFill>
            <a:prstDash val="solid"/>
          </a:ln>
        </p:spPr>
      </p:sp>
      <p:sp>
        <p:nvSpPr>
          <p:cNvPr id="74" name="Text 71"/>
          <p:cNvSpPr/>
          <p:nvPr/>
        </p:nvSpPr>
        <p:spPr>
          <a:xfrm>
            <a:off x="6153912" y="53949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scare quotes, irony, exaggeration</a:t>
            </a:r>
            <a:endParaRPr lang="en-US" sz="1000" dirty="0"/>
          </a:p>
        </p:txBody>
      </p:sp>
      <p:sp>
        <p:nvSpPr>
          <p:cNvPr id="75" name="Shape 72"/>
          <p:cNvSpPr/>
          <p:nvPr/>
        </p:nvSpPr>
        <p:spPr>
          <a:xfrm>
            <a:off x="8892540" y="5394960"/>
            <a:ext cx="2811780" cy="457200"/>
          </a:xfrm>
          <a:prstGeom prst="rect">
            <a:avLst/>
          </a:prstGeom>
          <a:solidFill>
            <a:srgbClr val="FFF8F0"/>
          </a:solidFill>
          <a:ln w="6350">
            <a:solidFill>
              <a:srgbClr val="E8ECF3"/>
            </a:solidFill>
            <a:prstDash val="solid"/>
          </a:ln>
        </p:spPr>
      </p:sp>
      <p:sp>
        <p:nvSpPr>
          <p:cNvPr id="76" name="Text 73"/>
          <p:cNvSpPr/>
          <p:nvPr/>
        </p:nvSpPr>
        <p:spPr>
          <a:xfrm>
            <a:off x="8965692" y="53949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Critical</a:t>
            </a:r>
            <a:endParaRPr lang="en-US" sz="1000" dirty="0"/>
          </a:p>
        </p:txBody>
      </p:sp>
      <p:sp>
        <p:nvSpPr>
          <p:cNvPr id="77" name="Shape 74"/>
          <p:cNvSpPr/>
          <p:nvPr/>
        </p:nvSpPr>
        <p:spPr>
          <a:xfrm>
            <a:off x="457200" y="5852160"/>
            <a:ext cx="2811780" cy="457200"/>
          </a:xfrm>
          <a:prstGeom prst="rect">
            <a:avLst/>
          </a:prstGeom>
          <a:solidFill>
            <a:srgbClr val="FFFFFF"/>
          </a:solidFill>
          <a:ln w="6350">
            <a:solidFill>
              <a:srgbClr val="E8ECF3"/>
            </a:solidFill>
            <a:prstDash val="solid"/>
          </a:ln>
        </p:spPr>
      </p:sp>
      <p:sp>
        <p:nvSpPr>
          <p:cNvPr id="78" name="Text 75"/>
          <p:cNvSpPr/>
          <p:nvPr/>
        </p:nvSpPr>
        <p:spPr>
          <a:xfrm>
            <a:off x="530352" y="5852160"/>
            <a:ext cx="2665476" cy="457200"/>
          </a:xfrm>
          <a:prstGeom prst="rect">
            <a:avLst/>
          </a:prstGeom>
          <a:noFill/>
          <a:ln/>
        </p:spPr>
        <p:txBody>
          <a:bodyPr wrap="square" rtlCol="0" anchor="ctr"/>
          <a:lstStyle/>
          <a:p>
            <a:pPr algn="l" indent="0" marL="0">
              <a:buNone/>
            </a:pPr>
            <a:r>
              <a:rPr lang="en-US" sz="1000" b="1" dirty="0">
                <a:solidFill>
                  <a:srgbClr val="1B2D4F"/>
                </a:solidFill>
                <a:latin typeface="Calibri" pitchFamily="34" charset="0"/>
                <a:ea typeface="Calibri" pitchFamily="34" charset="-122"/>
                <a:cs typeface="Calibri" pitchFamily="34" charset="-120"/>
              </a:rPr>
              <a:t>Sombre</a:t>
            </a:r>
            <a:endParaRPr lang="en-US" sz="1000" dirty="0"/>
          </a:p>
        </p:txBody>
      </p:sp>
      <p:sp>
        <p:nvSpPr>
          <p:cNvPr id="79" name="Shape 76"/>
          <p:cNvSpPr/>
          <p:nvPr/>
        </p:nvSpPr>
        <p:spPr>
          <a:xfrm>
            <a:off x="3268980" y="5852160"/>
            <a:ext cx="2811780" cy="457200"/>
          </a:xfrm>
          <a:prstGeom prst="rect">
            <a:avLst/>
          </a:prstGeom>
          <a:solidFill>
            <a:srgbClr val="FFFFFF"/>
          </a:solidFill>
          <a:ln w="6350">
            <a:solidFill>
              <a:srgbClr val="E8ECF3"/>
            </a:solidFill>
            <a:prstDash val="solid"/>
          </a:ln>
        </p:spPr>
      </p:sp>
      <p:sp>
        <p:nvSpPr>
          <p:cNvPr id="80" name="Text 77"/>
          <p:cNvSpPr/>
          <p:nvPr/>
        </p:nvSpPr>
        <p:spPr>
          <a:xfrm>
            <a:off x="3342132" y="58521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Quiet, weighty, often elegiac</a:t>
            </a:r>
            <a:endParaRPr lang="en-US" sz="1000" dirty="0"/>
          </a:p>
        </p:txBody>
      </p:sp>
      <p:sp>
        <p:nvSpPr>
          <p:cNvPr id="81" name="Shape 78"/>
          <p:cNvSpPr/>
          <p:nvPr/>
        </p:nvSpPr>
        <p:spPr>
          <a:xfrm>
            <a:off x="6080760" y="5852160"/>
            <a:ext cx="2811780" cy="457200"/>
          </a:xfrm>
          <a:prstGeom prst="rect">
            <a:avLst/>
          </a:prstGeom>
          <a:solidFill>
            <a:srgbClr val="FFFFFF"/>
          </a:solidFill>
          <a:ln w="6350">
            <a:solidFill>
              <a:srgbClr val="E8ECF3"/>
            </a:solidFill>
            <a:prstDash val="solid"/>
          </a:ln>
        </p:spPr>
      </p:sp>
      <p:sp>
        <p:nvSpPr>
          <p:cNvPr id="82" name="Text 79"/>
          <p:cNvSpPr/>
          <p:nvPr/>
        </p:nvSpPr>
        <p:spPr>
          <a:xfrm>
            <a:off x="6153912" y="58521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loss, silence, what remains</a:t>
            </a:r>
            <a:endParaRPr lang="en-US" sz="1000" dirty="0"/>
          </a:p>
        </p:txBody>
      </p:sp>
      <p:sp>
        <p:nvSpPr>
          <p:cNvPr id="83" name="Shape 80"/>
          <p:cNvSpPr/>
          <p:nvPr/>
        </p:nvSpPr>
        <p:spPr>
          <a:xfrm>
            <a:off x="8892540" y="5852160"/>
            <a:ext cx="2811780" cy="457200"/>
          </a:xfrm>
          <a:prstGeom prst="rect">
            <a:avLst/>
          </a:prstGeom>
          <a:solidFill>
            <a:srgbClr val="FFFFFF"/>
          </a:solidFill>
          <a:ln w="6350">
            <a:solidFill>
              <a:srgbClr val="E8ECF3"/>
            </a:solidFill>
            <a:prstDash val="solid"/>
          </a:ln>
        </p:spPr>
      </p:sp>
      <p:sp>
        <p:nvSpPr>
          <p:cNvPr id="84" name="Text 81"/>
          <p:cNvSpPr/>
          <p:nvPr/>
        </p:nvSpPr>
        <p:spPr>
          <a:xfrm>
            <a:off x="8965692" y="58521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Pessimistic</a:t>
            </a:r>
            <a:endParaRPr lang="en-US" sz="1000" dirty="0"/>
          </a:p>
        </p:txBody>
      </p:sp>
      <p:sp>
        <p:nvSpPr>
          <p:cNvPr id="85" name="Shape 82"/>
          <p:cNvSpPr/>
          <p:nvPr/>
        </p:nvSpPr>
        <p:spPr>
          <a:xfrm>
            <a:off x="457200" y="6309360"/>
            <a:ext cx="2811780" cy="457200"/>
          </a:xfrm>
          <a:prstGeom prst="rect">
            <a:avLst/>
          </a:prstGeom>
          <a:solidFill>
            <a:srgbClr val="FFF8F0"/>
          </a:solidFill>
          <a:ln w="6350">
            <a:solidFill>
              <a:srgbClr val="E8ECF3"/>
            </a:solidFill>
            <a:prstDash val="solid"/>
          </a:ln>
        </p:spPr>
      </p:sp>
      <p:sp>
        <p:nvSpPr>
          <p:cNvPr id="86" name="Text 83"/>
          <p:cNvSpPr/>
          <p:nvPr/>
        </p:nvSpPr>
        <p:spPr>
          <a:xfrm>
            <a:off x="530352" y="6309360"/>
            <a:ext cx="2665476" cy="457200"/>
          </a:xfrm>
          <a:prstGeom prst="rect">
            <a:avLst/>
          </a:prstGeom>
          <a:noFill/>
          <a:ln/>
        </p:spPr>
        <p:txBody>
          <a:bodyPr wrap="square" rtlCol="0" anchor="ctr"/>
          <a:lstStyle/>
          <a:p>
            <a:pPr algn="l" indent="0" marL="0">
              <a:buNone/>
            </a:pPr>
            <a:r>
              <a:rPr lang="en-US" sz="1000" b="1" dirty="0">
                <a:solidFill>
                  <a:srgbClr val="1B2D4F"/>
                </a:solidFill>
                <a:latin typeface="Calibri" pitchFamily="34" charset="0"/>
                <a:ea typeface="Calibri" pitchFamily="34" charset="-122"/>
                <a:cs typeface="Calibri" pitchFamily="34" charset="-120"/>
              </a:rPr>
              <a:t>Appreciative</a:t>
            </a:r>
            <a:endParaRPr lang="en-US" sz="1000" dirty="0"/>
          </a:p>
        </p:txBody>
      </p:sp>
      <p:sp>
        <p:nvSpPr>
          <p:cNvPr id="87" name="Shape 84"/>
          <p:cNvSpPr/>
          <p:nvPr/>
        </p:nvSpPr>
        <p:spPr>
          <a:xfrm>
            <a:off x="3268980" y="6309360"/>
            <a:ext cx="2811780" cy="457200"/>
          </a:xfrm>
          <a:prstGeom prst="rect">
            <a:avLst/>
          </a:prstGeom>
          <a:solidFill>
            <a:srgbClr val="FFF8F0"/>
          </a:solidFill>
          <a:ln w="6350">
            <a:solidFill>
              <a:srgbClr val="E8ECF3"/>
            </a:solidFill>
            <a:prstDash val="solid"/>
          </a:ln>
        </p:spPr>
      </p:sp>
      <p:sp>
        <p:nvSpPr>
          <p:cNvPr id="88" name="Text 85"/>
          <p:cNvSpPr/>
          <p:nvPr/>
        </p:nvSpPr>
        <p:spPr>
          <a:xfrm>
            <a:off x="3342132" y="63093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Approval; recognition of merit</a:t>
            </a:r>
            <a:endParaRPr lang="en-US" sz="1000" dirty="0"/>
          </a:p>
        </p:txBody>
      </p:sp>
      <p:sp>
        <p:nvSpPr>
          <p:cNvPr id="89" name="Shape 86"/>
          <p:cNvSpPr/>
          <p:nvPr/>
        </p:nvSpPr>
        <p:spPr>
          <a:xfrm>
            <a:off x="6080760" y="6309360"/>
            <a:ext cx="2811780" cy="457200"/>
          </a:xfrm>
          <a:prstGeom prst="rect">
            <a:avLst/>
          </a:prstGeom>
          <a:solidFill>
            <a:srgbClr val="FFF8F0"/>
          </a:solidFill>
          <a:ln w="6350">
            <a:solidFill>
              <a:srgbClr val="E8ECF3"/>
            </a:solidFill>
            <a:prstDash val="solid"/>
          </a:ln>
        </p:spPr>
      </p:sp>
      <p:sp>
        <p:nvSpPr>
          <p:cNvPr id="90" name="Text 87"/>
          <p:cNvSpPr/>
          <p:nvPr/>
        </p:nvSpPr>
        <p:spPr>
          <a:xfrm>
            <a:off x="6153912" y="63093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remarkable, welcome, commendable</a:t>
            </a:r>
            <a:endParaRPr lang="en-US" sz="1000" dirty="0"/>
          </a:p>
        </p:txBody>
      </p:sp>
      <p:sp>
        <p:nvSpPr>
          <p:cNvPr id="91" name="Shape 88"/>
          <p:cNvSpPr/>
          <p:nvPr/>
        </p:nvSpPr>
        <p:spPr>
          <a:xfrm>
            <a:off x="8892540" y="6309360"/>
            <a:ext cx="2811780" cy="457200"/>
          </a:xfrm>
          <a:prstGeom prst="rect">
            <a:avLst/>
          </a:prstGeom>
          <a:solidFill>
            <a:srgbClr val="FFF8F0"/>
          </a:solidFill>
          <a:ln w="6350">
            <a:solidFill>
              <a:srgbClr val="E8ECF3"/>
            </a:solidFill>
            <a:prstDash val="solid"/>
          </a:ln>
        </p:spPr>
      </p:sp>
      <p:sp>
        <p:nvSpPr>
          <p:cNvPr id="92" name="Text 89"/>
          <p:cNvSpPr/>
          <p:nvPr/>
        </p:nvSpPr>
        <p:spPr>
          <a:xfrm>
            <a:off x="8965692" y="63093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Celebratory</a:t>
            </a:r>
            <a:endParaRPr lang="en-US" sz="1000" dirty="0"/>
          </a:p>
        </p:txBody>
      </p:sp>
      <p:sp>
        <p:nvSpPr>
          <p:cNvPr id="93" name="Shape 90"/>
          <p:cNvSpPr/>
          <p:nvPr/>
        </p:nvSpPr>
        <p:spPr>
          <a:xfrm>
            <a:off x="457200" y="6766560"/>
            <a:ext cx="2811780" cy="457200"/>
          </a:xfrm>
          <a:prstGeom prst="rect">
            <a:avLst/>
          </a:prstGeom>
          <a:solidFill>
            <a:srgbClr val="FFFFFF"/>
          </a:solidFill>
          <a:ln w="6350">
            <a:solidFill>
              <a:srgbClr val="E8ECF3"/>
            </a:solidFill>
            <a:prstDash val="solid"/>
          </a:ln>
        </p:spPr>
      </p:sp>
      <p:sp>
        <p:nvSpPr>
          <p:cNvPr id="94" name="Text 91"/>
          <p:cNvSpPr/>
          <p:nvPr/>
        </p:nvSpPr>
        <p:spPr>
          <a:xfrm>
            <a:off x="530352" y="6766560"/>
            <a:ext cx="2665476" cy="457200"/>
          </a:xfrm>
          <a:prstGeom prst="rect">
            <a:avLst/>
          </a:prstGeom>
          <a:noFill/>
          <a:ln/>
        </p:spPr>
        <p:txBody>
          <a:bodyPr wrap="square" rtlCol="0" anchor="ctr"/>
          <a:lstStyle/>
          <a:p>
            <a:pPr algn="l" indent="0" marL="0">
              <a:buNone/>
            </a:pPr>
            <a:r>
              <a:rPr lang="en-US" sz="1000" b="1" dirty="0">
                <a:solidFill>
                  <a:srgbClr val="1B2D4F"/>
                </a:solidFill>
                <a:latin typeface="Calibri" pitchFamily="34" charset="0"/>
                <a:ea typeface="Calibri" pitchFamily="34" charset="-122"/>
                <a:cs typeface="Calibri" pitchFamily="34" charset="-120"/>
              </a:rPr>
              <a:t>Reverential</a:t>
            </a:r>
            <a:endParaRPr lang="en-US" sz="1000" dirty="0"/>
          </a:p>
        </p:txBody>
      </p:sp>
      <p:sp>
        <p:nvSpPr>
          <p:cNvPr id="95" name="Shape 92"/>
          <p:cNvSpPr/>
          <p:nvPr/>
        </p:nvSpPr>
        <p:spPr>
          <a:xfrm>
            <a:off x="3268980" y="6766560"/>
            <a:ext cx="2811780" cy="457200"/>
          </a:xfrm>
          <a:prstGeom prst="rect">
            <a:avLst/>
          </a:prstGeom>
          <a:solidFill>
            <a:srgbClr val="FFFFFF"/>
          </a:solidFill>
          <a:ln w="6350">
            <a:solidFill>
              <a:srgbClr val="E8ECF3"/>
            </a:solidFill>
            <a:prstDash val="solid"/>
          </a:ln>
        </p:spPr>
      </p:sp>
      <p:sp>
        <p:nvSpPr>
          <p:cNvPr id="96" name="Text 93"/>
          <p:cNvSpPr/>
          <p:nvPr/>
        </p:nvSpPr>
        <p:spPr>
          <a:xfrm>
            <a:off x="3342132" y="67665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Deep respect, near-awe</a:t>
            </a:r>
            <a:endParaRPr lang="en-US" sz="1000" dirty="0"/>
          </a:p>
        </p:txBody>
      </p:sp>
      <p:sp>
        <p:nvSpPr>
          <p:cNvPr id="97" name="Shape 94"/>
          <p:cNvSpPr/>
          <p:nvPr/>
        </p:nvSpPr>
        <p:spPr>
          <a:xfrm>
            <a:off x="6080760" y="6766560"/>
            <a:ext cx="2811780" cy="457200"/>
          </a:xfrm>
          <a:prstGeom prst="rect">
            <a:avLst/>
          </a:prstGeom>
          <a:solidFill>
            <a:srgbClr val="FFFFFF"/>
          </a:solidFill>
          <a:ln w="6350">
            <a:solidFill>
              <a:srgbClr val="E8ECF3"/>
            </a:solidFill>
            <a:prstDash val="solid"/>
          </a:ln>
        </p:spPr>
      </p:sp>
      <p:sp>
        <p:nvSpPr>
          <p:cNvPr id="98" name="Text 95"/>
          <p:cNvSpPr/>
          <p:nvPr/>
        </p:nvSpPr>
        <p:spPr>
          <a:xfrm>
            <a:off x="6153912" y="67665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inheritance, dignity, owe much to</a:t>
            </a:r>
            <a:endParaRPr lang="en-US" sz="1000" dirty="0"/>
          </a:p>
        </p:txBody>
      </p:sp>
      <p:sp>
        <p:nvSpPr>
          <p:cNvPr id="99" name="Shape 96"/>
          <p:cNvSpPr/>
          <p:nvPr/>
        </p:nvSpPr>
        <p:spPr>
          <a:xfrm>
            <a:off x="8892540" y="6766560"/>
            <a:ext cx="2811780" cy="457200"/>
          </a:xfrm>
          <a:prstGeom prst="rect">
            <a:avLst/>
          </a:prstGeom>
          <a:solidFill>
            <a:srgbClr val="FFFFFF"/>
          </a:solidFill>
          <a:ln w="6350">
            <a:solidFill>
              <a:srgbClr val="E8ECF3"/>
            </a:solidFill>
            <a:prstDash val="solid"/>
          </a:ln>
        </p:spPr>
      </p:sp>
      <p:sp>
        <p:nvSpPr>
          <p:cNvPr id="100" name="Text 97"/>
          <p:cNvSpPr/>
          <p:nvPr/>
        </p:nvSpPr>
        <p:spPr>
          <a:xfrm>
            <a:off x="8965692" y="6766560"/>
            <a:ext cx="2665476" cy="457200"/>
          </a:xfrm>
          <a:prstGeom prst="rect">
            <a:avLst/>
          </a:prstGeom>
          <a:noFill/>
          <a:ln/>
        </p:spPr>
        <p:txBody>
          <a:bodyPr wrap="square" rtlCol="0" anchor="ctr"/>
          <a:lstStyle/>
          <a:p>
            <a:pPr algn="l" indent="0" marL="0">
              <a:buNone/>
            </a:pPr>
            <a:r>
              <a:rPr lang="en-US" sz="1000" dirty="0">
                <a:solidFill>
                  <a:srgbClr val="1A1A1A"/>
                </a:solidFill>
                <a:latin typeface="Calibri" pitchFamily="34" charset="0"/>
                <a:ea typeface="Calibri" pitchFamily="34" charset="-122"/>
                <a:cs typeface="Calibri" pitchFamily="34" charset="-120"/>
              </a:rPr>
              <a:t>Appreciative</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12</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VOCABULARY DRILL</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Glossary — Tone Vocabulary, Part 1</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Twelve words you will see in question stems and option lists</a:t>
            </a:r>
            <a:endParaRPr lang="en-US" sz="1400" dirty="0"/>
          </a:p>
        </p:txBody>
      </p:sp>
      <p:sp>
        <p:nvSpPr>
          <p:cNvPr id="13" name="Shape 10"/>
          <p:cNvSpPr/>
          <p:nvPr/>
        </p:nvSpPr>
        <p:spPr>
          <a:xfrm>
            <a:off x="457200" y="2103120"/>
            <a:ext cx="3657600" cy="868680"/>
          </a:xfrm>
          <a:prstGeom prst="roundRect">
            <a:avLst>
              <a:gd name="adj" fmla="val 5263"/>
            </a:avLst>
          </a:prstGeom>
          <a:solidFill>
            <a:srgbClr val="FFFFFF"/>
          </a:solidFill>
          <a:ln w="9525">
            <a:solidFill>
              <a:srgbClr val="1B2D4F"/>
            </a:solidFill>
            <a:prstDash val="solid"/>
          </a:ln>
        </p:spPr>
      </p:sp>
      <p:sp>
        <p:nvSpPr>
          <p:cNvPr id="14" name="Shape 11"/>
          <p:cNvSpPr/>
          <p:nvPr/>
        </p:nvSpPr>
        <p:spPr>
          <a:xfrm>
            <a:off x="457200" y="2103120"/>
            <a:ext cx="109728" cy="868680"/>
          </a:xfrm>
          <a:prstGeom prst="rect">
            <a:avLst/>
          </a:prstGeom>
          <a:solidFill>
            <a:srgbClr val="FF6B35"/>
          </a:solidFill>
          <a:ln/>
        </p:spPr>
      </p:sp>
      <p:sp>
        <p:nvSpPr>
          <p:cNvPr id="15" name="Text 12"/>
          <p:cNvSpPr/>
          <p:nvPr/>
        </p:nvSpPr>
        <p:spPr>
          <a:xfrm>
            <a:off x="685800" y="2148840"/>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Tone</a:t>
            </a:r>
            <a:endParaRPr lang="en-US" sz="1200" dirty="0"/>
          </a:p>
        </p:txBody>
      </p:sp>
      <p:sp>
        <p:nvSpPr>
          <p:cNvPr id="16" name="Text 13"/>
          <p:cNvSpPr/>
          <p:nvPr/>
        </p:nvSpPr>
        <p:spPr>
          <a:xfrm>
            <a:off x="685800" y="2468880"/>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Author's attitude felt through word choice and rhythm</a:t>
            </a:r>
            <a:endParaRPr lang="en-US" sz="950" dirty="0"/>
          </a:p>
        </p:txBody>
      </p:sp>
      <p:sp>
        <p:nvSpPr>
          <p:cNvPr id="17" name="Shape 14"/>
          <p:cNvSpPr/>
          <p:nvPr/>
        </p:nvSpPr>
        <p:spPr>
          <a:xfrm>
            <a:off x="4251960" y="2103120"/>
            <a:ext cx="3657600" cy="868680"/>
          </a:xfrm>
          <a:prstGeom prst="roundRect">
            <a:avLst>
              <a:gd name="adj" fmla="val 5263"/>
            </a:avLst>
          </a:prstGeom>
          <a:solidFill>
            <a:srgbClr val="FFFFFF"/>
          </a:solidFill>
          <a:ln w="9525">
            <a:solidFill>
              <a:srgbClr val="1B2D4F"/>
            </a:solidFill>
            <a:prstDash val="solid"/>
          </a:ln>
        </p:spPr>
      </p:sp>
      <p:sp>
        <p:nvSpPr>
          <p:cNvPr id="18" name="Shape 15"/>
          <p:cNvSpPr/>
          <p:nvPr/>
        </p:nvSpPr>
        <p:spPr>
          <a:xfrm>
            <a:off x="4251960" y="2103120"/>
            <a:ext cx="109728" cy="868680"/>
          </a:xfrm>
          <a:prstGeom prst="rect">
            <a:avLst/>
          </a:prstGeom>
          <a:solidFill>
            <a:srgbClr val="FF6B35"/>
          </a:solidFill>
          <a:ln/>
        </p:spPr>
      </p:sp>
      <p:sp>
        <p:nvSpPr>
          <p:cNvPr id="19" name="Text 16"/>
          <p:cNvSpPr/>
          <p:nvPr/>
        </p:nvSpPr>
        <p:spPr>
          <a:xfrm>
            <a:off x="4480560" y="2148840"/>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Mood</a:t>
            </a:r>
            <a:endParaRPr lang="en-US" sz="1200" dirty="0"/>
          </a:p>
        </p:txBody>
      </p:sp>
      <p:sp>
        <p:nvSpPr>
          <p:cNvPr id="20" name="Text 17"/>
          <p:cNvSpPr/>
          <p:nvPr/>
        </p:nvSpPr>
        <p:spPr>
          <a:xfrm>
            <a:off x="4480560" y="2468880"/>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Atmosphere created in the reader by setting and imagery</a:t>
            </a:r>
            <a:endParaRPr lang="en-US" sz="950" dirty="0"/>
          </a:p>
        </p:txBody>
      </p:sp>
      <p:sp>
        <p:nvSpPr>
          <p:cNvPr id="21" name="Shape 18"/>
          <p:cNvSpPr/>
          <p:nvPr/>
        </p:nvSpPr>
        <p:spPr>
          <a:xfrm>
            <a:off x="8046720" y="2103120"/>
            <a:ext cx="3657600" cy="868680"/>
          </a:xfrm>
          <a:prstGeom prst="roundRect">
            <a:avLst>
              <a:gd name="adj" fmla="val 5263"/>
            </a:avLst>
          </a:prstGeom>
          <a:solidFill>
            <a:srgbClr val="FFFFFF"/>
          </a:solidFill>
          <a:ln w="9525">
            <a:solidFill>
              <a:srgbClr val="1B2D4F"/>
            </a:solidFill>
            <a:prstDash val="solid"/>
          </a:ln>
        </p:spPr>
      </p:sp>
      <p:sp>
        <p:nvSpPr>
          <p:cNvPr id="22" name="Shape 19"/>
          <p:cNvSpPr/>
          <p:nvPr/>
        </p:nvSpPr>
        <p:spPr>
          <a:xfrm>
            <a:off x="8046720" y="2103120"/>
            <a:ext cx="109728" cy="868680"/>
          </a:xfrm>
          <a:prstGeom prst="rect">
            <a:avLst/>
          </a:prstGeom>
          <a:solidFill>
            <a:srgbClr val="FF6B35"/>
          </a:solidFill>
          <a:ln/>
        </p:spPr>
      </p:sp>
      <p:sp>
        <p:nvSpPr>
          <p:cNvPr id="23" name="Text 20"/>
          <p:cNvSpPr/>
          <p:nvPr/>
        </p:nvSpPr>
        <p:spPr>
          <a:xfrm>
            <a:off x="8275320" y="2148840"/>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Voice</a:t>
            </a:r>
            <a:endParaRPr lang="en-US" sz="1200" dirty="0"/>
          </a:p>
        </p:txBody>
      </p:sp>
      <p:sp>
        <p:nvSpPr>
          <p:cNvPr id="24" name="Text 21"/>
          <p:cNvSpPr/>
          <p:nvPr/>
        </p:nvSpPr>
        <p:spPr>
          <a:xfrm>
            <a:off x="8275320" y="2468880"/>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An author's recognisable, consistent identity across writings</a:t>
            </a:r>
            <a:endParaRPr lang="en-US" sz="950" dirty="0"/>
          </a:p>
        </p:txBody>
      </p:sp>
      <p:sp>
        <p:nvSpPr>
          <p:cNvPr id="25" name="Shape 22"/>
          <p:cNvSpPr/>
          <p:nvPr/>
        </p:nvSpPr>
        <p:spPr>
          <a:xfrm>
            <a:off x="457200" y="3081528"/>
            <a:ext cx="3657600" cy="868680"/>
          </a:xfrm>
          <a:prstGeom prst="roundRect">
            <a:avLst>
              <a:gd name="adj" fmla="val 5263"/>
            </a:avLst>
          </a:prstGeom>
          <a:solidFill>
            <a:srgbClr val="FFFFFF"/>
          </a:solidFill>
          <a:ln w="9525">
            <a:solidFill>
              <a:srgbClr val="1B2D4F"/>
            </a:solidFill>
            <a:prstDash val="solid"/>
          </a:ln>
        </p:spPr>
      </p:sp>
      <p:sp>
        <p:nvSpPr>
          <p:cNvPr id="26" name="Shape 23"/>
          <p:cNvSpPr/>
          <p:nvPr/>
        </p:nvSpPr>
        <p:spPr>
          <a:xfrm>
            <a:off x="457200" y="3081528"/>
            <a:ext cx="109728" cy="868680"/>
          </a:xfrm>
          <a:prstGeom prst="rect">
            <a:avLst/>
          </a:prstGeom>
          <a:solidFill>
            <a:srgbClr val="FF6B35"/>
          </a:solidFill>
          <a:ln/>
        </p:spPr>
      </p:sp>
      <p:sp>
        <p:nvSpPr>
          <p:cNvPr id="27" name="Text 24"/>
          <p:cNvSpPr/>
          <p:nvPr/>
        </p:nvSpPr>
        <p:spPr>
          <a:xfrm>
            <a:off x="685800" y="3127248"/>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Register</a:t>
            </a:r>
            <a:endParaRPr lang="en-US" sz="1200" dirty="0"/>
          </a:p>
        </p:txBody>
      </p:sp>
      <p:sp>
        <p:nvSpPr>
          <p:cNvPr id="28" name="Text 25"/>
          <p:cNvSpPr/>
          <p:nvPr/>
        </p:nvSpPr>
        <p:spPr>
          <a:xfrm>
            <a:off x="685800" y="3447288"/>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Level of formality — casual, neutral, formal, judicial</a:t>
            </a:r>
            <a:endParaRPr lang="en-US" sz="950" dirty="0"/>
          </a:p>
        </p:txBody>
      </p:sp>
      <p:sp>
        <p:nvSpPr>
          <p:cNvPr id="29" name="Shape 26"/>
          <p:cNvSpPr/>
          <p:nvPr/>
        </p:nvSpPr>
        <p:spPr>
          <a:xfrm>
            <a:off x="4251960" y="3081528"/>
            <a:ext cx="3657600" cy="868680"/>
          </a:xfrm>
          <a:prstGeom prst="roundRect">
            <a:avLst>
              <a:gd name="adj" fmla="val 5263"/>
            </a:avLst>
          </a:prstGeom>
          <a:solidFill>
            <a:srgbClr val="FFFFFF"/>
          </a:solidFill>
          <a:ln w="9525">
            <a:solidFill>
              <a:srgbClr val="1B2D4F"/>
            </a:solidFill>
            <a:prstDash val="solid"/>
          </a:ln>
        </p:spPr>
      </p:sp>
      <p:sp>
        <p:nvSpPr>
          <p:cNvPr id="30" name="Shape 27"/>
          <p:cNvSpPr/>
          <p:nvPr/>
        </p:nvSpPr>
        <p:spPr>
          <a:xfrm>
            <a:off x="4251960" y="3081528"/>
            <a:ext cx="109728" cy="868680"/>
          </a:xfrm>
          <a:prstGeom prst="rect">
            <a:avLst/>
          </a:prstGeom>
          <a:solidFill>
            <a:srgbClr val="FF6B35"/>
          </a:solidFill>
          <a:ln/>
        </p:spPr>
      </p:sp>
      <p:sp>
        <p:nvSpPr>
          <p:cNvPr id="31" name="Text 28"/>
          <p:cNvSpPr/>
          <p:nvPr/>
        </p:nvSpPr>
        <p:spPr>
          <a:xfrm>
            <a:off x="4480560" y="3127248"/>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Stance</a:t>
            </a:r>
            <a:endParaRPr lang="en-US" sz="1200" dirty="0"/>
          </a:p>
        </p:txBody>
      </p:sp>
      <p:sp>
        <p:nvSpPr>
          <p:cNvPr id="32" name="Text 29"/>
          <p:cNvSpPr/>
          <p:nvPr/>
        </p:nvSpPr>
        <p:spPr>
          <a:xfrm>
            <a:off x="4480560" y="3447288"/>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Author's position on a question — supportive, opposed, neutral</a:t>
            </a:r>
            <a:endParaRPr lang="en-US" sz="950" dirty="0"/>
          </a:p>
        </p:txBody>
      </p:sp>
      <p:sp>
        <p:nvSpPr>
          <p:cNvPr id="33" name="Shape 30"/>
          <p:cNvSpPr/>
          <p:nvPr/>
        </p:nvSpPr>
        <p:spPr>
          <a:xfrm>
            <a:off x="8046720" y="3081528"/>
            <a:ext cx="3657600" cy="868680"/>
          </a:xfrm>
          <a:prstGeom prst="roundRect">
            <a:avLst>
              <a:gd name="adj" fmla="val 5263"/>
            </a:avLst>
          </a:prstGeom>
          <a:solidFill>
            <a:srgbClr val="FFFFFF"/>
          </a:solidFill>
          <a:ln w="9525">
            <a:solidFill>
              <a:srgbClr val="1B2D4F"/>
            </a:solidFill>
            <a:prstDash val="solid"/>
          </a:ln>
        </p:spPr>
      </p:sp>
      <p:sp>
        <p:nvSpPr>
          <p:cNvPr id="34" name="Shape 31"/>
          <p:cNvSpPr/>
          <p:nvPr/>
        </p:nvSpPr>
        <p:spPr>
          <a:xfrm>
            <a:off x="8046720" y="3081528"/>
            <a:ext cx="109728" cy="868680"/>
          </a:xfrm>
          <a:prstGeom prst="rect">
            <a:avLst/>
          </a:prstGeom>
          <a:solidFill>
            <a:srgbClr val="FF6B35"/>
          </a:solidFill>
          <a:ln/>
        </p:spPr>
      </p:sp>
      <p:sp>
        <p:nvSpPr>
          <p:cNvPr id="35" name="Text 32"/>
          <p:cNvSpPr/>
          <p:nvPr/>
        </p:nvSpPr>
        <p:spPr>
          <a:xfrm>
            <a:off x="8275320" y="3127248"/>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Disposition</a:t>
            </a:r>
            <a:endParaRPr lang="en-US" sz="1200" dirty="0"/>
          </a:p>
        </p:txBody>
      </p:sp>
      <p:sp>
        <p:nvSpPr>
          <p:cNvPr id="36" name="Text 33"/>
          <p:cNvSpPr/>
          <p:nvPr/>
        </p:nvSpPr>
        <p:spPr>
          <a:xfrm>
            <a:off x="8275320" y="3447288"/>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Author's settled inclination toward the subject</a:t>
            </a:r>
            <a:endParaRPr lang="en-US" sz="950" dirty="0"/>
          </a:p>
        </p:txBody>
      </p:sp>
      <p:sp>
        <p:nvSpPr>
          <p:cNvPr id="37" name="Shape 34"/>
          <p:cNvSpPr/>
          <p:nvPr/>
        </p:nvSpPr>
        <p:spPr>
          <a:xfrm>
            <a:off x="457200" y="4059936"/>
            <a:ext cx="3657600" cy="868680"/>
          </a:xfrm>
          <a:prstGeom prst="roundRect">
            <a:avLst>
              <a:gd name="adj" fmla="val 5263"/>
            </a:avLst>
          </a:prstGeom>
          <a:solidFill>
            <a:srgbClr val="FFFFFF"/>
          </a:solidFill>
          <a:ln w="9525">
            <a:solidFill>
              <a:srgbClr val="1B2D4F"/>
            </a:solidFill>
            <a:prstDash val="solid"/>
          </a:ln>
        </p:spPr>
      </p:sp>
      <p:sp>
        <p:nvSpPr>
          <p:cNvPr id="38" name="Shape 35"/>
          <p:cNvSpPr/>
          <p:nvPr/>
        </p:nvSpPr>
        <p:spPr>
          <a:xfrm>
            <a:off x="457200" y="4059936"/>
            <a:ext cx="109728" cy="868680"/>
          </a:xfrm>
          <a:prstGeom prst="rect">
            <a:avLst/>
          </a:prstGeom>
          <a:solidFill>
            <a:srgbClr val="FF6B35"/>
          </a:solidFill>
          <a:ln/>
        </p:spPr>
      </p:sp>
      <p:sp>
        <p:nvSpPr>
          <p:cNvPr id="39" name="Text 36"/>
          <p:cNvSpPr/>
          <p:nvPr/>
        </p:nvSpPr>
        <p:spPr>
          <a:xfrm>
            <a:off x="685800" y="4105656"/>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Diction</a:t>
            </a:r>
            <a:endParaRPr lang="en-US" sz="1200" dirty="0"/>
          </a:p>
        </p:txBody>
      </p:sp>
      <p:sp>
        <p:nvSpPr>
          <p:cNvPr id="40" name="Text 37"/>
          <p:cNvSpPr/>
          <p:nvPr/>
        </p:nvSpPr>
        <p:spPr>
          <a:xfrm>
            <a:off x="685800" y="4425696"/>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The specific words an author chooses from many possibilities</a:t>
            </a:r>
            <a:endParaRPr lang="en-US" sz="950" dirty="0"/>
          </a:p>
        </p:txBody>
      </p:sp>
      <p:sp>
        <p:nvSpPr>
          <p:cNvPr id="41" name="Shape 38"/>
          <p:cNvSpPr/>
          <p:nvPr/>
        </p:nvSpPr>
        <p:spPr>
          <a:xfrm>
            <a:off x="4251960" y="4059936"/>
            <a:ext cx="3657600" cy="868680"/>
          </a:xfrm>
          <a:prstGeom prst="roundRect">
            <a:avLst>
              <a:gd name="adj" fmla="val 5263"/>
            </a:avLst>
          </a:prstGeom>
          <a:solidFill>
            <a:srgbClr val="FFFFFF"/>
          </a:solidFill>
          <a:ln w="9525">
            <a:solidFill>
              <a:srgbClr val="1B2D4F"/>
            </a:solidFill>
            <a:prstDash val="solid"/>
          </a:ln>
        </p:spPr>
      </p:sp>
      <p:sp>
        <p:nvSpPr>
          <p:cNvPr id="42" name="Shape 39"/>
          <p:cNvSpPr/>
          <p:nvPr/>
        </p:nvSpPr>
        <p:spPr>
          <a:xfrm>
            <a:off x="4251960" y="4059936"/>
            <a:ext cx="109728" cy="868680"/>
          </a:xfrm>
          <a:prstGeom prst="rect">
            <a:avLst/>
          </a:prstGeom>
          <a:solidFill>
            <a:srgbClr val="FF6B35"/>
          </a:solidFill>
          <a:ln/>
        </p:spPr>
      </p:sp>
      <p:sp>
        <p:nvSpPr>
          <p:cNvPr id="43" name="Text 40"/>
          <p:cNvSpPr/>
          <p:nvPr/>
        </p:nvSpPr>
        <p:spPr>
          <a:xfrm>
            <a:off x="4480560" y="4105656"/>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Connotation</a:t>
            </a:r>
            <a:endParaRPr lang="en-US" sz="1200" dirty="0"/>
          </a:p>
        </p:txBody>
      </p:sp>
      <p:sp>
        <p:nvSpPr>
          <p:cNvPr id="44" name="Text 41"/>
          <p:cNvSpPr/>
          <p:nvPr/>
        </p:nvSpPr>
        <p:spPr>
          <a:xfrm>
            <a:off x="4480560" y="4425696"/>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The feeling carried by a word beyond its dictionary meaning</a:t>
            </a:r>
            <a:endParaRPr lang="en-US" sz="950" dirty="0"/>
          </a:p>
        </p:txBody>
      </p:sp>
      <p:sp>
        <p:nvSpPr>
          <p:cNvPr id="45" name="Shape 42"/>
          <p:cNvSpPr/>
          <p:nvPr/>
        </p:nvSpPr>
        <p:spPr>
          <a:xfrm>
            <a:off x="8046720" y="4059936"/>
            <a:ext cx="3657600" cy="868680"/>
          </a:xfrm>
          <a:prstGeom prst="roundRect">
            <a:avLst>
              <a:gd name="adj" fmla="val 5263"/>
            </a:avLst>
          </a:prstGeom>
          <a:solidFill>
            <a:srgbClr val="FFFFFF"/>
          </a:solidFill>
          <a:ln w="9525">
            <a:solidFill>
              <a:srgbClr val="1B2D4F"/>
            </a:solidFill>
            <a:prstDash val="solid"/>
          </a:ln>
        </p:spPr>
      </p:sp>
      <p:sp>
        <p:nvSpPr>
          <p:cNvPr id="46" name="Shape 43"/>
          <p:cNvSpPr/>
          <p:nvPr/>
        </p:nvSpPr>
        <p:spPr>
          <a:xfrm>
            <a:off x="8046720" y="4059936"/>
            <a:ext cx="109728" cy="868680"/>
          </a:xfrm>
          <a:prstGeom prst="rect">
            <a:avLst/>
          </a:prstGeom>
          <a:solidFill>
            <a:srgbClr val="FF6B35"/>
          </a:solidFill>
          <a:ln/>
        </p:spPr>
      </p:sp>
      <p:sp>
        <p:nvSpPr>
          <p:cNvPr id="47" name="Text 44"/>
          <p:cNvSpPr/>
          <p:nvPr/>
        </p:nvSpPr>
        <p:spPr>
          <a:xfrm>
            <a:off x="8275320" y="4105656"/>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Inflection</a:t>
            </a:r>
            <a:endParaRPr lang="en-US" sz="1200" dirty="0"/>
          </a:p>
        </p:txBody>
      </p:sp>
      <p:sp>
        <p:nvSpPr>
          <p:cNvPr id="48" name="Text 45"/>
          <p:cNvSpPr/>
          <p:nvPr/>
        </p:nvSpPr>
        <p:spPr>
          <a:xfrm>
            <a:off x="8275320" y="4425696"/>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A small turn in attitude — often shown by a connector</a:t>
            </a:r>
            <a:endParaRPr lang="en-US" sz="950" dirty="0"/>
          </a:p>
        </p:txBody>
      </p:sp>
      <p:sp>
        <p:nvSpPr>
          <p:cNvPr id="49" name="Shape 46"/>
          <p:cNvSpPr/>
          <p:nvPr/>
        </p:nvSpPr>
        <p:spPr>
          <a:xfrm>
            <a:off x="457200" y="5038344"/>
            <a:ext cx="3657600" cy="868680"/>
          </a:xfrm>
          <a:prstGeom prst="roundRect">
            <a:avLst>
              <a:gd name="adj" fmla="val 5263"/>
            </a:avLst>
          </a:prstGeom>
          <a:solidFill>
            <a:srgbClr val="FFFFFF"/>
          </a:solidFill>
          <a:ln w="9525">
            <a:solidFill>
              <a:srgbClr val="1B2D4F"/>
            </a:solidFill>
            <a:prstDash val="solid"/>
          </a:ln>
        </p:spPr>
      </p:sp>
      <p:sp>
        <p:nvSpPr>
          <p:cNvPr id="50" name="Shape 47"/>
          <p:cNvSpPr/>
          <p:nvPr/>
        </p:nvSpPr>
        <p:spPr>
          <a:xfrm>
            <a:off x="457200" y="5038344"/>
            <a:ext cx="109728" cy="868680"/>
          </a:xfrm>
          <a:prstGeom prst="rect">
            <a:avLst/>
          </a:prstGeom>
          <a:solidFill>
            <a:srgbClr val="FF6B35"/>
          </a:solidFill>
          <a:ln/>
        </p:spPr>
      </p:sp>
      <p:sp>
        <p:nvSpPr>
          <p:cNvPr id="51" name="Text 48"/>
          <p:cNvSpPr/>
          <p:nvPr/>
        </p:nvSpPr>
        <p:spPr>
          <a:xfrm>
            <a:off x="685800" y="5084064"/>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Cue word</a:t>
            </a:r>
            <a:endParaRPr lang="en-US" sz="1200" dirty="0"/>
          </a:p>
        </p:txBody>
      </p:sp>
      <p:sp>
        <p:nvSpPr>
          <p:cNvPr id="52" name="Text 49"/>
          <p:cNvSpPr/>
          <p:nvPr/>
        </p:nvSpPr>
        <p:spPr>
          <a:xfrm>
            <a:off x="685800" y="5404104"/>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A word whose presence reliably signals a particular tone</a:t>
            </a:r>
            <a:endParaRPr lang="en-US" sz="950" dirty="0"/>
          </a:p>
        </p:txBody>
      </p:sp>
      <p:sp>
        <p:nvSpPr>
          <p:cNvPr id="53" name="Shape 50"/>
          <p:cNvSpPr/>
          <p:nvPr/>
        </p:nvSpPr>
        <p:spPr>
          <a:xfrm>
            <a:off x="4251960" y="5038344"/>
            <a:ext cx="3657600" cy="868680"/>
          </a:xfrm>
          <a:prstGeom prst="roundRect">
            <a:avLst>
              <a:gd name="adj" fmla="val 5263"/>
            </a:avLst>
          </a:prstGeom>
          <a:solidFill>
            <a:srgbClr val="FFFFFF"/>
          </a:solidFill>
          <a:ln w="9525">
            <a:solidFill>
              <a:srgbClr val="1B2D4F"/>
            </a:solidFill>
            <a:prstDash val="solid"/>
          </a:ln>
        </p:spPr>
      </p:sp>
      <p:sp>
        <p:nvSpPr>
          <p:cNvPr id="54" name="Shape 51"/>
          <p:cNvSpPr/>
          <p:nvPr/>
        </p:nvSpPr>
        <p:spPr>
          <a:xfrm>
            <a:off x="4251960" y="5038344"/>
            <a:ext cx="109728" cy="868680"/>
          </a:xfrm>
          <a:prstGeom prst="rect">
            <a:avLst/>
          </a:prstGeom>
          <a:solidFill>
            <a:srgbClr val="FF6B35"/>
          </a:solidFill>
          <a:ln/>
        </p:spPr>
      </p:sp>
      <p:sp>
        <p:nvSpPr>
          <p:cNvPr id="55" name="Text 52"/>
          <p:cNvSpPr/>
          <p:nvPr/>
        </p:nvSpPr>
        <p:spPr>
          <a:xfrm>
            <a:off x="4480560" y="5084064"/>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Distractor</a:t>
            </a:r>
            <a:endParaRPr lang="en-US" sz="1200" dirty="0"/>
          </a:p>
        </p:txBody>
      </p:sp>
      <p:sp>
        <p:nvSpPr>
          <p:cNvPr id="56" name="Text 53"/>
          <p:cNvSpPr/>
          <p:nvPr/>
        </p:nvSpPr>
        <p:spPr>
          <a:xfrm>
            <a:off x="4480560" y="5404104"/>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A wrong option engineered to look almost right</a:t>
            </a:r>
            <a:endParaRPr lang="en-US" sz="950" dirty="0"/>
          </a:p>
        </p:txBody>
      </p:sp>
      <p:sp>
        <p:nvSpPr>
          <p:cNvPr id="57" name="Shape 54"/>
          <p:cNvSpPr/>
          <p:nvPr/>
        </p:nvSpPr>
        <p:spPr>
          <a:xfrm>
            <a:off x="8046720" y="5038344"/>
            <a:ext cx="3657600" cy="868680"/>
          </a:xfrm>
          <a:prstGeom prst="roundRect">
            <a:avLst>
              <a:gd name="adj" fmla="val 5263"/>
            </a:avLst>
          </a:prstGeom>
          <a:solidFill>
            <a:srgbClr val="FFFFFF"/>
          </a:solidFill>
          <a:ln w="9525">
            <a:solidFill>
              <a:srgbClr val="1B2D4F"/>
            </a:solidFill>
            <a:prstDash val="solid"/>
          </a:ln>
        </p:spPr>
      </p:sp>
      <p:sp>
        <p:nvSpPr>
          <p:cNvPr id="58" name="Shape 55"/>
          <p:cNvSpPr/>
          <p:nvPr/>
        </p:nvSpPr>
        <p:spPr>
          <a:xfrm>
            <a:off x="8046720" y="5038344"/>
            <a:ext cx="109728" cy="868680"/>
          </a:xfrm>
          <a:prstGeom prst="rect">
            <a:avLst/>
          </a:prstGeom>
          <a:solidFill>
            <a:srgbClr val="FF6B35"/>
          </a:solidFill>
          <a:ln/>
        </p:spPr>
      </p:sp>
      <p:sp>
        <p:nvSpPr>
          <p:cNvPr id="59" name="Text 56"/>
          <p:cNvSpPr/>
          <p:nvPr/>
        </p:nvSpPr>
        <p:spPr>
          <a:xfrm>
            <a:off x="8275320" y="5084064"/>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Shift</a:t>
            </a:r>
            <a:endParaRPr lang="en-US" sz="1200" dirty="0"/>
          </a:p>
        </p:txBody>
      </p:sp>
      <p:sp>
        <p:nvSpPr>
          <p:cNvPr id="60" name="Text 57"/>
          <p:cNvSpPr/>
          <p:nvPr/>
        </p:nvSpPr>
        <p:spPr>
          <a:xfrm>
            <a:off x="8275320" y="5404104"/>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A change in tone within a passage — usually one paragraph in</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B2D4F"/>
        </a:solidFill>
      </p:bgPr>
    </p:bg>
    <p:spTree>
      <p:nvGrpSpPr>
        <p:cNvPr id="1" name=""/>
        <p:cNvGrpSpPr/>
        <p:nvPr/>
      </p:nvGrpSpPr>
      <p:grpSpPr>
        <a:xfrm>
          <a:off x="0" y="0"/>
          <a:ext cx="0" cy="0"/>
          <a:chOff x="0" y="0"/>
          <a:chExt cx="0" cy="0"/>
        </a:xfrm>
      </p:grpSpPr>
      <p:sp>
        <p:nvSpPr>
          <p:cNvPr id="2" name="Text 0"/>
          <p:cNvSpPr/>
          <p:nvPr/>
        </p:nvSpPr>
        <p:spPr>
          <a:xfrm>
            <a:off x="365760" y="1371600"/>
            <a:ext cx="4572000" cy="4572000"/>
          </a:xfrm>
          <a:prstGeom prst="rect">
            <a:avLst/>
          </a:prstGeom>
          <a:noFill/>
          <a:ln/>
        </p:spPr>
        <p:txBody>
          <a:bodyPr wrap="square" rtlCol="0" anchor="ctr"/>
          <a:lstStyle/>
          <a:p>
            <a:pPr indent="0" marL="0">
              <a:buNone/>
            </a:pPr>
            <a:r>
              <a:rPr lang="en-US" sz="28000" b="1" dirty="0">
                <a:solidFill>
                  <a:srgbClr val="2E4773"/>
                </a:solidFill>
                <a:latin typeface="Calibri" pitchFamily="34" charset="0"/>
                <a:ea typeface="Calibri" pitchFamily="34" charset="-122"/>
                <a:cs typeface="Calibri" pitchFamily="34" charset="-120"/>
              </a:rPr>
              <a:t>B</a:t>
            </a:r>
            <a:endParaRPr lang="en-US" sz="28000" dirty="0"/>
          </a:p>
        </p:txBody>
      </p:sp>
      <p:sp>
        <p:nvSpPr>
          <p:cNvPr id="3" name="Shape 1"/>
          <p:cNvSpPr/>
          <p:nvPr/>
        </p:nvSpPr>
        <p:spPr>
          <a:xfrm>
            <a:off x="5029200" y="2103120"/>
            <a:ext cx="164592" cy="2468880"/>
          </a:xfrm>
          <a:prstGeom prst="rect">
            <a:avLst/>
          </a:prstGeom>
          <a:solidFill>
            <a:srgbClr val="FF6B35"/>
          </a:solidFill>
          <a:ln/>
        </p:spPr>
      </p:sp>
      <p:sp>
        <p:nvSpPr>
          <p:cNvPr id="4" name="Text 2"/>
          <p:cNvSpPr/>
          <p:nvPr/>
        </p:nvSpPr>
        <p:spPr>
          <a:xfrm>
            <a:off x="5349240" y="2103120"/>
            <a:ext cx="3657600" cy="274320"/>
          </a:xfrm>
          <a:prstGeom prst="rect">
            <a:avLst/>
          </a:prstGeom>
          <a:noFill/>
          <a:ln/>
        </p:spPr>
        <p:txBody>
          <a:bodyPr wrap="square" rtlCol="0" anchor="ctr"/>
          <a:lstStyle/>
          <a:p>
            <a:pPr indent="0" marL="0">
              <a:buNone/>
            </a:pPr>
            <a:r>
              <a:rPr lang="en-US" sz="1200" spc="400" kern="0" dirty="0">
                <a:solidFill>
                  <a:srgbClr val="FF6B35"/>
                </a:solidFill>
                <a:latin typeface="Calibri" pitchFamily="34" charset="0"/>
                <a:ea typeface="Calibri" pitchFamily="34" charset="-122"/>
                <a:cs typeface="Calibri" pitchFamily="34" charset="-120"/>
              </a:rPr>
              <a:t>PART</a:t>
            </a:r>
            <a:endParaRPr lang="en-US" sz="1200" dirty="0"/>
          </a:p>
        </p:txBody>
      </p:sp>
      <p:sp>
        <p:nvSpPr>
          <p:cNvPr id="5" name="Text 3"/>
          <p:cNvSpPr/>
          <p:nvPr/>
        </p:nvSpPr>
        <p:spPr>
          <a:xfrm>
            <a:off x="5349240" y="2331720"/>
            <a:ext cx="3657600" cy="457200"/>
          </a:xfrm>
          <a:prstGeom prst="rect">
            <a:avLst/>
          </a:prstGeom>
          <a:noFill/>
          <a:ln/>
        </p:spPr>
        <p:txBody>
          <a:bodyPr wrap="square" rtlCol="0" anchor="ctr"/>
          <a:lstStyle/>
          <a:p>
            <a:pPr indent="0" marL="0">
              <a:buNone/>
            </a:pPr>
            <a:r>
              <a:rPr lang="en-US" sz="2200" b="1" dirty="0">
                <a:solidFill>
                  <a:srgbClr val="FF6B35"/>
                </a:solidFill>
                <a:latin typeface="Calibri" pitchFamily="34" charset="0"/>
                <a:ea typeface="Calibri" pitchFamily="34" charset="-122"/>
                <a:cs typeface="Calibri" pitchFamily="34" charset="-120"/>
              </a:rPr>
              <a:t>B</a:t>
            </a:r>
            <a:endParaRPr lang="en-US" sz="2200" dirty="0"/>
          </a:p>
        </p:txBody>
      </p:sp>
      <p:sp>
        <p:nvSpPr>
          <p:cNvPr id="6" name="Text 4"/>
          <p:cNvSpPr/>
          <p:nvPr/>
        </p:nvSpPr>
        <p:spPr>
          <a:xfrm>
            <a:off x="5349240" y="2834640"/>
            <a:ext cx="6675120" cy="1188720"/>
          </a:xfrm>
          <a:prstGeom prst="rect">
            <a:avLst/>
          </a:prstGeom>
          <a:noFill/>
          <a:ln/>
        </p:spPr>
        <p:txBody>
          <a:bodyPr wrap="square" rtlCol="0" anchor="ctr"/>
          <a:lstStyle/>
          <a:p>
            <a:pPr indent="0" marL="0">
              <a:buNone/>
            </a:pPr>
            <a:r>
              <a:rPr lang="en-US" sz="3800" b="1" dirty="0">
                <a:solidFill>
                  <a:srgbClr val="FFFFFF"/>
                </a:solidFill>
                <a:latin typeface="Calibri" pitchFamily="34" charset="0"/>
                <a:ea typeface="Calibri" pitchFamily="34" charset="-122"/>
                <a:cs typeface="Calibri" pitchFamily="34" charset="-120"/>
              </a:rPr>
              <a:t>A working taxonomy of tones</a:t>
            </a:r>
            <a:endParaRPr lang="en-US" sz="3800" dirty="0"/>
          </a:p>
        </p:txBody>
      </p:sp>
      <p:sp>
        <p:nvSpPr>
          <p:cNvPr id="7" name="Text 5"/>
          <p:cNvSpPr/>
          <p:nvPr/>
        </p:nvSpPr>
        <p:spPr>
          <a:xfrm>
            <a:off x="5349240" y="4023360"/>
            <a:ext cx="6675120" cy="365760"/>
          </a:xfrm>
          <a:prstGeom prst="rect">
            <a:avLst/>
          </a:prstGeom>
          <a:noFill/>
          <a:ln/>
        </p:spPr>
        <p:txBody>
          <a:bodyPr wrap="square" rtlCol="0" anchor="ctr"/>
          <a:lstStyle/>
          <a:p>
            <a:pPr indent="0" marL="0">
              <a:buNone/>
            </a:pPr>
            <a:r>
              <a:rPr lang="en-US" sz="1400" i="1" dirty="0">
                <a:solidFill>
                  <a:srgbClr val="FFB89A"/>
                </a:solidFill>
                <a:latin typeface="Calibri" pitchFamily="34" charset="0"/>
                <a:ea typeface="Calibri" pitchFamily="34" charset="-122"/>
                <a:cs typeface="Calibri" pitchFamily="34" charset="-120"/>
              </a:rPr>
              <a:t>Six families · about twenty-five named tones · six anchor passages</a:t>
            </a:r>
            <a:endParaRPr lang="en-US" sz="1400" dirty="0"/>
          </a:p>
        </p:txBody>
      </p:sp>
      <p:sp>
        <p:nvSpPr>
          <p:cNvPr id="8" name="Shape 6"/>
          <p:cNvSpPr/>
          <p:nvPr/>
        </p:nvSpPr>
        <p:spPr>
          <a:xfrm>
            <a:off x="5349240" y="4526280"/>
            <a:ext cx="5486400" cy="0"/>
          </a:xfrm>
          <a:prstGeom prst="line">
            <a:avLst/>
          </a:prstGeom>
          <a:noFill/>
          <a:ln w="12700">
            <a:solidFill>
              <a:srgbClr val="FF6B35"/>
            </a:solidFill>
            <a:prstDash val="solid"/>
          </a:ln>
        </p:spPr>
      </p:sp>
      <p:sp>
        <p:nvSpPr>
          <p:cNvPr id="9" name="Text 7"/>
          <p:cNvSpPr/>
          <p:nvPr/>
        </p:nvSpPr>
        <p:spPr>
          <a:xfrm>
            <a:off x="5349240" y="4617720"/>
            <a:ext cx="6675120" cy="457200"/>
          </a:xfrm>
          <a:prstGeom prst="rect">
            <a:avLst/>
          </a:prstGeom>
          <a:noFill/>
          <a:ln/>
        </p:spPr>
        <p:txBody>
          <a:bodyPr wrap="square" rtlCol="0" anchor="ctr"/>
          <a:lstStyle/>
          <a:p>
            <a:pPr indent="0" marL="0">
              <a:buNone/>
            </a:pPr>
            <a:r>
              <a:rPr lang="en-US" sz="1200" dirty="0">
                <a:solidFill>
                  <a:srgbClr val="E8ECF3"/>
                </a:solidFill>
                <a:latin typeface="Calibri" pitchFamily="34" charset="0"/>
                <a:ea typeface="Calibri" pitchFamily="34" charset="-122"/>
                <a:cs typeface="Calibri" pitchFamily="34" charset="-120"/>
              </a:rPr>
              <a:t>Disapproving · Appreciative · Analytical · Ironic · Sombre · Polemical</a:t>
            </a:r>
            <a:endParaRPr lang="en-US" sz="1200" dirty="0"/>
          </a:p>
        </p:txBody>
      </p:sp>
      <p:sp>
        <p:nvSpPr>
          <p:cNvPr id="10" name="Shape 8"/>
          <p:cNvSpPr/>
          <p:nvPr/>
        </p:nvSpPr>
        <p:spPr>
          <a:xfrm>
            <a:off x="0" y="0"/>
            <a:ext cx="12191695" cy="45720"/>
          </a:xfrm>
          <a:prstGeom prst="rect">
            <a:avLst/>
          </a:prstGeom>
          <a:solidFill>
            <a:srgbClr val="FF6B35"/>
          </a:solidFill>
          <a:ln/>
        </p:spPr>
      </p:sp>
      <p:pic>
        <p:nvPicPr>
          <p:cNvPr id="11" name="Image 0" descr="/tmp/cg-logo-white-on-navy.png">    </p:cNvPr>
          <p:cNvPicPr>
            <a:picLocks noChangeAspect="1"/>
          </p:cNvPicPr>
          <p:nvPr/>
        </p:nvPicPr>
        <p:blipFill>
          <a:blip r:embed="rId1"/>
          <a:stretch>
            <a:fillRect/>
          </a:stretch>
        </p:blipFill>
        <p:spPr>
          <a:xfrm>
            <a:off x="320040" y="164592"/>
            <a:ext cx="411480" cy="274320"/>
          </a:xfrm>
          <a:prstGeom prst="rect">
            <a:avLst/>
          </a:prstGeom>
        </p:spPr>
      </p:pic>
      <p:sp>
        <p:nvSpPr>
          <p:cNvPr id="12" name="Text 9"/>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FFFFFF"/>
                </a:solidFill>
                <a:latin typeface="Calibri" pitchFamily="34" charset="0"/>
                <a:ea typeface="Calibri" pitchFamily="34" charset="-122"/>
                <a:cs typeface="Calibri" pitchFamily="34" charset="-120"/>
              </a:rPr>
              <a:t>CLAT GURUKUL</a:t>
            </a:r>
            <a:endParaRPr lang="en-US" sz="1000" dirty="0"/>
          </a:p>
        </p:txBody>
      </p:sp>
      <p:sp>
        <p:nvSpPr>
          <p:cNvPr id="13" name="Text 10"/>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FFB89A"/>
                </a:solidFill>
                <a:latin typeface="Calibri" pitchFamily="34" charset="0"/>
                <a:ea typeface="Calibri" pitchFamily="34" charset="-122"/>
                <a:cs typeface="Calibri" pitchFamily="34" charset="-120"/>
              </a:rPr>
              <a:t>CLAT 2027  ·  English  ·  Class 03  ·  Tone</a:t>
            </a:r>
            <a:endParaRPr lang="en-US" sz="850" dirty="0"/>
          </a:p>
        </p:txBody>
      </p:sp>
      <p:sp>
        <p:nvSpPr>
          <p:cNvPr id="14" name="Shape 11"/>
          <p:cNvSpPr/>
          <p:nvPr/>
        </p:nvSpPr>
        <p:spPr>
          <a:xfrm>
            <a:off x="11414455" y="6355080"/>
            <a:ext cx="411480" cy="411480"/>
          </a:xfrm>
          <a:prstGeom prst="ellipse">
            <a:avLst/>
          </a:prstGeom>
          <a:solidFill>
            <a:srgbClr val="FF6B35"/>
          </a:solidFill>
          <a:ln/>
        </p:spPr>
      </p:sp>
      <p:sp>
        <p:nvSpPr>
          <p:cNvPr id="15" name="Text 12"/>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13</a:t>
            </a:r>
            <a:endParaRPr lang="en-US" sz="1200" dirty="0"/>
          </a:p>
        </p:txBody>
      </p:sp>
      <p:sp>
        <p:nvSpPr>
          <p:cNvPr id="16" name="Text 13"/>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FFB89A"/>
                </a:solidFill>
                <a:latin typeface="Calibri" pitchFamily="34" charset="0"/>
                <a:ea typeface="Calibri" pitchFamily="34" charset="-122"/>
                <a:cs typeface="Calibri" pitchFamily="34" charset="-120"/>
              </a:rPr>
              <a:t>clatgurukul.com</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14</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THE MAP</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Six families, twenty-five tones</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Most CLAT tones live inside one of these six families. Name the family first, the tone second.</a:t>
            </a:r>
            <a:endParaRPr lang="en-US" sz="1400" dirty="0"/>
          </a:p>
        </p:txBody>
      </p:sp>
      <p:sp>
        <p:nvSpPr>
          <p:cNvPr id="13" name="Shape 10"/>
          <p:cNvSpPr/>
          <p:nvPr/>
        </p:nvSpPr>
        <p:spPr>
          <a:xfrm>
            <a:off x="457200" y="2194560"/>
            <a:ext cx="2606040" cy="3931920"/>
          </a:xfrm>
          <a:prstGeom prst="rect">
            <a:avLst/>
          </a:prstGeom>
          <a:solidFill>
            <a:srgbClr val="1B2D4F"/>
          </a:solidFill>
          <a:ln/>
        </p:spPr>
      </p:sp>
      <p:sp>
        <p:nvSpPr>
          <p:cNvPr id="14" name="Text 11"/>
          <p:cNvSpPr/>
          <p:nvPr/>
        </p:nvSpPr>
        <p:spPr>
          <a:xfrm>
            <a:off x="594360" y="2286000"/>
            <a:ext cx="2331720" cy="365760"/>
          </a:xfrm>
          <a:prstGeom prst="rect">
            <a:avLst/>
          </a:prstGeom>
          <a:noFill/>
          <a:ln/>
        </p:spPr>
        <p:txBody>
          <a:bodyPr wrap="square" rtlCol="0" anchor="ctr"/>
          <a:lstStyle/>
          <a:p>
            <a:pPr indent="0" marL="0">
              <a:buNone/>
            </a:pPr>
            <a:r>
              <a:rPr lang="en-US" sz="1100" b="1" spc="300" kern="0" dirty="0">
                <a:solidFill>
                  <a:srgbClr val="FFB89A"/>
                </a:solidFill>
                <a:latin typeface="Calibri" pitchFamily="34" charset="0"/>
                <a:ea typeface="Calibri" pitchFamily="34" charset="-122"/>
                <a:cs typeface="Calibri" pitchFamily="34" charset="-120"/>
              </a:rPr>
              <a:t>DISAPPROVING</a:t>
            </a:r>
            <a:endParaRPr lang="en-US" sz="1100" dirty="0"/>
          </a:p>
        </p:txBody>
      </p:sp>
      <p:sp>
        <p:nvSpPr>
          <p:cNvPr id="15" name="Text 12"/>
          <p:cNvSpPr/>
          <p:nvPr/>
        </p:nvSpPr>
        <p:spPr>
          <a:xfrm>
            <a:off x="548640" y="2788920"/>
            <a:ext cx="2423160" cy="1645920"/>
          </a:xfrm>
          <a:prstGeom prst="rect">
            <a:avLst/>
          </a:prstGeom>
          <a:noFill/>
          <a:ln/>
        </p:spPr>
        <p:txBody>
          <a:bodyPr wrap="square" rtlCol="0" anchor="ctr"/>
          <a:lstStyle/>
          <a:p>
            <a:pPr algn="ctr" indent="0" marL="0">
              <a:buNone/>
            </a:pPr>
            <a:r>
              <a:rPr lang="en-US" sz="5000" b="1" dirty="0">
                <a:solidFill>
                  <a:srgbClr val="FFFFFF"/>
                </a:solidFill>
                <a:latin typeface="Calibri" pitchFamily="34" charset="0"/>
                <a:ea typeface="Calibri" pitchFamily="34" charset="-122"/>
                <a:cs typeface="Calibri" pitchFamily="34" charset="-120"/>
              </a:rPr>
              <a:t>06</a:t>
            </a:r>
            <a:endParaRPr lang="en-US" sz="5000" dirty="0"/>
          </a:p>
        </p:txBody>
      </p:sp>
      <p:sp>
        <p:nvSpPr>
          <p:cNvPr id="16" name="Text 13"/>
          <p:cNvSpPr/>
          <p:nvPr/>
        </p:nvSpPr>
        <p:spPr>
          <a:xfrm>
            <a:off x="548640" y="4434840"/>
            <a:ext cx="2423160" cy="320040"/>
          </a:xfrm>
          <a:prstGeom prst="rect">
            <a:avLst/>
          </a:prstGeom>
          <a:noFill/>
          <a:ln/>
        </p:spPr>
        <p:txBody>
          <a:bodyPr wrap="square" rtlCol="0" anchor="ctr"/>
          <a:lstStyle/>
          <a:p>
            <a:pPr algn="ctr" indent="0" marL="0">
              <a:buNone/>
            </a:pPr>
            <a:r>
              <a:rPr lang="en-US" sz="1200" i="1" dirty="0">
                <a:solidFill>
                  <a:srgbClr val="FFB89A"/>
                </a:solidFill>
                <a:latin typeface="Calibri" pitchFamily="34" charset="0"/>
                <a:ea typeface="Calibri" pitchFamily="34" charset="-122"/>
                <a:cs typeface="Calibri" pitchFamily="34" charset="-120"/>
              </a:rPr>
              <a:t>tones in this family</a:t>
            </a:r>
            <a:endParaRPr lang="en-US" sz="1200" dirty="0"/>
          </a:p>
        </p:txBody>
      </p:sp>
      <p:sp>
        <p:nvSpPr>
          <p:cNvPr id="17" name="Shape 14"/>
          <p:cNvSpPr/>
          <p:nvPr/>
        </p:nvSpPr>
        <p:spPr>
          <a:xfrm>
            <a:off x="914400" y="4800600"/>
            <a:ext cx="1691640" cy="0"/>
          </a:xfrm>
          <a:prstGeom prst="line">
            <a:avLst/>
          </a:prstGeom>
          <a:noFill/>
          <a:ln w="12700">
            <a:solidFill>
              <a:srgbClr val="FF6B35"/>
            </a:solidFill>
            <a:prstDash val="solid"/>
          </a:ln>
        </p:spPr>
      </p:sp>
      <p:sp>
        <p:nvSpPr>
          <p:cNvPr id="18" name="Text 15"/>
          <p:cNvSpPr/>
          <p:nvPr/>
        </p:nvSpPr>
        <p:spPr>
          <a:xfrm>
            <a:off x="59436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critical, censorious, indignant, sceptical, denunciatory, dismissive</a:t>
            </a:r>
            <a:endParaRPr lang="en-US" sz="1050" dirty="0"/>
          </a:p>
        </p:txBody>
      </p:sp>
      <p:sp>
        <p:nvSpPr>
          <p:cNvPr id="19" name="Shape 16"/>
          <p:cNvSpPr/>
          <p:nvPr/>
        </p:nvSpPr>
        <p:spPr>
          <a:xfrm>
            <a:off x="3337560" y="2194560"/>
            <a:ext cx="2606040" cy="3931920"/>
          </a:xfrm>
          <a:prstGeom prst="rect">
            <a:avLst/>
          </a:prstGeom>
          <a:solidFill>
            <a:srgbClr val="FF6B35"/>
          </a:solidFill>
          <a:ln/>
        </p:spPr>
      </p:sp>
      <p:sp>
        <p:nvSpPr>
          <p:cNvPr id="20" name="Text 17"/>
          <p:cNvSpPr/>
          <p:nvPr/>
        </p:nvSpPr>
        <p:spPr>
          <a:xfrm>
            <a:off x="3474720" y="2286000"/>
            <a:ext cx="2331720" cy="365760"/>
          </a:xfrm>
          <a:prstGeom prst="rect">
            <a:avLst/>
          </a:prstGeom>
          <a:noFill/>
          <a:ln/>
        </p:spPr>
        <p:txBody>
          <a:bodyPr wrap="square" rtlCol="0" anchor="ctr"/>
          <a:lstStyle/>
          <a:p>
            <a:pPr indent="0" marL="0">
              <a:buNone/>
            </a:pPr>
            <a:r>
              <a:rPr lang="en-US" sz="1100" b="1" spc="300" kern="0" dirty="0">
                <a:solidFill>
                  <a:srgbClr val="1B2D4F"/>
                </a:solidFill>
                <a:latin typeface="Calibri" pitchFamily="34" charset="0"/>
                <a:ea typeface="Calibri" pitchFamily="34" charset="-122"/>
                <a:cs typeface="Calibri" pitchFamily="34" charset="-120"/>
              </a:rPr>
              <a:t>APPRECIATIVE</a:t>
            </a:r>
            <a:endParaRPr lang="en-US" sz="1100" dirty="0"/>
          </a:p>
        </p:txBody>
      </p:sp>
      <p:sp>
        <p:nvSpPr>
          <p:cNvPr id="21" name="Text 18"/>
          <p:cNvSpPr/>
          <p:nvPr/>
        </p:nvSpPr>
        <p:spPr>
          <a:xfrm>
            <a:off x="3429000" y="2788920"/>
            <a:ext cx="2423160" cy="1645920"/>
          </a:xfrm>
          <a:prstGeom prst="rect">
            <a:avLst/>
          </a:prstGeom>
          <a:noFill/>
          <a:ln/>
        </p:spPr>
        <p:txBody>
          <a:bodyPr wrap="square" rtlCol="0" anchor="ctr"/>
          <a:lstStyle/>
          <a:p>
            <a:pPr algn="ctr" indent="0" marL="0">
              <a:buNone/>
            </a:pPr>
            <a:r>
              <a:rPr lang="en-US" sz="5000" b="1" dirty="0">
                <a:solidFill>
                  <a:srgbClr val="FFFFFF"/>
                </a:solidFill>
                <a:latin typeface="Calibri" pitchFamily="34" charset="0"/>
                <a:ea typeface="Calibri" pitchFamily="34" charset="-122"/>
                <a:cs typeface="Calibri" pitchFamily="34" charset="-120"/>
              </a:rPr>
              <a:t>04</a:t>
            </a:r>
            <a:endParaRPr lang="en-US" sz="5000" dirty="0"/>
          </a:p>
        </p:txBody>
      </p:sp>
      <p:sp>
        <p:nvSpPr>
          <p:cNvPr id="22" name="Text 19"/>
          <p:cNvSpPr/>
          <p:nvPr/>
        </p:nvSpPr>
        <p:spPr>
          <a:xfrm>
            <a:off x="3429000" y="4434840"/>
            <a:ext cx="2423160" cy="320040"/>
          </a:xfrm>
          <a:prstGeom prst="rect">
            <a:avLst/>
          </a:prstGeom>
          <a:noFill/>
          <a:ln/>
        </p:spPr>
        <p:txBody>
          <a:bodyPr wrap="square" rtlCol="0" anchor="ctr"/>
          <a:lstStyle/>
          <a:p>
            <a:pPr algn="ctr" indent="0" marL="0">
              <a:buNone/>
            </a:pPr>
            <a:r>
              <a:rPr lang="en-US" sz="1200" i="1" dirty="0">
                <a:solidFill>
                  <a:srgbClr val="1B2D4F"/>
                </a:solidFill>
                <a:latin typeface="Calibri" pitchFamily="34" charset="0"/>
                <a:ea typeface="Calibri" pitchFamily="34" charset="-122"/>
                <a:cs typeface="Calibri" pitchFamily="34" charset="-120"/>
              </a:rPr>
              <a:t>tones in this family</a:t>
            </a:r>
            <a:endParaRPr lang="en-US" sz="1200" dirty="0"/>
          </a:p>
        </p:txBody>
      </p:sp>
      <p:sp>
        <p:nvSpPr>
          <p:cNvPr id="23" name="Shape 20"/>
          <p:cNvSpPr/>
          <p:nvPr/>
        </p:nvSpPr>
        <p:spPr>
          <a:xfrm>
            <a:off x="3794760" y="4800600"/>
            <a:ext cx="1691640" cy="0"/>
          </a:xfrm>
          <a:prstGeom prst="line">
            <a:avLst/>
          </a:prstGeom>
          <a:noFill/>
          <a:ln w="12700">
            <a:solidFill>
              <a:srgbClr val="FFFFFF"/>
            </a:solidFill>
            <a:prstDash val="solid"/>
          </a:ln>
        </p:spPr>
      </p:sp>
      <p:sp>
        <p:nvSpPr>
          <p:cNvPr id="24" name="Text 21"/>
          <p:cNvSpPr/>
          <p:nvPr/>
        </p:nvSpPr>
        <p:spPr>
          <a:xfrm>
            <a:off x="347472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appreciative, laudatory, reverential, celebratory</a:t>
            </a:r>
            <a:endParaRPr lang="en-US" sz="1050" dirty="0"/>
          </a:p>
        </p:txBody>
      </p:sp>
      <p:sp>
        <p:nvSpPr>
          <p:cNvPr id="25" name="Shape 22"/>
          <p:cNvSpPr/>
          <p:nvPr/>
        </p:nvSpPr>
        <p:spPr>
          <a:xfrm>
            <a:off x="6217920" y="2194560"/>
            <a:ext cx="2606040" cy="3931920"/>
          </a:xfrm>
          <a:prstGeom prst="rect">
            <a:avLst/>
          </a:prstGeom>
          <a:solidFill>
            <a:srgbClr val="1B2D4F"/>
          </a:solidFill>
          <a:ln/>
        </p:spPr>
      </p:sp>
      <p:sp>
        <p:nvSpPr>
          <p:cNvPr id="26" name="Text 23"/>
          <p:cNvSpPr/>
          <p:nvPr/>
        </p:nvSpPr>
        <p:spPr>
          <a:xfrm>
            <a:off x="6355080" y="2286000"/>
            <a:ext cx="2331720" cy="365760"/>
          </a:xfrm>
          <a:prstGeom prst="rect">
            <a:avLst/>
          </a:prstGeom>
          <a:noFill/>
          <a:ln/>
        </p:spPr>
        <p:txBody>
          <a:bodyPr wrap="square" rtlCol="0" anchor="ctr"/>
          <a:lstStyle/>
          <a:p>
            <a:pPr indent="0" marL="0">
              <a:buNone/>
            </a:pPr>
            <a:r>
              <a:rPr lang="en-US" sz="1100" b="1" spc="300" kern="0" dirty="0">
                <a:solidFill>
                  <a:srgbClr val="FFB89A"/>
                </a:solidFill>
                <a:latin typeface="Calibri" pitchFamily="34" charset="0"/>
                <a:ea typeface="Calibri" pitchFamily="34" charset="-122"/>
                <a:cs typeface="Calibri" pitchFamily="34" charset="-120"/>
              </a:rPr>
              <a:t>ANALYTICAL</a:t>
            </a:r>
            <a:endParaRPr lang="en-US" sz="1100" dirty="0"/>
          </a:p>
        </p:txBody>
      </p:sp>
      <p:sp>
        <p:nvSpPr>
          <p:cNvPr id="27" name="Text 24"/>
          <p:cNvSpPr/>
          <p:nvPr/>
        </p:nvSpPr>
        <p:spPr>
          <a:xfrm>
            <a:off x="6309360" y="2788920"/>
            <a:ext cx="2423160" cy="1645920"/>
          </a:xfrm>
          <a:prstGeom prst="rect">
            <a:avLst/>
          </a:prstGeom>
          <a:noFill/>
          <a:ln/>
        </p:spPr>
        <p:txBody>
          <a:bodyPr wrap="square" rtlCol="0" anchor="ctr"/>
          <a:lstStyle/>
          <a:p>
            <a:pPr algn="ctr" indent="0" marL="0">
              <a:buNone/>
            </a:pPr>
            <a:r>
              <a:rPr lang="en-US" sz="5000" b="1" dirty="0">
                <a:solidFill>
                  <a:srgbClr val="FFFFFF"/>
                </a:solidFill>
                <a:latin typeface="Calibri" pitchFamily="34" charset="0"/>
                <a:ea typeface="Calibri" pitchFamily="34" charset="-122"/>
                <a:cs typeface="Calibri" pitchFamily="34" charset="-120"/>
              </a:rPr>
              <a:t>05</a:t>
            </a:r>
            <a:endParaRPr lang="en-US" sz="5000" dirty="0"/>
          </a:p>
        </p:txBody>
      </p:sp>
      <p:sp>
        <p:nvSpPr>
          <p:cNvPr id="28" name="Text 25"/>
          <p:cNvSpPr/>
          <p:nvPr/>
        </p:nvSpPr>
        <p:spPr>
          <a:xfrm>
            <a:off x="6309360" y="4434840"/>
            <a:ext cx="2423160" cy="320040"/>
          </a:xfrm>
          <a:prstGeom prst="rect">
            <a:avLst/>
          </a:prstGeom>
          <a:noFill/>
          <a:ln/>
        </p:spPr>
        <p:txBody>
          <a:bodyPr wrap="square" rtlCol="0" anchor="ctr"/>
          <a:lstStyle/>
          <a:p>
            <a:pPr algn="ctr" indent="0" marL="0">
              <a:buNone/>
            </a:pPr>
            <a:r>
              <a:rPr lang="en-US" sz="1200" i="1" dirty="0">
                <a:solidFill>
                  <a:srgbClr val="FFB89A"/>
                </a:solidFill>
                <a:latin typeface="Calibri" pitchFamily="34" charset="0"/>
                <a:ea typeface="Calibri" pitchFamily="34" charset="-122"/>
                <a:cs typeface="Calibri" pitchFamily="34" charset="-120"/>
              </a:rPr>
              <a:t>tones in this family</a:t>
            </a:r>
            <a:endParaRPr lang="en-US" sz="1200" dirty="0"/>
          </a:p>
        </p:txBody>
      </p:sp>
      <p:sp>
        <p:nvSpPr>
          <p:cNvPr id="29" name="Shape 26"/>
          <p:cNvSpPr/>
          <p:nvPr/>
        </p:nvSpPr>
        <p:spPr>
          <a:xfrm>
            <a:off x="6675120" y="4800600"/>
            <a:ext cx="1691640" cy="0"/>
          </a:xfrm>
          <a:prstGeom prst="line">
            <a:avLst/>
          </a:prstGeom>
          <a:noFill/>
          <a:ln w="12700">
            <a:solidFill>
              <a:srgbClr val="FF6B35"/>
            </a:solidFill>
            <a:prstDash val="solid"/>
          </a:ln>
        </p:spPr>
      </p:sp>
      <p:sp>
        <p:nvSpPr>
          <p:cNvPr id="30" name="Text 27"/>
          <p:cNvSpPr/>
          <p:nvPr/>
        </p:nvSpPr>
        <p:spPr>
          <a:xfrm>
            <a:off x="635508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analytical, expository, didactic, dispassionate, measured</a:t>
            </a:r>
            <a:endParaRPr lang="en-US" sz="1050" dirty="0"/>
          </a:p>
        </p:txBody>
      </p:sp>
      <p:sp>
        <p:nvSpPr>
          <p:cNvPr id="31" name="Shape 28"/>
          <p:cNvSpPr/>
          <p:nvPr/>
        </p:nvSpPr>
        <p:spPr>
          <a:xfrm>
            <a:off x="9098280" y="2194560"/>
            <a:ext cx="2606040" cy="3931920"/>
          </a:xfrm>
          <a:prstGeom prst="rect">
            <a:avLst/>
          </a:prstGeom>
          <a:solidFill>
            <a:srgbClr val="FF6B35"/>
          </a:solidFill>
          <a:ln/>
        </p:spPr>
      </p:sp>
      <p:sp>
        <p:nvSpPr>
          <p:cNvPr id="32" name="Text 29"/>
          <p:cNvSpPr/>
          <p:nvPr/>
        </p:nvSpPr>
        <p:spPr>
          <a:xfrm>
            <a:off x="9235440" y="2286000"/>
            <a:ext cx="2331720" cy="365760"/>
          </a:xfrm>
          <a:prstGeom prst="rect">
            <a:avLst/>
          </a:prstGeom>
          <a:noFill/>
          <a:ln/>
        </p:spPr>
        <p:txBody>
          <a:bodyPr wrap="square" rtlCol="0" anchor="ctr"/>
          <a:lstStyle/>
          <a:p>
            <a:pPr indent="0" marL="0">
              <a:buNone/>
            </a:pPr>
            <a:r>
              <a:rPr lang="en-US" sz="1100" b="1" spc="300" kern="0" dirty="0">
                <a:solidFill>
                  <a:srgbClr val="1B2D4F"/>
                </a:solidFill>
                <a:latin typeface="Calibri" pitchFamily="34" charset="0"/>
                <a:ea typeface="Calibri" pitchFamily="34" charset="-122"/>
                <a:cs typeface="Calibri" pitchFamily="34" charset="-120"/>
              </a:rPr>
              <a:t>OTHER THREE</a:t>
            </a:r>
            <a:endParaRPr lang="en-US" sz="1100" dirty="0"/>
          </a:p>
        </p:txBody>
      </p:sp>
      <p:sp>
        <p:nvSpPr>
          <p:cNvPr id="33" name="Text 30"/>
          <p:cNvSpPr/>
          <p:nvPr/>
        </p:nvSpPr>
        <p:spPr>
          <a:xfrm>
            <a:off x="9189720" y="2788920"/>
            <a:ext cx="2423160" cy="1645920"/>
          </a:xfrm>
          <a:prstGeom prst="rect">
            <a:avLst/>
          </a:prstGeom>
          <a:noFill/>
          <a:ln/>
        </p:spPr>
        <p:txBody>
          <a:bodyPr wrap="square" rtlCol="0" anchor="ctr"/>
          <a:lstStyle/>
          <a:p>
            <a:pPr algn="ctr" indent="0" marL="0">
              <a:buNone/>
            </a:pPr>
            <a:r>
              <a:rPr lang="en-US" sz="5000" b="1" dirty="0">
                <a:solidFill>
                  <a:srgbClr val="FFFFFF"/>
                </a:solidFill>
                <a:latin typeface="Calibri" pitchFamily="34" charset="0"/>
                <a:ea typeface="Calibri" pitchFamily="34" charset="-122"/>
                <a:cs typeface="Calibri" pitchFamily="34" charset="-120"/>
              </a:rPr>
              <a:t>10</a:t>
            </a:r>
            <a:endParaRPr lang="en-US" sz="5000" dirty="0"/>
          </a:p>
        </p:txBody>
      </p:sp>
      <p:sp>
        <p:nvSpPr>
          <p:cNvPr id="34" name="Text 31"/>
          <p:cNvSpPr/>
          <p:nvPr/>
        </p:nvSpPr>
        <p:spPr>
          <a:xfrm>
            <a:off x="9189720" y="4434840"/>
            <a:ext cx="2423160" cy="320040"/>
          </a:xfrm>
          <a:prstGeom prst="rect">
            <a:avLst/>
          </a:prstGeom>
          <a:noFill/>
          <a:ln/>
        </p:spPr>
        <p:txBody>
          <a:bodyPr wrap="square" rtlCol="0" anchor="ctr"/>
          <a:lstStyle/>
          <a:p>
            <a:pPr algn="ctr" indent="0" marL="0">
              <a:buNone/>
            </a:pPr>
            <a:r>
              <a:rPr lang="en-US" sz="1200" i="1" dirty="0">
                <a:solidFill>
                  <a:srgbClr val="1B2D4F"/>
                </a:solidFill>
                <a:latin typeface="Calibri" pitchFamily="34" charset="0"/>
                <a:ea typeface="Calibri" pitchFamily="34" charset="-122"/>
                <a:cs typeface="Calibri" pitchFamily="34" charset="-120"/>
              </a:rPr>
              <a:t>across ironic, sombre, polemical</a:t>
            </a:r>
            <a:endParaRPr lang="en-US" sz="1200" dirty="0"/>
          </a:p>
        </p:txBody>
      </p:sp>
      <p:sp>
        <p:nvSpPr>
          <p:cNvPr id="35" name="Shape 32"/>
          <p:cNvSpPr/>
          <p:nvPr/>
        </p:nvSpPr>
        <p:spPr>
          <a:xfrm>
            <a:off x="9555480" y="4800600"/>
            <a:ext cx="1691640" cy="0"/>
          </a:xfrm>
          <a:prstGeom prst="line">
            <a:avLst/>
          </a:prstGeom>
          <a:noFill/>
          <a:ln w="12700">
            <a:solidFill>
              <a:srgbClr val="FFFFFF"/>
            </a:solidFill>
            <a:prstDash val="solid"/>
          </a:ln>
        </p:spPr>
      </p:sp>
      <p:sp>
        <p:nvSpPr>
          <p:cNvPr id="36" name="Text 33"/>
          <p:cNvSpPr/>
          <p:nvPr/>
        </p:nvSpPr>
        <p:spPr>
          <a:xfrm>
            <a:off x="9235440" y="4937760"/>
            <a:ext cx="2331720" cy="1005840"/>
          </a:xfrm>
          <a:prstGeom prst="rect">
            <a:avLst/>
          </a:prstGeom>
          <a:noFill/>
          <a:ln/>
        </p:spPr>
        <p:txBody>
          <a:bodyPr wrap="square" rtlCol="0" anchor="ctr"/>
          <a:lstStyle/>
          <a:p>
            <a:pPr algn="ctr" indent="0" marL="0">
              <a:buNone/>
            </a:pPr>
            <a:r>
              <a:rPr lang="en-US" sz="1050" dirty="0">
                <a:solidFill>
                  <a:srgbClr val="FFFFFF"/>
                </a:solidFill>
                <a:latin typeface="Calibri" pitchFamily="34" charset="0"/>
                <a:ea typeface="Calibri" pitchFamily="34" charset="-122"/>
                <a:cs typeface="Calibri" pitchFamily="34" charset="-120"/>
              </a:rPr>
              <a:t>satirical · ironic · sardonic · sombre · elegiac · plaintive · polemical · exhortative · admonitory · urgent</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15</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FAMILY ONE</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Disapproving tones</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The author finds fault. The question is how openly, and how harshly.</a:t>
            </a:r>
            <a:endParaRPr lang="en-US" sz="1400" dirty="0"/>
          </a:p>
        </p:txBody>
      </p:sp>
      <p:sp>
        <p:nvSpPr>
          <p:cNvPr id="13" name="Shape 10"/>
          <p:cNvSpPr/>
          <p:nvPr/>
        </p:nvSpPr>
        <p:spPr>
          <a:xfrm>
            <a:off x="457200" y="2103120"/>
            <a:ext cx="5394960" cy="411480"/>
          </a:xfrm>
          <a:prstGeom prst="rect">
            <a:avLst/>
          </a:prstGeom>
          <a:solidFill>
            <a:srgbClr val="1B2D4F"/>
          </a:solidFill>
          <a:ln/>
        </p:spPr>
      </p:sp>
      <p:sp>
        <p:nvSpPr>
          <p:cNvPr id="14" name="Text 11"/>
          <p:cNvSpPr/>
          <p:nvPr/>
        </p:nvSpPr>
        <p:spPr>
          <a:xfrm>
            <a:off x="45720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NAMED TONES IN THE FAMILY</a:t>
            </a:r>
            <a:endParaRPr lang="en-US" sz="1200" dirty="0"/>
          </a:p>
        </p:txBody>
      </p:sp>
      <p:sp>
        <p:nvSpPr>
          <p:cNvPr id="15" name="Shape 12"/>
          <p:cNvSpPr/>
          <p:nvPr/>
        </p:nvSpPr>
        <p:spPr>
          <a:xfrm>
            <a:off x="457200" y="2514600"/>
            <a:ext cx="5394960" cy="3017520"/>
          </a:xfrm>
          <a:prstGeom prst="rect">
            <a:avLst/>
          </a:prstGeom>
          <a:solidFill>
            <a:srgbClr val="FFF8F0"/>
          </a:solidFill>
          <a:ln w="9525">
            <a:solidFill>
              <a:srgbClr val="1B2D4F"/>
            </a:solidFill>
            <a:prstDash val="solid"/>
          </a:ln>
        </p:spPr>
      </p:sp>
      <p:sp>
        <p:nvSpPr>
          <p:cNvPr id="16" name="Text 13"/>
          <p:cNvSpPr/>
          <p:nvPr/>
        </p:nvSpPr>
        <p:spPr>
          <a:xfrm>
            <a:off x="64008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Critical — calmly disapproves of a position or actor</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Censorious — sharply disapproving, often moralising</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Indignant — angry at something perceived unjust</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Sceptical — withholds belief; treats claims as unproven</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Denunciatory — publicly condemns; the strongest cousin</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Dismissive — refuses to engage at all; treats the subject as not worth taking seriously</a:t>
            </a:r>
            <a:endParaRPr lang="en-US" sz="1200" dirty="0"/>
          </a:p>
        </p:txBody>
      </p:sp>
      <p:sp>
        <p:nvSpPr>
          <p:cNvPr id="17" name="Shape 14"/>
          <p:cNvSpPr/>
          <p:nvPr/>
        </p:nvSpPr>
        <p:spPr>
          <a:xfrm>
            <a:off x="6355080" y="2103120"/>
            <a:ext cx="5394960" cy="411480"/>
          </a:xfrm>
          <a:prstGeom prst="rect">
            <a:avLst/>
          </a:prstGeom>
          <a:solidFill>
            <a:srgbClr val="FF6B35"/>
          </a:solidFill>
          <a:ln/>
        </p:spPr>
      </p:sp>
      <p:sp>
        <p:nvSpPr>
          <p:cNvPr id="18" name="Text 15"/>
          <p:cNvSpPr/>
          <p:nvPr/>
        </p:nvSpPr>
        <p:spPr>
          <a:xfrm>
            <a:off x="635508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TEXTUAL CUES</a:t>
            </a:r>
            <a:endParaRPr lang="en-US" sz="1200" dirty="0"/>
          </a:p>
        </p:txBody>
      </p:sp>
      <p:sp>
        <p:nvSpPr>
          <p:cNvPr id="19" name="Shape 16"/>
          <p:cNvSpPr/>
          <p:nvPr/>
        </p:nvSpPr>
        <p:spPr>
          <a:xfrm>
            <a:off x="6355080" y="2514600"/>
            <a:ext cx="5394960" cy="3017520"/>
          </a:xfrm>
          <a:prstGeom prst="rect">
            <a:avLst/>
          </a:prstGeom>
          <a:solidFill>
            <a:srgbClr val="FFFFFF"/>
          </a:solidFill>
          <a:ln w="9525">
            <a:solidFill>
              <a:srgbClr val="FF6B35"/>
            </a:solidFill>
            <a:prstDash val="solid"/>
          </a:ln>
        </p:spPr>
      </p:sp>
      <p:sp>
        <p:nvSpPr>
          <p:cNvPr id="20" name="Text 17"/>
          <p:cNvSpPr/>
          <p:nvPr/>
        </p:nvSpPr>
        <p:spPr>
          <a:xfrm>
            <a:off x="653796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Lexical — flawed, troubling, inadequate, falls short, alleged, mere, supposed</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Syntactic — short declarative sentences; lists of three faults; final clauses that bite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Rhetorical — scare quotes around the policy's name; rhetorical questions ('How can…?')</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Concessive followed by reversal: 'admittedly… and yet…'</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Naming the actor and a verb of failure in the same line</a:t>
            </a:r>
            <a:endParaRPr lang="en-US" sz="1200" dirty="0"/>
          </a:p>
        </p:txBody>
      </p:sp>
      <p:sp>
        <p:nvSpPr>
          <p:cNvPr id="21" name="Shape 18"/>
          <p:cNvSpPr/>
          <p:nvPr/>
        </p:nvSpPr>
        <p:spPr>
          <a:xfrm>
            <a:off x="457200" y="5669280"/>
            <a:ext cx="11292840" cy="594360"/>
          </a:xfrm>
          <a:prstGeom prst="rect">
            <a:avLst/>
          </a:prstGeom>
          <a:solidFill>
            <a:srgbClr val="1B2D4F"/>
          </a:solidFill>
          <a:ln/>
        </p:spPr>
      </p:sp>
      <p:sp>
        <p:nvSpPr>
          <p:cNvPr id="22" name="Shape 19"/>
          <p:cNvSpPr/>
          <p:nvPr/>
        </p:nvSpPr>
        <p:spPr>
          <a:xfrm>
            <a:off x="457200" y="5669280"/>
            <a:ext cx="109728" cy="594360"/>
          </a:xfrm>
          <a:prstGeom prst="rect">
            <a:avLst/>
          </a:prstGeom>
          <a:solidFill>
            <a:srgbClr val="FF6B35"/>
          </a:solidFill>
          <a:ln/>
        </p:spPr>
      </p:sp>
      <p:sp>
        <p:nvSpPr>
          <p:cNvPr id="23" name="Text 20"/>
          <p:cNvSpPr/>
          <p:nvPr/>
        </p:nvSpPr>
        <p:spPr>
          <a:xfrm>
            <a:off x="685800" y="5669280"/>
            <a:ext cx="2194560" cy="59436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KEY TAKEAWAY  ›</a:t>
            </a:r>
            <a:endParaRPr lang="en-US" sz="1100" dirty="0"/>
          </a:p>
        </p:txBody>
      </p:sp>
      <p:sp>
        <p:nvSpPr>
          <p:cNvPr id="24" name="Text 21"/>
          <p:cNvSpPr/>
          <p:nvPr/>
        </p:nvSpPr>
        <p:spPr>
          <a:xfrm>
            <a:off x="2834640" y="5669280"/>
            <a:ext cx="8823960" cy="594360"/>
          </a:xfrm>
          <a:prstGeom prst="rect">
            <a:avLst/>
          </a:prstGeom>
          <a:noFill/>
          <a:ln/>
        </p:spPr>
        <p:txBody>
          <a:bodyPr wrap="square" rtlCol="0" anchor="ctr"/>
          <a:lstStyle/>
          <a:p>
            <a:pPr indent="0" marL="0">
              <a:buNone/>
            </a:pPr>
            <a:r>
              <a:rPr lang="en-US" sz="1200" i="1" dirty="0">
                <a:solidFill>
                  <a:srgbClr val="FFFFFF"/>
                </a:solidFill>
                <a:latin typeface="Calibri" pitchFamily="34" charset="0"/>
                <a:ea typeface="Calibri" pitchFamily="34" charset="-122"/>
                <a:cs typeface="Calibri" pitchFamily="34" charset="-120"/>
              </a:rPr>
              <a:t>Within this family, intensity is the test. If the passage uses 'falls short' and 'inadequate,' the author is critical, not denunciatory. Pick the calmer cousin unless the prose visibly shouts.</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16</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ANCHOR PASSAGE 1</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A critical tone in policy commentary</a:t>
            </a:r>
            <a:endParaRPr lang="en-US" sz="3200" dirty="0"/>
          </a:p>
        </p:txBody>
      </p:sp>
      <p:sp>
        <p:nvSpPr>
          <p:cNvPr id="12" name="Shape 9"/>
          <p:cNvSpPr/>
          <p:nvPr/>
        </p:nvSpPr>
        <p:spPr>
          <a:xfrm>
            <a:off x="457200" y="1828800"/>
            <a:ext cx="11247120" cy="4297680"/>
          </a:xfrm>
          <a:prstGeom prst="roundRect">
            <a:avLst>
              <a:gd name="adj" fmla="val 2128"/>
            </a:avLst>
          </a:prstGeom>
          <a:solidFill>
            <a:srgbClr val="FFFFFF"/>
          </a:solidFill>
          <a:ln w="19050">
            <a:solidFill>
              <a:srgbClr val="1B2D4F"/>
            </a:solidFill>
            <a:prstDash val="solid"/>
          </a:ln>
        </p:spPr>
      </p:sp>
      <p:sp>
        <p:nvSpPr>
          <p:cNvPr id="13" name="Shape 10"/>
          <p:cNvSpPr/>
          <p:nvPr/>
        </p:nvSpPr>
        <p:spPr>
          <a:xfrm>
            <a:off x="457200" y="1828800"/>
            <a:ext cx="11247120" cy="777240"/>
          </a:xfrm>
          <a:prstGeom prst="rect">
            <a:avLst/>
          </a:prstGeom>
          <a:solidFill>
            <a:srgbClr val="1B2D4F"/>
          </a:solidFill>
          <a:ln/>
        </p:spPr>
      </p:sp>
      <p:sp>
        <p:nvSpPr>
          <p:cNvPr id="14" name="Shape 11"/>
          <p:cNvSpPr/>
          <p:nvPr/>
        </p:nvSpPr>
        <p:spPr>
          <a:xfrm>
            <a:off x="457200" y="1828800"/>
            <a:ext cx="164592" cy="777240"/>
          </a:xfrm>
          <a:prstGeom prst="rect">
            <a:avLst/>
          </a:prstGeom>
          <a:solidFill>
            <a:srgbClr val="FF6B35"/>
          </a:solidFill>
          <a:ln/>
        </p:spPr>
      </p:sp>
      <p:sp>
        <p:nvSpPr>
          <p:cNvPr id="15" name="Text 12"/>
          <p:cNvSpPr/>
          <p:nvPr/>
        </p:nvSpPr>
        <p:spPr>
          <a:xfrm>
            <a:off x="777240" y="1901952"/>
            <a:ext cx="7315200" cy="201168"/>
          </a:xfrm>
          <a:prstGeom prst="rect">
            <a:avLst/>
          </a:prstGeom>
          <a:noFill/>
          <a:ln/>
        </p:spPr>
        <p:txBody>
          <a:bodyPr wrap="square" rtlCol="0" anchor="ctr"/>
          <a:lstStyle/>
          <a:p>
            <a:pPr indent="0" marL="0">
              <a:buNone/>
            </a:pPr>
            <a:r>
              <a:rPr lang="en-US" sz="1000" b="1" spc="400" kern="0" dirty="0">
                <a:solidFill>
                  <a:srgbClr val="FF6B35"/>
                </a:solidFill>
                <a:latin typeface="Calibri" pitchFamily="34" charset="0"/>
                <a:ea typeface="Calibri" pitchFamily="34" charset="-122"/>
                <a:cs typeface="Calibri" pitchFamily="34" charset="-120"/>
              </a:rPr>
              <a:t>ANCHOR PASSAGE</a:t>
            </a:r>
            <a:endParaRPr lang="en-US" sz="1000" dirty="0"/>
          </a:p>
        </p:txBody>
      </p:sp>
      <p:sp>
        <p:nvSpPr>
          <p:cNvPr id="16" name="Text 13"/>
          <p:cNvSpPr/>
          <p:nvPr/>
        </p:nvSpPr>
        <p:spPr>
          <a:xfrm>
            <a:off x="777240" y="2103120"/>
            <a:ext cx="7772400" cy="457200"/>
          </a:xfrm>
          <a:prstGeom prst="rect">
            <a:avLst/>
          </a:prstGeom>
          <a:noFill/>
          <a:ln/>
        </p:spPr>
        <p:txBody>
          <a:bodyPr wrap="square"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Editorial — Indian newspaper, on a draft labour code</a:t>
            </a:r>
            <a:endParaRPr lang="en-US" sz="1600" dirty="0"/>
          </a:p>
        </p:txBody>
      </p:sp>
      <p:sp>
        <p:nvSpPr>
          <p:cNvPr id="17" name="Text 14"/>
          <p:cNvSpPr/>
          <p:nvPr/>
        </p:nvSpPr>
        <p:spPr>
          <a:xfrm>
            <a:off x="8686800" y="1901952"/>
            <a:ext cx="3017520" cy="640080"/>
          </a:xfrm>
          <a:prstGeom prst="rect">
            <a:avLst/>
          </a:prstGeom>
          <a:noFill/>
          <a:ln/>
        </p:spPr>
        <p:txBody>
          <a:bodyPr wrap="square" rtlCol="0" anchor="ctr"/>
          <a:lstStyle/>
          <a:p>
            <a:pPr algn="r" indent="0" marL="0">
              <a:buNone/>
            </a:pPr>
            <a:r>
              <a:rPr lang="en-US" sz="1300" b="1" dirty="0">
                <a:solidFill>
                  <a:srgbClr val="FFFFFF"/>
                </a:solidFill>
                <a:latin typeface="Calibri" pitchFamily="34" charset="0"/>
                <a:ea typeface="Calibri" pitchFamily="34" charset="-122"/>
                <a:cs typeface="Calibri" pitchFamily="34" charset="-120"/>
              </a:rPr>
              <a:t>DISAPPROVING</a:t>
            </a:r>
            <a:endParaRPr lang="en-US" sz="1300" dirty="0"/>
          </a:p>
        </p:txBody>
      </p:sp>
      <p:sp>
        <p:nvSpPr>
          <p:cNvPr id="18" name="Text 15"/>
          <p:cNvSpPr/>
          <p:nvPr/>
        </p:nvSpPr>
        <p:spPr>
          <a:xfrm>
            <a:off x="777240" y="2788920"/>
            <a:ext cx="6949440" cy="3200400"/>
          </a:xfrm>
          <a:prstGeom prst="rect">
            <a:avLst/>
          </a:prstGeom>
          <a:noFill/>
          <a:ln/>
        </p:spPr>
        <p:txBody>
          <a:bodyPr wrap="square" rtlCol="0" anchor="t"/>
          <a:lstStyle/>
          <a:p>
            <a:pPr indent="0" marL="0">
              <a:spcAft>
                <a:spcPts val="300"/>
              </a:spcAft>
              <a:buNone/>
            </a:pPr>
            <a:r>
              <a:rPr lang="en-US" sz="1150" i="1" dirty="0">
                <a:solidFill>
                  <a:srgbClr val="1A1A1A"/>
                </a:solidFill>
                <a:latin typeface="Calibri" pitchFamily="34" charset="0"/>
                <a:ea typeface="Calibri" pitchFamily="34" charset="-122"/>
                <a:cs typeface="Calibri" pitchFamily="34" charset="-120"/>
              </a:rPr>
              <a:t>The draft code is presented as a long-overdue consolidation. In substance, it is something more modest. Forty-four central laws are folded into four; that much is true. But the protections that mattered — the right to written notice, the worker's standing in inquiry proceedings, the obligation to consult a recognised union before retrenchment — survive only as enabling clauses, to be filled in later by rules. Until those rules arrive, the code is less a reform than an outline of one. Workers, who were promised clarity, will continue to live with discretion.</a:t>
            </a:r>
            <a:endParaRPr lang="en-US" sz="1150" dirty="0"/>
          </a:p>
        </p:txBody>
      </p:sp>
      <p:sp>
        <p:nvSpPr>
          <p:cNvPr id="19" name="Shape 16"/>
          <p:cNvSpPr/>
          <p:nvPr/>
        </p:nvSpPr>
        <p:spPr>
          <a:xfrm>
            <a:off x="7909560" y="2788920"/>
            <a:ext cx="0" cy="3200400"/>
          </a:xfrm>
          <a:prstGeom prst="line">
            <a:avLst/>
          </a:prstGeom>
          <a:noFill/>
          <a:ln w="12700">
            <a:solidFill>
              <a:srgbClr val="E8ECF3"/>
            </a:solidFill>
            <a:prstDash val="solid"/>
          </a:ln>
        </p:spPr>
      </p:sp>
      <p:sp>
        <p:nvSpPr>
          <p:cNvPr id="20" name="Text 17"/>
          <p:cNvSpPr/>
          <p:nvPr/>
        </p:nvSpPr>
        <p:spPr>
          <a:xfrm>
            <a:off x="8092440" y="2788920"/>
            <a:ext cx="3383280" cy="274320"/>
          </a:xfrm>
          <a:prstGeom prst="rect">
            <a:avLst/>
          </a:prstGeom>
          <a:noFill/>
          <a:ln/>
        </p:spPr>
        <p:txBody>
          <a:bodyPr wrap="square" rtlCol="0" anchor="ctr"/>
          <a:lstStyle/>
          <a:p>
            <a:pPr indent="0" marL="0">
              <a:buNone/>
            </a:pPr>
            <a:r>
              <a:rPr lang="en-US" sz="1050" b="1" spc="300" kern="0" dirty="0">
                <a:solidFill>
                  <a:srgbClr val="FF6B35"/>
                </a:solidFill>
                <a:latin typeface="Calibri" pitchFamily="34" charset="0"/>
                <a:ea typeface="Calibri" pitchFamily="34" charset="-122"/>
                <a:cs typeface="Calibri" pitchFamily="34" charset="-120"/>
              </a:rPr>
              <a:t>CUE WORDS</a:t>
            </a:r>
            <a:endParaRPr lang="en-US" sz="1050" dirty="0"/>
          </a:p>
        </p:txBody>
      </p:sp>
      <p:sp>
        <p:nvSpPr>
          <p:cNvPr id="21" name="Text 18"/>
          <p:cNvSpPr/>
          <p:nvPr/>
        </p:nvSpPr>
        <p:spPr>
          <a:xfrm>
            <a:off x="8092440" y="3108960"/>
            <a:ext cx="3520440" cy="2103120"/>
          </a:xfrm>
          <a:prstGeom prst="rect">
            <a:avLst/>
          </a:prstGeom>
          <a:noFill/>
          <a:ln/>
        </p:spPr>
        <p:txBody>
          <a:bodyPr wrap="square" rtlCol="0" anchor="t"/>
          <a:lstStyle/>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'something more modest' — quiet putdown</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'survive only as' — diminishing verb</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'less a reform than an outline of one' — a denial dressed as definition</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'continue to live with discretion' — final image of unfreedom</a:t>
            </a:r>
            <a:endParaRPr lang="en-US" sz="1100" dirty="0"/>
          </a:p>
        </p:txBody>
      </p:sp>
      <p:sp>
        <p:nvSpPr>
          <p:cNvPr id="22" name="Shape 19"/>
          <p:cNvSpPr/>
          <p:nvPr/>
        </p:nvSpPr>
        <p:spPr>
          <a:xfrm>
            <a:off x="8092440" y="5349240"/>
            <a:ext cx="3520440" cy="594360"/>
          </a:xfrm>
          <a:prstGeom prst="rect">
            <a:avLst/>
          </a:prstGeom>
          <a:solidFill>
            <a:srgbClr val="1B2D4F"/>
          </a:solidFill>
          <a:ln/>
        </p:spPr>
      </p:sp>
      <p:sp>
        <p:nvSpPr>
          <p:cNvPr id="23" name="Shape 20"/>
          <p:cNvSpPr/>
          <p:nvPr/>
        </p:nvSpPr>
        <p:spPr>
          <a:xfrm>
            <a:off x="8092440" y="5349240"/>
            <a:ext cx="91440" cy="594360"/>
          </a:xfrm>
          <a:prstGeom prst="rect">
            <a:avLst/>
          </a:prstGeom>
          <a:solidFill>
            <a:srgbClr val="FF6B35"/>
          </a:solidFill>
          <a:ln/>
        </p:spPr>
      </p:sp>
      <p:sp>
        <p:nvSpPr>
          <p:cNvPr id="24" name="Text 21"/>
          <p:cNvSpPr/>
          <p:nvPr/>
        </p:nvSpPr>
        <p:spPr>
          <a:xfrm>
            <a:off x="8275320" y="5349240"/>
            <a:ext cx="1371600" cy="228600"/>
          </a:xfrm>
          <a:prstGeom prst="rect">
            <a:avLst/>
          </a:prstGeom>
          <a:noFill/>
          <a:ln/>
        </p:spPr>
        <p:txBody>
          <a:bodyPr wrap="square" rtlCol="0" anchor="ctr"/>
          <a:lstStyle/>
          <a:p>
            <a:pPr indent="0" marL="0">
              <a:buNone/>
            </a:pPr>
            <a:r>
              <a:rPr lang="en-US" sz="850" b="1" spc="300" kern="0" dirty="0">
                <a:solidFill>
                  <a:srgbClr val="FF6B35"/>
                </a:solidFill>
                <a:latin typeface="Calibri" pitchFamily="34" charset="0"/>
                <a:ea typeface="Calibri" pitchFamily="34" charset="-122"/>
                <a:cs typeface="Calibri" pitchFamily="34" charset="-120"/>
              </a:rPr>
              <a:t>VERDICT</a:t>
            </a:r>
            <a:endParaRPr lang="en-US" sz="850" dirty="0"/>
          </a:p>
        </p:txBody>
      </p:sp>
      <p:sp>
        <p:nvSpPr>
          <p:cNvPr id="25" name="Text 22"/>
          <p:cNvSpPr/>
          <p:nvPr/>
        </p:nvSpPr>
        <p:spPr>
          <a:xfrm>
            <a:off x="8275320" y="5559552"/>
            <a:ext cx="3246120" cy="365760"/>
          </a:xfrm>
          <a:prstGeom prst="rect">
            <a:avLst/>
          </a:prstGeom>
          <a:noFill/>
          <a:ln/>
        </p:spPr>
        <p:txBody>
          <a:bodyPr wrap="square" rtlCol="0" anchor="ctr"/>
          <a:lstStyle/>
          <a:p>
            <a:pPr indent="0" marL="0">
              <a:buNone/>
            </a:pPr>
            <a:r>
              <a:rPr lang="en-US" sz="1000" i="1" dirty="0">
                <a:solidFill>
                  <a:srgbClr val="FFFFFF"/>
                </a:solidFill>
                <a:latin typeface="Calibri" pitchFamily="34" charset="0"/>
                <a:ea typeface="Calibri" pitchFamily="34" charset="-122"/>
                <a:cs typeface="Calibri" pitchFamily="34" charset="-120"/>
              </a:rPr>
              <a:t>Critical, not denunciatory — the prose argues, it does not shout.</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17</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FAMILY TWO</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Appreciative tones</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The author approves. The question is how warmly, and what the warmth signals.</a:t>
            </a:r>
            <a:endParaRPr lang="en-US" sz="1400" dirty="0"/>
          </a:p>
        </p:txBody>
      </p:sp>
      <p:sp>
        <p:nvSpPr>
          <p:cNvPr id="13" name="Shape 10"/>
          <p:cNvSpPr/>
          <p:nvPr/>
        </p:nvSpPr>
        <p:spPr>
          <a:xfrm>
            <a:off x="457200" y="2103120"/>
            <a:ext cx="5394960" cy="411480"/>
          </a:xfrm>
          <a:prstGeom prst="rect">
            <a:avLst/>
          </a:prstGeom>
          <a:solidFill>
            <a:srgbClr val="1B2D4F"/>
          </a:solidFill>
          <a:ln/>
        </p:spPr>
      </p:sp>
      <p:sp>
        <p:nvSpPr>
          <p:cNvPr id="14" name="Text 11"/>
          <p:cNvSpPr/>
          <p:nvPr/>
        </p:nvSpPr>
        <p:spPr>
          <a:xfrm>
            <a:off x="45720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NAMED TONES IN THE FAMILY</a:t>
            </a:r>
            <a:endParaRPr lang="en-US" sz="1200" dirty="0"/>
          </a:p>
        </p:txBody>
      </p:sp>
      <p:sp>
        <p:nvSpPr>
          <p:cNvPr id="15" name="Shape 12"/>
          <p:cNvSpPr/>
          <p:nvPr/>
        </p:nvSpPr>
        <p:spPr>
          <a:xfrm>
            <a:off x="457200" y="2514600"/>
            <a:ext cx="5394960" cy="3017520"/>
          </a:xfrm>
          <a:prstGeom prst="rect">
            <a:avLst/>
          </a:prstGeom>
          <a:solidFill>
            <a:srgbClr val="FFF8F0"/>
          </a:solidFill>
          <a:ln w="9525">
            <a:solidFill>
              <a:srgbClr val="1B2D4F"/>
            </a:solidFill>
            <a:prstDash val="solid"/>
          </a:ln>
        </p:spPr>
      </p:sp>
      <p:sp>
        <p:nvSpPr>
          <p:cNvPr id="16" name="Text 13"/>
          <p:cNvSpPr/>
          <p:nvPr/>
        </p:nvSpPr>
        <p:spPr>
          <a:xfrm>
            <a:off x="64008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Appreciative — recognises merit; calm approval</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Laudatory — actively praises; warmer than appreciative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Reverential — near-awe; treats the subject as inheritance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Celebratory — marks an occasion or achievement</a:t>
            </a:r>
            <a:endParaRPr lang="en-US" sz="1200" dirty="0"/>
          </a:p>
        </p:txBody>
      </p:sp>
      <p:sp>
        <p:nvSpPr>
          <p:cNvPr id="17" name="Shape 14"/>
          <p:cNvSpPr/>
          <p:nvPr/>
        </p:nvSpPr>
        <p:spPr>
          <a:xfrm>
            <a:off x="6355080" y="2103120"/>
            <a:ext cx="5394960" cy="411480"/>
          </a:xfrm>
          <a:prstGeom prst="rect">
            <a:avLst/>
          </a:prstGeom>
          <a:solidFill>
            <a:srgbClr val="FF6B35"/>
          </a:solidFill>
          <a:ln/>
        </p:spPr>
      </p:sp>
      <p:sp>
        <p:nvSpPr>
          <p:cNvPr id="18" name="Text 15"/>
          <p:cNvSpPr/>
          <p:nvPr/>
        </p:nvSpPr>
        <p:spPr>
          <a:xfrm>
            <a:off x="635508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TEXTUAL CUES</a:t>
            </a:r>
            <a:endParaRPr lang="en-US" sz="1200" dirty="0"/>
          </a:p>
        </p:txBody>
      </p:sp>
      <p:sp>
        <p:nvSpPr>
          <p:cNvPr id="19" name="Shape 16"/>
          <p:cNvSpPr/>
          <p:nvPr/>
        </p:nvSpPr>
        <p:spPr>
          <a:xfrm>
            <a:off x="6355080" y="2514600"/>
            <a:ext cx="5394960" cy="3017520"/>
          </a:xfrm>
          <a:prstGeom prst="rect">
            <a:avLst/>
          </a:prstGeom>
          <a:solidFill>
            <a:srgbClr val="FFFFFF"/>
          </a:solidFill>
          <a:ln w="9525">
            <a:solidFill>
              <a:srgbClr val="FF6B35"/>
            </a:solidFill>
            <a:prstDash val="solid"/>
          </a:ln>
        </p:spPr>
      </p:sp>
      <p:sp>
        <p:nvSpPr>
          <p:cNvPr id="20" name="Text 17"/>
          <p:cNvSpPr/>
          <p:nvPr/>
        </p:nvSpPr>
        <p:spPr>
          <a:xfrm>
            <a:off x="653796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Lexical — remarkable, welcome, commendable, instructive, owes much to, pioneering</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Syntactic — long, generous sentences; lists that accumulate virtues</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Rhetorical — direct compliment; affectionate naming; quoting the subject approvingly</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Concessive used to defend, not attack: 'whatever its imperfections, the achievement is real'</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Closing line that lifts rather than judges</a:t>
            </a:r>
            <a:endParaRPr lang="en-US" sz="1200" dirty="0"/>
          </a:p>
        </p:txBody>
      </p:sp>
      <p:sp>
        <p:nvSpPr>
          <p:cNvPr id="21" name="Shape 18"/>
          <p:cNvSpPr/>
          <p:nvPr/>
        </p:nvSpPr>
        <p:spPr>
          <a:xfrm>
            <a:off x="457200" y="5669280"/>
            <a:ext cx="11292840" cy="594360"/>
          </a:xfrm>
          <a:prstGeom prst="rect">
            <a:avLst/>
          </a:prstGeom>
          <a:solidFill>
            <a:srgbClr val="1B2D4F"/>
          </a:solidFill>
          <a:ln/>
        </p:spPr>
      </p:sp>
      <p:sp>
        <p:nvSpPr>
          <p:cNvPr id="22" name="Shape 19"/>
          <p:cNvSpPr/>
          <p:nvPr/>
        </p:nvSpPr>
        <p:spPr>
          <a:xfrm>
            <a:off x="457200" y="5669280"/>
            <a:ext cx="109728" cy="594360"/>
          </a:xfrm>
          <a:prstGeom prst="rect">
            <a:avLst/>
          </a:prstGeom>
          <a:solidFill>
            <a:srgbClr val="FF6B35"/>
          </a:solidFill>
          <a:ln/>
        </p:spPr>
      </p:sp>
      <p:sp>
        <p:nvSpPr>
          <p:cNvPr id="23" name="Text 20"/>
          <p:cNvSpPr/>
          <p:nvPr/>
        </p:nvSpPr>
        <p:spPr>
          <a:xfrm>
            <a:off x="685800" y="5669280"/>
            <a:ext cx="2194560" cy="59436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KEY TAKEAWAY  ›</a:t>
            </a:r>
            <a:endParaRPr lang="en-US" sz="1100" dirty="0"/>
          </a:p>
        </p:txBody>
      </p:sp>
      <p:sp>
        <p:nvSpPr>
          <p:cNvPr id="24" name="Text 21"/>
          <p:cNvSpPr/>
          <p:nvPr/>
        </p:nvSpPr>
        <p:spPr>
          <a:xfrm>
            <a:off x="2834640" y="5669280"/>
            <a:ext cx="8823960" cy="594360"/>
          </a:xfrm>
          <a:prstGeom prst="rect">
            <a:avLst/>
          </a:prstGeom>
          <a:noFill/>
          <a:ln/>
        </p:spPr>
        <p:txBody>
          <a:bodyPr wrap="square" rtlCol="0" anchor="ctr"/>
          <a:lstStyle/>
          <a:p>
            <a:pPr indent="0" marL="0">
              <a:buNone/>
            </a:pPr>
            <a:r>
              <a:rPr lang="en-US" sz="1200" i="1" dirty="0">
                <a:solidFill>
                  <a:srgbClr val="FFFFFF"/>
                </a:solidFill>
                <a:latin typeface="Calibri" pitchFamily="34" charset="0"/>
                <a:ea typeface="Calibri" pitchFamily="34" charset="-122"/>
                <a:cs typeface="Calibri" pitchFamily="34" charset="-120"/>
              </a:rPr>
              <a:t>Watch the closing sentence in this family. Appreciative prose almost always ends with a sentence that gives the subject the last word, kindly framed.</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18</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ANCHOR PASSAGE 2</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An appreciative tone in literary memoir</a:t>
            </a:r>
            <a:endParaRPr lang="en-US" sz="3200" dirty="0"/>
          </a:p>
        </p:txBody>
      </p:sp>
      <p:sp>
        <p:nvSpPr>
          <p:cNvPr id="12" name="Shape 9"/>
          <p:cNvSpPr/>
          <p:nvPr/>
        </p:nvSpPr>
        <p:spPr>
          <a:xfrm>
            <a:off x="457200" y="1828800"/>
            <a:ext cx="11247120" cy="4297680"/>
          </a:xfrm>
          <a:prstGeom prst="roundRect">
            <a:avLst>
              <a:gd name="adj" fmla="val 2128"/>
            </a:avLst>
          </a:prstGeom>
          <a:solidFill>
            <a:srgbClr val="FFFFFF"/>
          </a:solidFill>
          <a:ln w="19050">
            <a:solidFill>
              <a:srgbClr val="1B2D4F"/>
            </a:solidFill>
            <a:prstDash val="solid"/>
          </a:ln>
        </p:spPr>
      </p:sp>
      <p:sp>
        <p:nvSpPr>
          <p:cNvPr id="13" name="Shape 10"/>
          <p:cNvSpPr/>
          <p:nvPr/>
        </p:nvSpPr>
        <p:spPr>
          <a:xfrm>
            <a:off x="457200" y="1828800"/>
            <a:ext cx="11247120" cy="777240"/>
          </a:xfrm>
          <a:prstGeom prst="rect">
            <a:avLst/>
          </a:prstGeom>
          <a:solidFill>
            <a:srgbClr val="1B2D4F"/>
          </a:solidFill>
          <a:ln/>
        </p:spPr>
      </p:sp>
      <p:sp>
        <p:nvSpPr>
          <p:cNvPr id="14" name="Shape 11"/>
          <p:cNvSpPr/>
          <p:nvPr/>
        </p:nvSpPr>
        <p:spPr>
          <a:xfrm>
            <a:off x="457200" y="1828800"/>
            <a:ext cx="164592" cy="777240"/>
          </a:xfrm>
          <a:prstGeom prst="rect">
            <a:avLst/>
          </a:prstGeom>
          <a:solidFill>
            <a:srgbClr val="FF6B35"/>
          </a:solidFill>
          <a:ln/>
        </p:spPr>
      </p:sp>
      <p:sp>
        <p:nvSpPr>
          <p:cNvPr id="15" name="Text 12"/>
          <p:cNvSpPr/>
          <p:nvPr/>
        </p:nvSpPr>
        <p:spPr>
          <a:xfrm>
            <a:off x="777240" y="1901952"/>
            <a:ext cx="7315200" cy="201168"/>
          </a:xfrm>
          <a:prstGeom prst="rect">
            <a:avLst/>
          </a:prstGeom>
          <a:noFill/>
          <a:ln/>
        </p:spPr>
        <p:txBody>
          <a:bodyPr wrap="square" rtlCol="0" anchor="ctr"/>
          <a:lstStyle/>
          <a:p>
            <a:pPr indent="0" marL="0">
              <a:buNone/>
            </a:pPr>
            <a:r>
              <a:rPr lang="en-US" sz="1000" b="1" spc="400" kern="0" dirty="0">
                <a:solidFill>
                  <a:srgbClr val="FF6B35"/>
                </a:solidFill>
                <a:latin typeface="Calibri" pitchFamily="34" charset="0"/>
                <a:ea typeface="Calibri" pitchFamily="34" charset="-122"/>
                <a:cs typeface="Calibri" pitchFamily="34" charset="-120"/>
              </a:rPr>
              <a:t>ANCHOR PASSAGE</a:t>
            </a:r>
            <a:endParaRPr lang="en-US" sz="1000" dirty="0"/>
          </a:p>
        </p:txBody>
      </p:sp>
      <p:sp>
        <p:nvSpPr>
          <p:cNvPr id="16" name="Text 13"/>
          <p:cNvSpPr/>
          <p:nvPr/>
        </p:nvSpPr>
        <p:spPr>
          <a:xfrm>
            <a:off x="777240" y="2103120"/>
            <a:ext cx="7772400" cy="457200"/>
          </a:xfrm>
          <a:prstGeom prst="rect">
            <a:avLst/>
          </a:prstGeom>
          <a:noFill/>
          <a:ln/>
        </p:spPr>
        <p:txBody>
          <a:bodyPr wrap="square"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Memoir — recollection of a teacher, mid-twentieth century</a:t>
            </a:r>
            <a:endParaRPr lang="en-US" sz="1600" dirty="0"/>
          </a:p>
        </p:txBody>
      </p:sp>
      <p:sp>
        <p:nvSpPr>
          <p:cNvPr id="17" name="Text 14"/>
          <p:cNvSpPr/>
          <p:nvPr/>
        </p:nvSpPr>
        <p:spPr>
          <a:xfrm>
            <a:off x="8686800" y="1901952"/>
            <a:ext cx="3017520" cy="640080"/>
          </a:xfrm>
          <a:prstGeom prst="rect">
            <a:avLst/>
          </a:prstGeom>
          <a:noFill/>
          <a:ln/>
        </p:spPr>
        <p:txBody>
          <a:bodyPr wrap="square" rtlCol="0" anchor="ctr"/>
          <a:lstStyle/>
          <a:p>
            <a:pPr algn="r" indent="0" marL="0">
              <a:buNone/>
            </a:pPr>
            <a:r>
              <a:rPr lang="en-US" sz="1300" b="1" dirty="0">
                <a:solidFill>
                  <a:srgbClr val="FFFFFF"/>
                </a:solidFill>
                <a:latin typeface="Calibri" pitchFamily="34" charset="0"/>
                <a:ea typeface="Calibri" pitchFamily="34" charset="-122"/>
                <a:cs typeface="Calibri" pitchFamily="34" charset="-120"/>
              </a:rPr>
              <a:t>APPRECIATIVE</a:t>
            </a:r>
            <a:endParaRPr lang="en-US" sz="1300" dirty="0"/>
          </a:p>
        </p:txBody>
      </p:sp>
      <p:sp>
        <p:nvSpPr>
          <p:cNvPr id="18" name="Text 15"/>
          <p:cNvSpPr/>
          <p:nvPr/>
        </p:nvSpPr>
        <p:spPr>
          <a:xfrm>
            <a:off x="777240" y="2788920"/>
            <a:ext cx="6949440" cy="3200400"/>
          </a:xfrm>
          <a:prstGeom prst="rect">
            <a:avLst/>
          </a:prstGeom>
          <a:noFill/>
          <a:ln/>
        </p:spPr>
        <p:txBody>
          <a:bodyPr wrap="square" rtlCol="0" anchor="t"/>
          <a:lstStyle/>
          <a:p>
            <a:pPr indent="0" marL="0">
              <a:spcAft>
                <a:spcPts val="300"/>
              </a:spcAft>
              <a:buNone/>
            </a:pPr>
            <a:r>
              <a:rPr lang="en-US" sz="1150" i="1" dirty="0">
                <a:solidFill>
                  <a:srgbClr val="1A1A1A"/>
                </a:solidFill>
                <a:latin typeface="Calibri" pitchFamily="34" charset="0"/>
                <a:ea typeface="Calibri" pitchFamily="34" charset="-122"/>
                <a:cs typeface="Calibri" pitchFamily="34" charset="-120"/>
              </a:rPr>
              <a:t>He never raised his voice in the classroom, and never needed to. A boy who arrived late was met with a small movement of the chin toward the empty bench at the back, and the lesson resumed without comment. What he taught us, beyond the syllabus he set down each Monday in his neat upright hand, was that attention was something you owed the room you were in. Years later, when I sat in committees that ran on noise, I would think of him, and remember that the deepest authority is the one that does not need to be heard.</a:t>
            </a:r>
            <a:endParaRPr lang="en-US" sz="1150" dirty="0"/>
          </a:p>
        </p:txBody>
      </p:sp>
      <p:sp>
        <p:nvSpPr>
          <p:cNvPr id="19" name="Shape 16"/>
          <p:cNvSpPr/>
          <p:nvPr/>
        </p:nvSpPr>
        <p:spPr>
          <a:xfrm>
            <a:off x="7909560" y="2788920"/>
            <a:ext cx="0" cy="3200400"/>
          </a:xfrm>
          <a:prstGeom prst="line">
            <a:avLst/>
          </a:prstGeom>
          <a:noFill/>
          <a:ln w="12700">
            <a:solidFill>
              <a:srgbClr val="E8ECF3"/>
            </a:solidFill>
            <a:prstDash val="solid"/>
          </a:ln>
        </p:spPr>
      </p:sp>
      <p:sp>
        <p:nvSpPr>
          <p:cNvPr id="20" name="Text 17"/>
          <p:cNvSpPr/>
          <p:nvPr/>
        </p:nvSpPr>
        <p:spPr>
          <a:xfrm>
            <a:off x="8092440" y="2788920"/>
            <a:ext cx="3383280" cy="274320"/>
          </a:xfrm>
          <a:prstGeom prst="rect">
            <a:avLst/>
          </a:prstGeom>
          <a:noFill/>
          <a:ln/>
        </p:spPr>
        <p:txBody>
          <a:bodyPr wrap="square" rtlCol="0" anchor="ctr"/>
          <a:lstStyle/>
          <a:p>
            <a:pPr indent="0" marL="0">
              <a:buNone/>
            </a:pPr>
            <a:r>
              <a:rPr lang="en-US" sz="1050" b="1" spc="300" kern="0" dirty="0">
                <a:solidFill>
                  <a:srgbClr val="FF6B35"/>
                </a:solidFill>
                <a:latin typeface="Calibri" pitchFamily="34" charset="0"/>
                <a:ea typeface="Calibri" pitchFamily="34" charset="-122"/>
                <a:cs typeface="Calibri" pitchFamily="34" charset="-120"/>
              </a:rPr>
              <a:t>CUE WORDS</a:t>
            </a:r>
            <a:endParaRPr lang="en-US" sz="1050" dirty="0"/>
          </a:p>
        </p:txBody>
      </p:sp>
      <p:sp>
        <p:nvSpPr>
          <p:cNvPr id="21" name="Text 18"/>
          <p:cNvSpPr/>
          <p:nvPr/>
        </p:nvSpPr>
        <p:spPr>
          <a:xfrm>
            <a:off x="8092440" y="3108960"/>
            <a:ext cx="3520440" cy="2103120"/>
          </a:xfrm>
          <a:prstGeom prst="rect">
            <a:avLst/>
          </a:prstGeom>
          <a:noFill/>
          <a:ln/>
        </p:spPr>
        <p:txBody>
          <a:bodyPr wrap="square" rtlCol="0" anchor="t"/>
          <a:lstStyle/>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'never raised his voice… never needed to' — paired praise</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'neat upright hand' — affectionate detail</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'attention was something you owed' — values claim, gently made</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'the deepest authority is the one that does not need to be heard' — a reverent close</a:t>
            </a:r>
            <a:endParaRPr lang="en-US" sz="1100" dirty="0"/>
          </a:p>
        </p:txBody>
      </p:sp>
      <p:sp>
        <p:nvSpPr>
          <p:cNvPr id="22" name="Shape 19"/>
          <p:cNvSpPr/>
          <p:nvPr/>
        </p:nvSpPr>
        <p:spPr>
          <a:xfrm>
            <a:off x="8092440" y="5349240"/>
            <a:ext cx="3520440" cy="594360"/>
          </a:xfrm>
          <a:prstGeom prst="rect">
            <a:avLst/>
          </a:prstGeom>
          <a:solidFill>
            <a:srgbClr val="1B2D4F"/>
          </a:solidFill>
          <a:ln/>
        </p:spPr>
      </p:sp>
      <p:sp>
        <p:nvSpPr>
          <p:cNvPr id="23" name="Shape 20"/>
          <p:cNvSpPr/>
          <p:nvPr/>
        </p:nvSpPr>
        <p:spPr>
          <a:xfrm>
            <a:off x="8092440" y="5349240"/>
            <a:ext cx="91440" cy="594360"/>
          </a:xfrm>
          <a:prstGeom prst="rect">
            <a:avLst/>
          </a:prstGeom>
          <a:solidFill>
            <a:srgbClr val="FF6B35"/>
          </a:solidFill>
          <a:ln/>
        </p:spPr>
      </p:sp>
      <p:sp>
        <p:nvSpPr>
          <p:cNvPr id="24" name="Text 21"/>
          <p:cNvSpPr/>
          <p:nvPr/>
        </p:nvSpPr>
        <p:spPr>
          <a:xfrm>
            <a:off x="8275320" y="5349240"/>
            <a:ext cx="1371600" cy="228600"/>
          </a:xfrm>
          <a:prstGeom prst="rect">
            <a:avLst/>
          </a:prstGeom>
          <a:noFill/>
          <a:ln/>
        </p:spPr>
        <p:txBody>
          <a:bodyPr wrap="square" rtlCol="0" anchor="ctr"/>
          <a:lstStyle/>
          <a:p>
            <a:pPr indent="0" marL="0">
              <a:buNone/>
            </a:pPr>
            <a:r>
              <a:rPr lang="en-US" sz="850" b="1" spc="300" kern="0" dirty="0">
                <a:solidFill>
                  <a:srgbClr val="FF6B35"/>
                </a:solidFill>
                <a:latin typeface="Calibri" pitchFamily="34" charset="0"/>
                <a:ea typeface="Calibri" pitchFamily="34" charset="-122"/>
                <a:cs typeface="Calibri" pitchFamily="34" charset="-120"/>
              </a:rPr>
              <a:t>VERDICT</a:t>
            </a:r>
            <a:endParaRPr lang="en-US" sz="850" dirty="0"/>
          </a:p>
        </p:txBody>
      </p:sp>
      <p:sp>
        <p:nvSpPr>
          <p:cNvPr id="25" name="Text 22"/>
          <p:cNvSpPr/>
          <p:nvPr/>
        </p:nvSpPr>
        <p:spPr>
          <a:xfrm>
            <a:off x="8275320" y="5559552"/>
            <a:ext cx="3246120" cy="365760"/>
          </a:xfrm>
          <a:prstGeom prst="rect">
            <a:avLst/>
          </a:prstGeom>
          <a:noFill/>
          <a:ln/>
        </p:spPr>
        <p:txBody>
          <a:bodyPr wrap="square" rtlCol="0" anchor="ctr"/>
          <a:lstStyle/>
          <a:p>
            <a:pPr indent="0" marL="0">
              <a:buNone/>
            </a:pPr>
            <a:r>
              <a:rPr lang="en-US" sz="1000" i="1" dirty="0">
                <a:solidFill>
                  <a:srgbClr val="FFFFFF"/>
                </a:solidFill>
                <a:latin typeface="Calibri" pitchFamily="34" charset="0"/>
                <a:ea typeface="Calibri" pitchFamily="34" charset="-122"/>
                <a:cs typeface="Calibri" pitchFamily="34" charset="-120"/>
              </a:rPr>
              <a:t>Appreciative leaning to reverential — the closing aphorism elevates the subject.</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19</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FAMILY THREE</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Analytical tones</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The author is taking the issue apart, not taking sides on it</a:t>
            </a:r>
            <a:endParaRPr lang="en-US" sz="1400" dirty="0"/>
          </a:p>
        </p:txBody>
      </p:sp>
      <p:sp>
        <p:nvSpPr>
          <p:cNvPr id="13" name="Shape 10"/>
          <p:cNvSpPr/>
          <p:nvPr/>
        </p:nvSpPr>
        <p:spPr>
          <a:xfrm>
            <a:off x="457200" y="2103120"/>
            <a:ext cx="5394960" cy="411480"/>
          </a:xfrm>
          <a:prstGeom prst="rect">
            <a:avLst/>
          </a:prstGeom>
          <a:solidFill>
            <a:srgbClr val="1B2D4F"/>
          </a:solidFill>
          <a:ln/>
        </p:spPr>
      </p:sp>
      <p:sp>
        <p:nvSpPr>
          <p:cNvPr id="14" name="Text 11"/>
          <p:cNvSpPr/>
          <p:nvPr/>
        </p:nvSpPr>
        <p:spPr>
          <a:xfrm>
            <a:off x="45720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NAMED TONES IN THE FAMILY</a:t>
            </a:r>
            <a:endParaRPr lang="en-US" sz="1200" dirty="0"/>
          </a:p>
        </p:txBody>
      </p:sp>
      <p:sp>
        <p:nvSpPr>
          <p:cNvPr id="15" name="Shape 12"/>
          <p:cNvSpPr/>
          <p:nvPr/>
        </p:nvSpPr>
        <p:spPr>
          <a:xfrm>
            <a:off x="457200" y="2514600"/>
            <a:ext cx="5394960" cy="3017520"/>
          </a:xfrm>
          <a:prstGeom prst="rect">
            <a:avLst/>
          </a:prstGeom>
          <a:solidFill>
            <a:srgbClr val="FFF8F0"/>
          </a:solidFill>
          <a:ln w="9525">
            <a:solidFill>
              <a:srgbClr val="1B2D4F"/>
            </a:solidFill>
            <a:prstDash val="solid"/>
          </a:ln>
        </p:spPr>
      </p:sp>
      <p:sp>
        <p:nvSpPr>
          <p:cNvPr id="16" name="Text 13"/>
          <p:cNvSpPr/>
          <p:nvPr/>
        </p:nvSpPr>
        <p:spPr>
          <a:xfrm>
            <a:off x="64008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Analytical — breaks the argument into parts and weighs each</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Expository — explains a process or position without arguing it</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Didactic — teaches a lesson; addresses the reader as student</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Dispassionate — pointedly avoids emotion; the most neutral</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Measured — restrained, even when the subject invites heat</a:t>
            </a:r>
            <a:endParaRPr lang="en-US" sz="1200" dirty="0"/>
          </a:p>
        </p:txBody>
      </p:sp>
      <p:sp>
        <p:nvSpPr>
          <p:cNvPr id="17" name="Shape 14"/>
          <p:cNvSpPr/>
          <p:nvPr/>
        </p:nvSpPr>
        <p:spPr>
          <a:xfrm>
            <a:off x="6355080" y="2103120"/>
            <a:ext cx="5394960" cy="411480"/>
          </a:xfrm>
          <a:prstGeom prst="rect">
            <a:avLst/>
          </a:prstGeom>
          <a:solidFill>
            <a:srgbClr val="FF6B35"/>
          </a:solidFill>
          <a:ln/>
        </p:spPr>
      </p:sp>
      <p:sp>
        <p:nvSpPr>
          <p:cNvPr id="18" name="Text 15"/>
          <p:cNvSpPr/>
          <p:nvPr/>
        </p:nvSpPr>
        <p:spPr>
          <a:xfrm>
            <a:off x="635508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TEXTUAL CUES</a:t>
            </a:r>
            <a:endParaRPr lang="en-US" sz="1200" dirty="0"/>
          </a:p>
        </p:txBody>
      </p:sp>
      <p:sp>
        <p:nvSpPr>
          <p:cNvPr id="19" name="Shape 16"/>
          <p:cNvSpPr/>
          <p:nvPr/>
        </p:nvSpPr>
        <p:spPr>
          <a:xfrm>
            <a:off x="6355080" y="2514600"/>
            <a:ext cx="5394960" cy="3017520"/>
          </a:xfrm>
          <a:prstGeom prst="rect">
            <a:avLst/>
          </a:prstGeom>
          <a:solidFill>
            <a:srgbClr val="FFFFFF"/>
          </a:solidFill>
          <a:ln w="9525">
            <a:solidFill>
              <a:srgbClr val="FF6B35"/>
            </a:solidFill>
            <a:prstDash val="solid"/>
          </a:ln>
        </p:spPr>
      </p:sp>
      <p:sp>
        <p:nvSpPr>
          <p:cNvPr id="20" name="Text 17"/>
          <p:cNvSpPr/>
          <p:nvPr/>
        </p:nvSpPr>
        <p:spPr>
          <a:xfrm>
            <a:off x="653796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Lexical — examines, weighs, considers, on the one hand… on the other, suggests, indicates</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Syntactic — long sentences with subordinate clauses; conditionals; numbered or labelled steps</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Rhetorical — definitions, distinctions, source citations, careful hedging ('to some extent,' 'broadly')</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Absence of strong adjectives — the giveaway in this family is what is missing</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Closing sentence offers a finding, not a judgement</a:t>
            </a:r>
            <a:endParaRPr lang="en-US" sz="1200" dirty="0"/>
          </a:p>
        </p:txBody>
      </p:sp>
      <p:sp>
        <p:nvSpPr>
          <p:cNvPr id="21" name="Shape 18"/>
          <p:cNvSpPr/>
          <p:nvPr/>
        </p:nvSpPr>
        <p:spPr>
          <a:xfrm>
            <a:off x="457200" y="5669280"/>
            <a:ext cx="11292840" cy="594360"/>
          </a:xfrm>
          <a:prstGeom prst="rect">
            <a:avLst/>
          </a:prstGeom>
          <a:solidFill>
            <a:srgbClr val="1B2D4F"/>
          </a:solidFill>
          <a:ln/>
        </p:spPr>
      </p:sp>
      <p:sp>
        <p:nvSpPr>
          <p:cNvPr id="22" name="Shape 19"/>
          <p:cNvSpPr/>
          <p:nvPr/>
        </p:nvSpPr>
        <p:spPr>
          <a:xfrm>
            <a:off x="457200" y="5669280"/>
            <a:ext cx="109728" cy="594360"/>
          </a:xfrm>
          <a:prstGeom prst="rect">
            <a:avLst/>
          </a:prstGeom>
          <a:solidFill>
            <a:srgbClr val="FF6B35"/>
          </a:solidFill>
          <a:ln/>
        </p:spPr>
      </p:sp>
      <p:sp>
        <p:nvSpPr>
          <p:cNvPr id="23" name="Text 20"/>
          <p:cNvSpPr/>
          <p:nvPr/>
        </p:nvSpPr>
        <p:spPr>
          <a:xfrm>
            <a:off x="685800" y="5669280"/>
            <a:ext cx="2194560" cy="59436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KEY TAKEAWAY  ›</a:t>
            </a:r>
            <a:endParaRPr lang="en-US" sz="1100" dirty="0"/>
          </a:p>
        </p:txBody>
      </p:sp>
      <p:sp>
        <p:nvSpPr>
          <p:cNvPr id="24" name="Text 21"/>
          <p:cNvSpPr/>
          <p:nvPr/>
        </p:nvSpPr>
        <p:spPr>
          <a:xfrm>
            <a:off x="2834640" y="5669280"/>
            <a:ext cx="8823960" cy="594360"/>
          </a:xfrm>
          <a:prstGeom prst="rect">
            <a:avLst/>
          </a:prstGeom>
          <a:noFill/>
          <a:ln/>
        </p:spPr>
        <p:txBody>
          <a:bodyPr wrap="square" rtlCol="0" anchor="ctr"/>
          <a:lstStyle/>
          <a:p>
            <a:pPr indent="0" marL="0">
              <a:buNone/>
            </a:pPr>
            <a:r>
              <a:rPr lang="en-US" sz="1200" i="1" dirty="0">
                <a:solidFill>
                  <a:srgbClr val="FFFFFF"/>
                </a:solidFill>
                <a:latin typeface="Calibri" pitchFamily="34" charset="0"/>
                <a:ea typeface="Calibri" pitchFamily="34" charset="-122"/>
                <a:cs typeface="Calibri" pitchFamily="34" charset="-120"/>
              </a:rPr>
              <a:t>If you cannot find a single adjective that leans, you are almost certainly inside the analytical family. The next question is which cousin — didactic if the reader is being taught, dispassionate if the subject is heated.</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20</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ANCHOR PASSAGE 3</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An analytical tone in academic prose</a:t>
            </a:r>
            <a:endParaRPr lang="en-US" sz="3200" dirty="0"/>
          </a:p>
        </p:txBody>
      </p:sp>
      <p:sp>
        <p:nvSpPr>
          <p:cNvPr id="12" name="Shape 9"/>
          <p:cNvSpPr/>
          <p:nvPr/>
        </p:nvSpPr>
        <p:spPr>
          <a:xfrm>
            <a:off x="457200" y="1828800"/>
            <a:ext cx="11247120" cy="4297680"/>
          </a:xfrm>
          <a:prstGeom prst="roundRect">
            <a:avLst>
              <a:gd name="adj" fmla="val 2128"/>
            </a:avLst>
          </a:prstGeom>
          <a:solidFill>
            <a:srgbClr val="FFFFFF"/>
          </a:solidFill>
          <a:ln w="19050">
            <a:solidFill>
              <a:srgbClr val="1B2D4F"/>
            </a:solidFill>
            <a:prstDash val="solid"/>
          </a:ln>
        </p:spPr>
      </p:sp>
      <p:sp>
        <p:nvSpPr>
          <p:cNvPr id="13" name="Shape 10"/>
          <p:cNvSpPr/>
          <p:nvPr/>
        </p:nvSpPr>
        <p:spPr>
          <a:xfrm>
            <a:off x="457200" y="1828800"/>
            <a:ext cx="11247120" cy="777240"/>
          </a:xfrm>
          <a:prstGeom prst="rect">
            <a:avLst/>
          </a:prstGeom>
          <a:solidFill>
            <a:srgbClr val="1B2D4F"/>
          </a:solidFill>
          <a:ln/>
        </p:spPr>
      </p:sp>
      <p:sp>
        <p:nvSpPr>
          <p:cNvPr id="14" name="Shape 11"/>
          <p:cNvSpPr/>
          <p:nvPr/>
        </p:nvSpPr>
        <p:spPr>
          <a:xfrm>
            <a:off x="457200" y="1828800"/>
            <a:ext cx="164592" cy="777240"/>
          </a:xfrm>
          <a:prstGeom prst="rect">
            <a:avLst/>
          </a:prstGeom>
          <a:solidFill>
            <a:srgbClr val="FF6B35"/>
          </a:solidFill>
          <a:ln/>
        </p:spPr>
      </p:sp>
      <p:sp>
        <p:nvSpPr>
          <p:cNvPr id="15" name="Text 12"/>
          <p:cNvSpPr/>
          <p:nvPr/>
        </p:nvSpPr>
        <p:spPr>
          <a:xfrm>
            <a:off x="777240" y="1901952"/>
            <a:ext cx="7315200" cy="201168"/>
          </a:xfrm>
          <a:prstGeom prst="rect">
            <a:avLst/>
          </a:prstGeom>
          <a:noFill/>
          <a:ln/>
        </p:spPr>
        <p:txBody>
          <a:bodyPr wrap="square" rtlCol="0" anchor="ctr"/>
          <a:lstStyle/>
          <a:p>
            <a:pPr indent="0" marL="0">
              <a:buNone/>
            </a:pPr>
            <a:r>
              <a:rPr lang="en-US" sz="1000" b="1" spc="400" kern="0" dirty="0">
                <a:solidFill>
                  <a:srgbClr val="FF6B35"/>
                </a:solidFill>
                <a:latin typeface="Calibri" pitchFamily="34" charset="0"/>
                <a:ea typeface="Calibri" pitchFamily="34" charset="-122"/>
                <a:cs typeface="Calibri" pitchFamily="34" charset="-120"/>
              </a:rPr>
              <a:t>ANCHOR PASSAGE</a:t>
            </a:r>
            <a:endParaRPr lang="en-US" sz="1000" dirty="0"/>
          </a:p>
        </p:txBody>
      </p:sp>
      <p:sp>
        <p:nvSpPr>
          <p:cNvPr id="16" name="Text 13"/>
          <p:cNvSpPr/>
          <p:nvPr/>
        </p:nvSpPr>
        <p:spPr>
          <a:xfrm>
            <a:off x="777240" y="2103120"/>
            <a:ext cx="7772400" cy="457200"/>
          </a:xfrm>
          <a:prstGeom prst="rect">
            <a:avLst/>
          </a:prstGeom>
          <a:noFill/>
          <a:ln/>
        </p:spPr>
        <p:txBody>
          <a:bodyPr wrap="square"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Academic essay — comparative public administration</a:t>
            </a:r>
            <a:endParaRPr lang="en-US" sz="1600" dirty="0"/>
          </a:p>
        </p:txBody>
      </p:sp>
      <p:sp>
        <p:nvSpPr>
          <p:cNvPr id="17" name="Text 14"/>
          <p:cNvSpPr/>
          <p:nvPr/>
        </p:nvSpPr>
        <p:spPr>
          <a:xfrm>
            <a:off x="8686800" y="1901952"/>
            <a:ext cx="3017520" cy="640080"/>
          </a:xfrm>
          <a:prstGeom prst="rect">
            <a:avLst/>
          </a:prstGeom>
          <a:noFill/>
          <a:ln/>
        </p:spPr>
        <p:txBody>
          <a:bodyPr wrap="square" rtlCol="0" anchor="ctr"/>
          <a:lstStyle/>
          <a:p>
            <a:pPr algn="r" indent="0" marL="0">
              <a:buNone/>
            </a:pPr>
            <a:r>
              <a:rPr lang="en-US" sz="1300" b="1" dirty="0">
                <a:solidFill>
                  <a:srgbClr val="FFFFFF"/>
                </a:solidFill>
                <a:latin typeface="Calibri" pitchFamily="34" charset="0"/>
                <a:ea typeface="Calibri" pitchFamily="34" charset="-122"/>
                <a:cs typeface="Calibri" pitchFamily="34" charset="-120"/>
              </a:rPr>
              <a:t>ANALYTICAL</a:t>
            </a:r>
            <a:endParaRPr lang="en-US" sz="1300" dirty="0"/>
          </a:p>
        </p:txBody>
      </p:sp>
      <p:sp>
        <p:nvSpPr>
          <p:cNvPr id="18" name="Text 15"/>
          <p:cNvSpPr/>
          <p:nvPr/>
        </p:nvSpPr>
        <p:spPr>
          <a:xfrm>
            <a:off x="777240" y="2788920"/>
            <a:ext cx="6949440" cy="3200400"/>
          </a:xfrm>
          <a:prstGeom prst="rect">
            <a:avLst/>
          </a:prstGeom>
          <a:noFill/>
          <a:ln/>
        </p:spPr>
        <p:txBody>
          <a:bodyPr wrap="square" rtlCol="0" anchor="t"/>
          <a:lstStyle/>
          <a:p>
            <a:pPr indent="0" marL="0">
              <a:spcAft>
                <a:spcPts val="300"/>
              </a:spcAft>
              <a:buNone/>
            </a:pPr>
            <a:r>
              <a:rPr lang="en-US" sz="1150" i="1" dirty="0">
                <a:solidFill>
                  <a:srgbClr val="1A1A1A"/>
                </a:solidFill>
                <a:latin typeface="Calibri" pitchFamily="34" charset="0"/>
                <a:ea typeface="Calibri" pitchFamily="34" charset="-122"/>
                <a:cs typeface="Calibri" pitchFamily="34" charset="-120"/>
              </a:rPr>
              <a:t>The two reforms, although enacted within a year of each other, rest on different assumptions about how citizens approach the state. The first treats access as the binding constraint and so widens the channels through which a grievance can travel. The second treats trust as the binding constraint and so narrows the channels in favour of a single, well-staffed one. Each has produced gains; each has carried a cost. To say that one is the correct path is to take a position not on the reforms themselves but on which constraint, in this society at this moment, is the more binding.</a:t>
            </a:r>
            <a:endParaRPr lang="en-US" sz="1150" dirty="0"/>
          </a:p>
        </p:txBody>
      </p:sp>
      <p:sp>
        <p:nvSpPr>
          <p:cNvPr id="19" name="Shape 16"/>
          <p:cNvSpPr/>
          <p:nvPr/>
        </p:nvSpPr>
        <p:spPr>
          <a:xfrm>
            <a:off x="7909560" y="2788920"/>
            <a:ext cx="0" cy="3200400"/>
          </a:xfrm>
          <a:prstGeom prst="line">
            <a:avLst/>
          </a:prstGeom>
          <a:noFill/>
          <a:ln w="12700">
            <a:solidFill>
              <a:srgbClr val="E8ECF3"/>
            </a:solidFill>
            <a:prstDash val="solid"/>
          </a:ln>
        </p:spPr>
      </p:sp>
      <p:sp>
        <p:nvSpPr>
          <p:cNvPr id="20" name="Text 17"/>
          <p:cNvSpPr/>
          <p:nvPr/>
        </p:nvSpPr>
        <p:spPr>
          <a:xfrm>
            <a:off x="8092440" y="2788920"/>
            <a:ext cx="3383280" cy="274320"/>
          </a:xfrm>
          <a:prstGeom prst="rect">
            <a:avLst/>
          </a:prstGeom>
          <a:noFill/>
          <a:ln/>
        </p:spPr>
        <p:txBody>
          <a:bodyPr wrap="square" rtlCol="0" anchor="ctr"/>
          <a:lstStyle/>
          <a:p>
            <a:pPr indent="0" marL="0">
              <a:buNone/>
            </a:pPr>
            <a:r>
              <a:rPr lang="en-US" sz="1050" b="1" spc="300" kern="0" dirty="0">
                <a:solidFill>
                  <a:srgbClr val="FF6B35"/>
                </a:solidFill>
                <a:latin typeface="Calibri" pitchFamily="34" charset="0"/>
                <a:ea typeface="Calibri" pitchFamily="34" charset="-122"/>
                <a:cs typeface="Calibri" pitchFamily="34" charset="-120"/>
              </a:rPr>
              <a:t>CUE WORDS</a:t>
            </a:r>
            <a:endParaRPr lang="en-US" sz="1050" dirty="0"/>
          </a:p>
        </p:txBody>
      </p:sp>
      <p:sp>
        <p:nvSpPr>
          <p:cNvPr id="21" name="Text 18"/>
          <p:cNvSpPr/>
          <p:nvPr/>
        </p:nvSpPr>
        <p:spPr>
          <a:xfrm>
            <a:off x="8092440" y="3108960"/>
            <a:ext cx="3520440" cy="2103120"/>
          </a:xfrm>
          <a:prstGeom prst="rect">
            <a:avLst/>
          </a:prstGeom>
          <a:noFill/>
          <a:ln/>
        </p:spPr>
        <p:txBody>
          <a:bodyPr wrap="square" rtlCol="0" anchor="t"/>
          <a:lstStyle/>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'although… rest on different' — even-handed framing</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'each has produced gains; each has carried a cost' — symmetry</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'to say… is to take a position' — the writer pulls back from taking one</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Absence of any strongly leaning adjective</a:t>
            </a:r>
            <a:endParaRPr lang="en-US" sz="1100" dirty="0"/>
          </a:p>
        </p:txBody>
      </p:sp>
      <p:sp>
        <p:nvSpPr>
          <p:cNvPr id="22" name="Shape 19"/>
          <p:cNvSpPr/>
          <p:nvPr/>
        </p:nvSpPr>
        <p:spPr>
          <a:xfrm>
            <a:off x="8092440" y="5349240"/>
            <a:ext cx="3520440" cy="594360"/>
          </a:xfrm>
          <a:prstGeom prst="rect">
            <a:avLst/>
          </a:prstGeom>
          <a:solidFill>
            <a:srgbClr val="1B2D4F"/>
          </a:solidFill>
          <a:ln/>
        </p:spPr>
      </p:sp>
      <p:sp>
        <p:nvSpPr>
          <p:cNvPr id="23" name="Shape 20"/>
          <p:cNvSpPr/>
          <p:nvPr/>
        </p:nvSpPr>
        <p:spPr>
          <a:xfrm>
            <a:off x="8092440" y="5349240"/>
            <a:ext cx="91440" cy="594360"/>
          </a:xfrm>
          <a:prstGeom prst="rect">
            <a:avLst/>
          </a:prstGeom>
          <a:solidFill>
            <a:srgbClr val="FF6B35"/>
          </a:solidFill>
          <a:ln/>
        </p:spPr>
      </p:sp>
      <p:sp>
        <p:nvSpPr>
          <p:cNvPr id="24" name="Text 21"/>
          <p:cNvSpPr/>
          <p:nvPr/>
        </p:nvSpPr>
        <p:spPr>
          <a:xfrm>
            <a:off x="8275320" y="5349240"/>
            <a:ext cx="1371600" cy="228600"/>
          </a:xfrm>
          <a:prstGeom prst="rect">
            <a:avLst/>
          </a:prstGeom>
          <a:noFill/>
          <a:ln/>
        </p:spPr>
        <p:txBody>
          <a:bodyPr wrap="square" rtlCol="0" anchor="ctr"/>
          <a:lstStyle/>
          <a:p>
            <a:pPr indent="0" marL="0">
              <a:buNone/>
            </a:pPr>
            <a:r>
              <a:rPr lang="en-US" sz="850" b="1" spc="300" kern="0" dirty="0">
                <a:solidFill>
                  <a:srgbClr val="FF6B35"/>
                </a:solidFill>
                <a:latin typeface="Calibri" pitchFamily="34" charset="0"/>
                <a:ea typeface="Calibri" pitchFamily="34" charset="-122"/>
                <a:cs typeface="Calibri" pitchFamily="34" charset="-120"/>
              </a:rPr>
              <a:t>VERDICT</a:t>
            </a:r>
            <a:endParaRPr lang="en-US" sz="850" dirty="0"/>
          </a:p>
        </p:txBody>
      </p:sp>
      <p:sp>
        <p:nvSpPr>
          <p:cNvPr id="25" name="Text 22"/>
          <p:cNvSpPr/>
          <p:nvPr/>
        </p:nvSpPr>
        <p:spPr>
          <a:xfrm>
            <a:off x="8275320" y="5559552"/>
            <a:ext cx="3246120" cy="365760"/>
          </a:xfrm>
          <a:prstGeom prst="rect">
            <a:avLst/>
          </a:prstGeom>
          <a:noFill/>
          <a:ln/>
        </p:spPr>
        <p:txBody>
          <a:bodyPr wrap="square" rtlCol="0" anchor="ctr"/>
          <a:lstStyle/>
          <a:p>
            <a:pPr indent="0" marL="0">
              <a:buNone/>
            </a:pPr>
            <a:r>
              <a:rPr lang="en-US" sz="1000" i="1" dirty="0">
                <a:solidFill>
                  <a:srgbClr val="FFFFFF"/>
                </a:solidFill>
                <a:latin typeface="Calibri" pitchFamily="34" charset="0"/>
                <a:ea typeface="Calibri" pitchFamily="34" charset="-122"/>
                <a:cs typeface="Calibri" pitchFamily="34" charset="-120"/>
              </a:rPr>
              <a:t>Analytical, with a measured close — no judgement, only a finding.</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21</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FAMILY FOUR</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Ironic and satirical tones</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The author says the opposite of what is meant — and trusts you to hear the difference</a:t>
            </a:r>
            <a:endParaRPr lang="en-US" sz="1400" dirty="0"/>
          </a:p>
        </p:txBody>
      </p:sp>
      <p:sp>
        <p:nvSpPr>
          <p:cNvPr id="13" name="Shape 10"/>
          <p:cNvSpPr/>
          <p:nvPr/>
        </p:nvSpPr>
        <p:spPr>
          <a:xfrm>
            <a:off x="457200" y="2103120"/>
            <a:ext cx="5394960" cy="411480"/>
          </a:xfrm>
          <a:prstGeom prst="rect">
            <a:avLst/>
          </a:prstGeom>
          <a:solidFill>
            <a:srgbClr val="1B2D4F"/>
          </a:solidFill>
          <a:ln/>
        </p:spPr>
      </p:sp>
      <p:sp>
        <p:nvSpPr>
          <p:cNvPr id="14" name="Text 11"/>
          <p:cNvSpPr/>
          <p:nvPr/>
        </p:nvSpPr>
        <p:spPr>
          <a:xfrm>
            <a:off x="45720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NAMED TONES IN THE FAMILY</a:t>
            </a:r>
            <a:endParaRPr lang="en-US" sz="1200" dirty="0"/>
          </a:p>
        </p:txBody>
      </p:sp>
      <p:sp>
        <p:nvSpPr>
          <p:cNvPr id="15" name="Shape 12"/>
          <p:cNvSpPr/>
          <p:nvPr/>
        </p:nvSpPr>
        <p:spPr>
          <a:xfrm>
            <a:off x="457200" y="2514600"/>
            <a:ext cx="5394960" cy="3017520"/>
          </a:xfrm>
          <a:prstGeom prst="rect">
            <a:avLst/>
          </a:prstGeom>
          <a:solidFill>
            <a:srgbClr val="FFF8F0"/>
          </a:solidFill>
          <a:ln w="9525">
            <a:solidFill>
              <a:srgbClr val="1B2D4F"/>
            </a:solidFill>
            <a:prstDash val="solid"/>
          </a:ln>
        </p:spPr>
      </p:sp>
      <p:sp>
        <p:nvSpPr>
          <p:cNvPr id="16" name="Text 13"/>
          <p:cNvSpPr/>
          <p:nvPr/>
        </p:nvSpPr>
        <p:spPr>
          <a:xfrm>
            <a:off x="64008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Ironic — gentle gap between what is said and what is meant</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Satirical — irony aimed at a target; intends to wound</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Sardonic — dry, bitter irony; usually personal</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Mock-heroic — inflates the trivial to laugh at it</a:t>
            </a:r>
            <a:endParaRPr lang="en-US" sz="1200" dirty="0"/>
          </a:p>
        </p:txBody>
      </p:sp>
      <p:sp>
        <p:nvSpPr>
          <p:cNvPr id="17" name="Shape 14"/>
          <p:cNvSpPr/>
          <p:nvPr/>
        </p:nvSpPr>
        <p:spPr>
          <a:xfrm>
            <a:off x="6355080" y="2103120"/>
            <a:ext cx="5394960" cy="411480"/>
          </a:xfrm>
          <a:prstGeom prst="rect">
            <a:avLst/>
          </a:prstGeom>
          <a:solidFill>
            <a:srgbClr val="FF6B35"/>
          </a:solidFill>
          <a:ln/>
        </p:spPr>
      </p:sp>
      <p:sp>
        <p:nvSpPr>
          <p:cNvPr id="18" name="Text 15"/>
          <p:cNvSpPr/>
          <p:nvPr/>
        </p:nvSpPr>
        <p:spPr>
          <a:xfrm>
            <a:off x="635508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TEXTUAL CUES</a:t>
            </a:r>
            <a:endParaRPr lang="en-US" sz="1200" dirty="0"/>
          </a:p>
        </p:txBody>
      </p:sp>
      <p:sp>
        <p:nvSpPr>
          <p:cNvPr id="19" name="Shape 16"/>
          <p:cNvSpPr/>
          <p:nvPr/>
        </p:nvSpPr>
        <p:spPr>
          <a:xfrm>
            <a:off x="6355080" y="2514600"/>
            <a:ext cx="5394960" cy="3017520"/>
          </a:xfrm>
          <a:prstGeom prst="rect">
            <a:avLst/>
          </a:prstGeom>
          <a:solidFill>
            <a:srgbClr val="FFFFFF"/>
          </a:solidFill>
          <a:ln w="9525">
            <a:solidFill>
              <a:srgbClr val="FF6B35"/>
            </a:solidFill>
            <a:prstDash val="solid"/>
          </a:ln>
        </p:spPr>
      </p:sp>
      <p:sp>
        <p:nvSpPr>
          <p:cNvPr id="20" name="Text 17"/>
          <p:cNvSpPr/>
          <p:nvPr/>
        </p:nvSpPr>
        <p:spPr>
          <a:xfrm>
            <a:off x="653796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Lexical — adjectives whose praise is too much: 'efficient,' 'remarkable,' 'visionary'</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Syntactic — sentence rhythm of solemn praise on a frivolous subject</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Rhetorical — scare quotes, italics, exaggerated lists, faux-formality</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A real verdict tucked into a clause that pretends to be an aside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Closing line that seems to celebrate but actually deflates</a:t>
            </a:r>
            <a:endParaRPr lang="en-US" sz="1200" dirty="0"/>
          </a:p>
        </p:txBody>
      </p:sp>
      <p:sp>
        <p:nvSpPr>
          <p:cNvPr id="21" name="Shape 18"/>
          <p:cNvSpPr/>
          <p:nvPr/>
        </p:nvSpPr>
        <p:spPr>
          <a:xfrm>
            <a:off x="457200" y="5669280"/>
            <a:ext cx="11292840" cy="594360"/>
          </a:xfrm>
          <a:prstGeom prst="rect">
            <a:avLst/>
          </a:prstGeom>
          <a:solidFill>
            <a:srgbClr val="1B2D4F"/>
          </a:solidFill>
          <a:ln/>
        </p:spPr>
      </p:sp>
      <p:sp>
        <p:nvSpPr>
          <p:cNvPr id="22" name="Shape 19"/>
          <p:cNvSpPr/>
          <p:nvPr/>
        </p:nvSpPr>
        <p:spPr>
          <a:xfrm>
            <a:off x="457200" y="5669280"/>
            <a:ext cx="109728" cy="594360"/>
          </a:xfrm>
          <a:prstGeom prst="rect">
            <a:avLst/>
          </a:prstGeom>
          <a:solidFill>
            <a:srgbClr val="FF6B35"/>
          </a:solidFill>
          <a:ln/>
        </p:spPr>
      </p:sp>
      <p:sp>
        <p:nvSpPr>
          <p:cNvPr id="23" name="Text 20"/>
          <p:cNvSpPr/>
          <p:nvPr/>
        </p:nvSpPr>
        <p:spPr>
          <a:xfrm>
            <a:off x="685800" y="5669280"/>
            <a:ext cx="2194560" cy="59436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KEY TAKEAWAY  ›</a:t>
            </a:r>
            <a:endParaRPr lang="en-US" sz="1100" dirty="0"/>
          </a:p>
        </p:txBody>
      </p:sp>
      <p:sp>
        <p:nvSpPr>
          <p:cNvPr id="24" name="Text 21"/>
          <p:cNvSpPr/>
          <p:nvPr/>
        </p:nvSpPr>
        <p:spPr>
          <a:xfrm>
            <a:off x="2834640" y="5669280"/>
            <a:ext cx="8823960" cy="594360"/>
          </a:xfrm>
          <a:prstGeom prst="rect">
            <a:avLst/>
          </a:prstGeom>
          <a:noFill/>
          <a:ln/>
        </p:spPr>
        <p:txBody>
          <a:bodyPr wrap="square" rtlCol="0" anchor="ctr"/>
          <a:lstStyle/>
          <a:p>
            <a:pPr indent="0" marL="0">
              <a:buNone/>
            </a:pPr>
            <a:r>
              <a:rPr lang="en-US" sz="1200" i="1" dirty="0">
                <a:solidFill>
                  <a:srgbClr val="FFFFFF"/>
                </a:solidFill>
                <a:latin typeface="Calibri" pitchFamily="34" charset="0"/>
                <a:ea typeface="Calibri" pitchFamily="34" charset="-122"/>
                <a:cs typeface="Calibri" pitchFamily="34" charset="-120"/>
              </a:rPr>
              <a:t>Satire is often misread as appreciative because the surface is praising. Read the third or fourth adjective — when the praise gets disproportionate, the author has stopped meaning it.</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22</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ANCHOR PASSAGE 4</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A satirical tone in opinion writing</a:t>
            </a:r>
            <a:endParaRPr lang="en-US" sz="3200" dirty="0"/>
          </a:p>
        </p:txBody>
      </p:sp>
      <p:sp>
        <p:nvSpPr>
          <p:cNvPr id="12" name="Shape 9"/>
          <p:cNvSpPr/>
          <p:nvPr/>
        </p:nvSpPr>
        <p:spPr>
          <a:xfrm>
            <a:off x="457200" y="1828800"/>
            <a:ext cx="11247120" cy="4297680"/>
          </a:xfrm>
          <a:prstGeom prst="roundRect">
            <a:avLst>
              <a:gd name="adj" fmla="val 2128"/>
            </a:avLst>
          </a:prstGeom>
          <a:solidFill>
            <a:srgbClr val="FFFFFF"/>
          </a:solidFill>
          <a:ln w="19050">
            <a:solidFill>
              <a:srgbClr val="1B2D4F"/>
            </a:solidFill>
            <a:prstDash val="solid"/>
          </a:ln>
        </p:spPr>
      </p:sp>
      <p:sp>
        <p:nvSpPr>
          <p:cNvPr id="13" name="Shape 10"/>
          <p:cNvSpPr/>
          <p:nvPr/>
        </p:nvSpPr>
        <p:spPr>
          <a:xfrm>
            <a:off x="457200" y="1828800"/>
            <a:ext cx="11247120" cy="777240"/>
          </a:xfrm>
          <a:prstGeom prst="rect">
            <a:avLst/>
          </a:prstGeom>
          <a:solidFill>
            <a:srgbClr val="1B2D4F"/>
          </a:solidFill>
          <a:ln/>
        </p:spPr>
      </p:sp>
      <p:sp>
        <p:nvSpPr>
          <p:cNvPr id="14" name="Shape 11"/>
          <p:cNvSpPr/>
          <p:nvPr/>
        </p:nvSpPr>
        <p:spPr>
          <a:xfrm>
            <a:off x="457200" y="1828800"/>
            <a:ext cx="164592" cy="777240"/>
          </a:xfrm>
          <a:prstGeom prst="rect">
            <a:avLst/>
          </a:prstGeom>
          <a:solidFill>
            <a:srgbClr val="FF6B35"/>
          </a:solidFill>
          <a:ln/>
        </p:spPr>
      </p:sp>
      <p:sp>
        <p:nvSpPr>
          <p:cNvPr id="15" name="Text 12"/>
          <p:cNvSpPr/>
          <p:nvPr/>
        </p:nvSpPr>
        <p:spPr>
          <a:xfrm>
            <a:off x="777240" y="1901952"/>
            <a:ext cx="7315200" cy="201168"/>
          </a:xfrm>
          <a:prstGeom prst="rect">
            <a:avLst/>
          </a:prstGeom>
          <a:noFill/>
          <a:ln/>
        </p:spPr>
        <p:txBody>
          <a:bodyPr wrap="square" rtlCol="0" anchor="ctr"/>
          <a:lstStyle/>
          <a:p>
            <a:pPr indent="0" marL="0">
              <a:buNone/>
            </a:pPr>
            <a:r>
              <a:rPr lang="en-US" sz="1000" b="1" spc="400" kern="0" dirty="0">
                <a:solidFill>
                  <a:srgbClr val="FF6B35"/>
                </a:solidFill>
                <a:latin typeface="Calibri" pitchFamily="34" charset="0"/>
                <a:ea typeface="Calibri" pitchFamily="34" charset="-122"/>
                <a:cs typeface="Calibri" pitchFamily="34" charset="-120"/>
              </a:rPr>
              <a:t>ANCHOR PASSAGE</a:t>
            </a:r>
            <a:endParaRPr lang="en-US" sz="1000" dirty="0"/>
          </a:p>
        </p:txBody>
      </p:sp>
      <p:sp>
        <p:nvSpPr>
          <p:cNvPr id="16" name="Text 13"/>
          <p:cNvSpPr/>
          <p:nvPr/>
        </p:nvSpPr>
        <p:spPr>
          <a:xfrm>
            <a:off x="777240" y="2103120"/>
            <a:ext cx="7772400" cy="457200"/>
          </a:xfrm>
          <a:prstGeom prst="rect">
            <a:avLst/>
          </a:prstGeom>
          <a:noFill/>
          <a:ln/>
        </p:spPr>
        <p:txBody>
          <a:bodyPr wrap="square"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Opinion column — on a recently launched government app</a:t>
            </a:r>
            <a:endParaRPr lang="en-US" sz="1600" dirty="0"/>
          </a:p>
        </p:txBody>
      </p:sp>
      <p:sp>
        <p:nvSpPr>
          <p:cNvPr id="17" name="Text 14"/>
          <p:cNvSpPr/>
          <p:nvPr/>
        </p:nvSpPr>
        <p:spPr>
          <a:xfrm>
            <a:off x="8686800" y="1901952"/>
            <a:ext cx="3017520" cy="640080"/>
          </a:xfrm>
          <a:prstGeom prst="rect">
            <a:avLst/>
          </a:prstGeom>
          <a:noFill/>
          <a:ln/>
        </p:spPr>
        <p:txBody>
          <a:bodyPr wrap="square" rtlCol="0" anchor="ctr"/>
          <a:lstStyle/>
          <a:p>
            <a:pPr algn="r" indent="0" marL="0">
              <a:buNone/>
            </a:pPr>
            <a:r>
              <a:rPr lang="en-US" sz="1300" b="1" dirty="0">
                <a:solidFill>
                  <a:srgbClr val="FFFFFF"/>
                </a:solidFill>
                <a:latin typeface="Calibri" pitchFamily="34" charset="0"/>
                <a:ea typeface="Calibri" pitchFamily="34" charset="-122"/>
                <a:cs typeface="Calibri" pitchFamily="34" charset="-120"/>
              </a:rPr>
              <a:t>IRONIC / SATIRICAL</a:t>
            </a:r>
            <a:endParaRPr lang="en-US" sz="1300" dirty="0"/>
          </a:p>
        </p:txBody>
      </p:sp>
      <p:sp>
        <p:nvSpPr>
          <p:cNvPr id="18" name="Text 15"/>
          <p:cNvSpPr/>
          <p:nvPr/>
        </p:nvSpPr>
        <p:spPr>
          <a:xfrm>
            <a:off x="777240" y="2788920"/>
            <a:ext cx="6949440" cy="3200400"/>
          </a:xfrm>
          <a:prstGeom prst="rect">
            <a:avLst/>
          </a:prstGeom>
          <a:noFill/>
          <a:ln/>
        </p:spPr>
        <p:txBody>
          <a:bodyPr wrap="square" rtlCol="0" anchor="t"/>
          <a:lstStyle/>
          <a:p>
            <a:pPr indent="0" marL="0">
              <a:spcAft>
                <a:spcPts val="300"/>
              </a:spcAft>
              <a:buNone/>
            </a:pPr>
            <a:r>
              <a:rPr lang="en-US" sz="1150" i="1" dirty="0">
                <a:solidFill>
                  <a:srgbClr val="1A1A1A"/>
                </a:solidFill>
                <a:latin typeface="Calibri" pitchFamily="34" charset="0"/>
                <a:ea typeface="Calibri" pitchFamily="34" charset="-122"/>
                <a:cs typeface="Calibri" pitchFamily="34" charset="-120"/>
              </a:rPr>
              <a:t>The launch was, by all accounts, a triumph. Three ministers spoke at length, two sub-ministers spoke at greater length, and a 'live demonstration' was conducted in which the application opened on the first try, displayed the home screen, and was applauded. Citizens, who had not been invited, will encounter the application later, in their own homes, where it will offer them four languages, none of which is the one they wished to use, and a customer-care number which will, in time, also become an application.</a:t>
            </a:r>
            <a:endParaRPr lang="en-US" sz="1150" dirty="0"/>
          </a:p>
        </p:txBody>
      </p:sp>
      <p:sp>
        <p:nvSpPr>
          <p:cNvPr id="19" name="Shape 16"/>
          <p:cNvSpPr/>
          <p:nvPr/>
        </p:nvSpPr>
        <p:spPr>
          <a:xfrm>
            <a:off x="7909560" y="2788920"/>
            <a:ext cx="0" cy="3200400"/>
          </a:xfrm>
          <a:prstGeom prst="line">
            <a:avLst/>
          </a:prstGeom>
          <a:noFill/>
          <a:ln w="12700">
            <a:solidFill>
              <a:srgbClr val="E8ECF3"/>
            </a:solidFill>
            <a:prstDash val="solid"/>
          </a:ln>
        </p:spPr>
      </p:sp>
      <p:sp>
        <p:nvSpPr>
          <p:cNvPr id="20" name="Text 17"/>
          <p:cNvSpPr/>
          <p:nvPr/>
        </p:nvSpPr>
        <p:spPr>
          <a:xfrm>
            <a:off x="8092440" y="2788920"/>
            <a:ext cx="3383280" cy="274320"/>
          </a:xfrm>
          <a:prstGeom prst="rect">
            <a:avLst/>
          </a:prstGeom>
          <a:noFill/>
          <a:ln/>
        </p:spPr>
        <p:txBody>
          <a:bodyPr wrap="square" rtlCol="0" anchor="ctr"/>
          <a:lstStyle/>
          <a:p>
            <a:pPr indent="0" marL="0">
              <a:buNone/>
            </a:pPr>
            <a:r>
              <a:rPr lang="en-US" sz="1050" b="1" spc="300" kern="0" dirty="0">
                <a:solidFill>
                  <a:srgbClr val="FF6B35"/>
                </a:solidFill>
                <a:latin typeface="Calibri" pitchFamily="34" charset="0"/>
                <a:ea typeface="Calibri" pitchFamily="34" charset="-122"/>
                <a:cs typeface="Calibri" pitchFamily="34" charset="-120"/>
              </a:rPr>
              <a:t>CUE WORDS</a:t>
            </a:r>
            <a:endParaRPr lang="en-US" sz="1050" dirty="0"/>
          </a:p>
        </p:txBody>
      </p:sp>
      <p:sp>
        <p:nvSpPr>
          <p:cNvPr id="21" name="Text 18"/>
          <p:cNvSpPr/>
          <p:nvPr/>
        </p:nvSpPr>
        <p:spPr>
          <a:xfrm>
            <a:off x="8092440" y="3108960"/>
            <a:ext cx="3520440" cy="2103120"/>
          </a:xfrm>
          <a:prstGeom prst="rect">
            <a:avLst/>
          </a:prstGeom>
          <a:noFill/>
          <a:ln/>
        </p:spPr>
        <p:txBody>
          <a:bodyPr wrap="square" rtlCol="0" anchor="t"/>
          <a:lstStyle/>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Scare quotes around 'live demonstration'</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'opened on the first try… and was applauded' — staging praise to mock</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'will, in time, also become an application' — the closing deflation</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Absence of any direct adjective of disapproval — the irony does the work</a:t>
            </a:r>
            <a:endParaRPr lang="en-US" sz="1100" dirty="0"/>
          </a:p>
        </p:txBody>
      </p:sp>
      <p:sp>
        <p:nvSpPr>
          <p:cNvPr id="22" name="Shape 19"/>
          <p:cNvSpPr/>
          <p:nvPr/>
        </p:nvSpPr>
        <p:spPr>
          <a:xfrm>
            <a:off x="8092440" y="5349240"/>
            <a:ext cx="3520440" cy="594360"/>
          </a:xfrm>
          <a:prstGeom prst="rect">
            <a:avLst/>
          </a:prstGeom>
          <a:solidFill>
            <a:srgbClr val="1B2D4F"/>
          </a:solidFill>
          <a:ln/>
        </p:spPr>
      </p:sp>
      <p:sp>
        <p:nvSpPr>
          <p:cNvPr id="23" name="Shape 20"/>
          <p:cNvSpPr/>
          <p:nvPr/>
        </p:nvSpPr>
        <p:spPr>
          <a:xfrm>
            <a:off x="8092440" y="5349240"/>
            <a:ext cx="91440" cy="594360"/>
          </a:xfrm>
          <a:prstGeom prst="rect">
            <a:avLst/>
          </a:prstGeom>
          <a:solidFill>
            <a:srgbClr val="FF6B35"/>
          </a:solidFill>
          <a:ln/>
        </p:spPr>
      </p:sp>
      <p:sp>
        <p:nvSpPr>
          <p:cNvPr id="24" name="Text 21"/>
          <p:cNvSpPr/>
          <p:nvPr/>
        </p:nvSpPr>
        <p:spPr>
          <a:xfrm>
            <a:off x="8275320" y="5349240"/>
            <a:ext cx="1371600" cy="228600"/>
          </a:xfrm>
          <a:prstGeom prst="rect">
            <a:avLst/>
          </a:prstGeom>
          <a:noFill/>
          <a:ln/>
        </p:spPr>
        <p:txBody>
          <a:bodyPr wrap="square" rtlCol="0" anchor="ctr"/>
          <a:lstStyle/>
          <a:p>
            <a:pPr indent="0" marL="0">
              <a:buNone/>
            </a:pPr>
            <a:r>
              <a:rPr lang="en-US" sz="850" b="1" spc="300" kern="0" dirty="0">
                <a:solidFill>
                  <a:srgbClr val="FF6B35"/>
                </a:solidFill>
                <a:latin typeface="Calibri" pitchFamily="34" charset="0"/>
                <a:ea typeface="Calibri" pitchFamily="34" charset="-122"/>
                <a:cs typeface="Calibri" pitchFamily="34" charset="-120"/>
              </a:rPr>
              <a:t>VERDICT</a:t>
            </a:r>
            <a:endParaRPr lang="en-US" sz="850" dirty="0"/>
          </a:p>
        </p:txBody>
      </p:sp>
      <p:sp>
        <p:nvSpPr>
          <p:cNvPr id="25" name="Text 22"/>
          <p:cNvSpPr/>
          <p:nvPr/>
        </p:nvSpPr>
        <p:spPr>
          <a:xfrm>
            <a:off x="8275320" y="5559552"/>
            <a:ext cx="3246120" cy="365760"/>
          </a:xfrm>
          <a:prstGeom prst="rect">
            <a:avLst/>
          </a:prstGeom>
          <a:noFill/>
          <a:ln/>
        </p:spPr>
        <p:txBody>
          <a:bodyPr wrap="square" rtlCol="0" anchor="ctr"/>
          <a:lstStyle/>
          <a:p>
            <a:pPr indent="0" marL="0">
              <a:buNone/>
            </a:pPr>
            <a:r>
              <a:rPr lang="en-US" sz="1000" i="1" dirty="0">
                <a:solidFill>
                  <a:srgbClr val="FFFFFF"/>
                </a:solidFill>
                <a:latin typeface="Calibri" pitchFamily="34" charset="0"/>
                <a:ea typeface="Calibri" pitchFamily="34" charset="-122"/>
                <a:cs typeface="Calibri" pitchFamily="34" charset="-120"/>
              </a:rPr>
              <a:t>Satirical — the prose praises with a straight face and lets the absurdity arrive.</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23</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FAMILY FIVE</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Sombre and elegiac tones</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The author is grieving — not loudly, not theatrically, but unmistakably</a:t>
            </a:r>
            <a:endParaRPr lang="en-US" sz="1400" dirty="0"/>
          </a:p>
        </p:txBody>
      </p:sp>
      <p:sp>
        <p:nvSpPr>
          <p:cNvPr id="13" name="Shape 10"/>
          <p:cNvSpPr/>
          <p:nvPr/>
        </p:nvSpPr>
        <p:spPr>
          <a:xfrm>
            <a:off x="457200" y="2103120"/>
            <a:ext cx="5394960" cy="411480"/>
          </a:xfrm>
          <a:prstGeom prst="rect">
            <a:avLst/>
          </a:prstGeom>
          <a:solidFill>
            <a:srgbClr val="1B2D4F"/>
          </a:solidFill>
          <a:ln/>
        </p:spPr>
      </p:sp>
      <p:sp>
        <p:nvSpPr>
          <p:cNvPr id="14" name="Text 11"/>
          <p:cNvSpPr/>
          <p:nvPr/>
        </p:nvSpPr>
        <p:spPr>
          <a:xfrm>
            <a:off x="45720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NAMED TONES IN THE FAMILY</a:t>
            </a:r>
            <a:endParaRPr lang="en-US" sz="1200" dirty="0"/>
          </a:p>
        </p:txBody>
      </p:sp>
      <p:sp>
        <p:nvSpPr>
          <p:cNvPr id="15" name="Shape 12"/>
          <p:cNvSpPr/>
          <p:nvPr/>
        </p:nvSpPr>
        <p:spPr>
          <a:xfrm>
            <a:off x="457200" y="2514600"/>
            <a:ext cx="5394960" cy="3017520"/>
          </a:xfrm>
          <a:prstGeom prst="rect">
            <a:avLst/>
          </a:prstGeom>
          <a:solidFill>
            <a:srgbClr val="FFF8F0"/>
          </a:solidFill>
          <a:ln w="9525">
            <a:solidFill>
              <a:srgbClr val="1B2D4F"/>
            </a:solidFill>
            <a:prstDash val="solid"/>
          </a:ln>
        </p:spPr>
      </p:sp>
      <p:sp>
        <p:nvSpPr>
          <p:cNvPr id="16" name="Text 13"/>
          <p:cNvSpPr/>
          <p:nvPr/>
        </p:nvSpPr>
        <p:spPr>
          <a:xfrm>
            <a:off x="64008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Sombre — heavy, quiet, weighed down</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Elegiac — mourning a loss; often a person, sometimes an era</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Plaintive — softly sorrowful, almost pleading</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Melancholic — settled sadness; often without a single cause</a:t>
            </a:r>
            <a:endParaRPr lang="en-US" sz="1200" dirty="0"/>
          </a:p>
        </p:txBody>
      </p:sp>
      <p:sp>
        <p:nvSpPr>
          <p:cNvPr id="17" name="Shape 14"/>
          <p:cNvSpPr/>
          <p:nvPr/>
        </p:nvSpPr>
        <p:spPr>
          <a:xfrm>
            <a:off x="6355080" y="2103120"/>
            <a:ext cx="5394960" cy="411480"/>
          </a:xfrm>
          <a:prstGeom prst="rect">
            <a:avLst/>
          </a:prstGeom>
          <a:solidFill>
            <a:srgbClr val="FF6B35"/>
          </a:solidFill>
          <a:ln/>
        </p:spPr>
      </p:sp>
      <p:sp>
        <p:nvSpPr>
          <p:cNvPr id="18" name="Text 15"/>
          <p:cNvSpPr/>
          <p:nvPr/>
        </p:nvSpPr>
        <p:spPr>
          <a:xfrm>
            <a:off x="635508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TEXTUAL CUES</a:t>
            </a:r>
            <a:endParaRPr lang="en-US" sz="1200" dirty="0"/>
          </a:p>
        </p:txBody>
      </p:sp>
      <p:sp>
        <p:nvSpPr>
          <p:cNvPr id="19" name="Shape 16"/>
          <p:cNvSpPr/>
          <p:nvPr/>
        </p:nvSpPr>
        <p:spPr>
          <a:xfrm>
            <a:off x="6355080" y="2514600"/>
            <a:ext cx="5394960" cy="3017520"/>
          </a:xfrm>
          <a:prstGeom prst="rect">
            <a:avLst/>
          </a:prstGeom>
          <a:solidFill>
            <a:srgbClr val="FFFFFF"/>
          </a:solidFill>
          <a:ln w="9525">
            <a:solidFill>
              <a:srgbClr val="FF6B35"/>
            </a:solidFill>
            <a:prstDash val="solid"/>
          </a:ln>
        </p:spPr>
      </p:sp>
      <p:sp>
        <p:nvSpPr>
          <p:cNvPr id="20" name="Text 17"/>
          <p:cNvSpPr/>
          <p:nvPr/>
        </p:nvSpPr>
        <p:spPr>
          <a:xfrm>
            <a:off x="653796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Lexical — loss, silence, what remains, the last, no longer, in the years that followed</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Syntactic — slow, balanced sentences; pauses where a livelier prose would push on</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Rhetorical — naming small concrete things — a chair, a kettle, a footpath — to stand in for the larger absence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Use of past tense even when describing present scenes</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Closing image rather than closing argument</a:t>
            </a:r>
            <a:endParaRPr lang="en-US" sz="1200" dirty="0"/>
          </a:p>
        </p:txBody>
      </p:sp>
      <p:sp>
        <p:nvSpPr>
          <p:cNvPr id="21" name="Shape 18"/>
          <p:cNvSpPr/>
          <p:nvPr/>
        </p:nvSpPr>
        <p:spPr>
          <a:xfrm>
            <a:off x="457200" y="5669280"/>
            <a:ext cx="11292840" cy="594360"/>
          </a:xfrm>
          <a:prstGeom prst="rect">
            <a:avLst/>
          </a:prstGeom>
          <a:solidFill>
            <a:srgbClr val="1B2D4F"/>
          </a:solidFill>
          <a:ln/>
        </p:spPr>
      </p:sp>
      <p:sp>
        <p:nvSpPr>
          <p:cNvPr id="22" name="Shape 19"/>
          <p:cNvSpPr/>
          <p:nvPr/>
        </p:nvSpPr>
        <p:spPr>
          <a:xfrm>
            <a:off x="457200" y="5669280"/>
            <a:ext cx="109728" cy="594360"/>
          </a:xfrm>
          <a:prstGeom prst="rect">
            <a:avLst/>
          </a:prstGeom>
          <a:solidFill>
            <a:srgbClr val="FF6B35"/>
          </a:solidFill>
          <a:ln/>
        </p:spPr>
      </p:sp>
      <p:sp>
        <p:nvSpPr>
          <p:cNvPr id="23" name="Text 20"/>
          <p:cNvSpPr/>
          <p:nvPr/>
        </p:nvSpPr>
        <p:spPr>
          <a:xfrm>
            <a:off x="685800" y="5669280"/>
            <a:ext cx="2194560" cy="59436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KEY TAKEAWAY  ›</a:t>
            </a:r>
            <a:endParaRPr lang="en-US" sz="1100" dirty="0"/>
          </a:p>
        </p:txBody>
      </p:sp>
      <p:sp>
        <p:nvSpPr>
          <p:cNvPr id="24" name="Text 21"/>
          <p:cNvSpPr/>
          <p:nvPr/>
        </p:nvSpPr>
        <p:spPr>
          <a:xfrm>
            <a:off x="2834640" y="5669280"/>
            <a:ext cx="8823960" cy="594360"/>
          </a:xfrm>
          <a:prstGeom prst="rect">
            <a:avLst/>
          </a:prstGeom>
          <a:noFill/>
          <a:ln/>
        </p:spPr>
        <p:txBody>
          <a:bodyPr wrap="square" rtlCol="0" anchor="ctr"/>
          <a:lstStyle/>
          <a:p>
            <a:pPr indent="0" marL="0">
              <a:buNone/>
            </a:pPr>
            <a:r>
              <a:rPr lang="en-US" sz="1200" i="1" dirty="0">
                <a:solidFill>
                  <a:srgbClr val="FFFFFF"/>
                </a:solidFill>
                <a:latin typeface="Calibri" pitchFamily="34" charset="0"/>
                <a:ea typeface="Calibri" pitchFamily="34" charset="-122"/>
                <a:cs typeface="Calibri" pitchFamily="34" charset="-120"/>
              </a:rPr>
              <a:t>Sombre prose rarely uses the strong adjectives of grief ('tragic,' 'heart-breaking'). The grief is in the rhythm. If the prose has slowed visibly, you are in this family.</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24</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ANCHOR PASSAGE 5</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A sombre tone in literary fiction</a:t>
            </a:r>
            <a:endParaRPr lang="en-US" sz="3200" dirty="0"/>
          </a:p>
        </p:txBody>
      </p:sp>
      <p:sp>
        <p:nvSpPr>
          <p:cNvPr id="12" name="Shape 9"/>
          <p:cNvSpPr/>
          <p:nvPr/>
        </p:nvSpPr>
        <p:spPr>
          <a:xfrm>
            <a:off x="457200" y="1828800"/>
            <a:ext cx="11247120" cy="4297680"/>
          </a:xfrm>
          <a:prstGeom prst="roundRect">
            <a:avLst>
              <a:gd name="adj" fmla="val 2128"/>
            </a:avLst>
          </a:prstGeom>
          <a:solidFill>
            <a:srgbClr val="FFFFFF"/>
          </a:solidFill>
          <a:ln w="19050">
            <a:solidFill>
              <a:srgbClr val="1B2D4F"/>
            </a:solidFill>
            <a:prstDash val="solid"/>
          </a:ln>
        </p:spPr>
      </p:sp>
      <p:sp>
        <p:nvSpPr>
          <p:cNvPr id="13" name="Shape 10"/>
          <p:cNvSpPr/>
          <p:nvPr/>
        </p:nvSpPr>
        <p:spPr>
          <a:xfrm>
            <a:off x="457200" y="1828800"/>
            <a:ext cx="11247120" cy="777240"/>
          </a:xfrm>
          <a:prstGeom prst="rect">
            <a:avLst/>
          </a:prstGeom>
          <a:solidFill>
            <a:srgbClr val="1B2D4F"/>
          </a:solidFill>
          <a:ln/>
        </p:spPr>
      </p:sp>
      <p:sp>
        <p:nvSpPr>
          <p:cNvPr id="14" name="Shape 11"/>
          <p:cNvSpPr/>
          <p:nvPr/>
        </p:nvSpPr>
        <p:spPr>
          <a:xfrm>
            <a:off x="457200" y="1828800"/>
            <a:ext cx="164592" cy="777240"/>
          </a:xfrm>
          <a:prstGeom prst="rect">
            <a:avLst/>
          </a:prstGeom>
          <a:solidFill>
            <a:srgbClr val="FF6B35"/>
          </a:solidFill>
          <a:ln/>
        </p:spPr>
      </p:sp>
      <p:sp>
        <p:nvSpPr>
          <p:cNvPr id="15" name="Text 12"/>
          <p:cNvSpPr/>
          <p:nvPr/>
        </p:nvSpPr>
        <p:spPr>
          <a:xfrm>
            <a:off x="777240" y="1901952"/>
            <a:ext cx="7315200" cy="201168"/>
          </a:xfrm>
          <a:prstGeom prst="rect">
            <a:avLst/>
          </a:prstGeom>
          <a:noFill/>
          <a:ln/>
        </p:spPr>
        <p:txBody>
          <a:bodyPr wrap="square" rtlCol="0" anchor="ctr"/>
          <a:lstStyle/>
          <a:p>
            <a:pPr indent="0" marL="0">
              <a:buNone/>
            </a:pPr>
            <a:r>
              <a:rPr lang="en-US" sz="1000" b="1" spc="400" kern="0" dirty="0">
                <a:solidFill>
                  <a:srgbClr val="FF6B35"/>
                </a:solidFill>
                <a:latin typeface="Calibri" pitchFamily="34" charset="0"/>
                <a:ea typeface="Calibri" pitchFamily="34" charset="-122"/>
                <a:cs typeface="Calibri" pitchFamily="34" charset="-120"/>
              </a:rPr>
              <a:t>ANCHOR PASSAGE</a:t>
            </a:r>
            <a:endParaRPr lang="en-US" sz="1000" dirty="0"/>
          </a:p>
        </p:txBody>
      </p:sp>
      <p:sp>
        <p:nvSpPr>
          <p:cNvPr id="16" name="Text 13"/>
          <p:cNvSpPr/>
          <p:nvPr/>
        </p:nvSpPr>
        <p:spPr>
          <a:xfrm>
            <a:off x="777240" y="2103120"/>
            <a:ext cx="7772400" cy="457200"/>
          </a:xfrm>
          <a:prstGeom prst="rect">
            <a:avLst/>
          </a:prstGeom>
          <a:noFill/>
          <a:ln/>
        </p:spPr>
        <p:txBody>
          <a:bodyPr wrap="square"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Short fiction — a small town after a factory closes</a:t>
            </a:r>
            <a:endParaRPr lang="en-US" sz="1600" dirty="0"/>
          </a:p>
        </p:txBody>
      </p:sp>
      <p:sp>
        <p:nvSpPr>
          <p:cNvPr id="17" name="Text 14"/>
          <p:cNvSpPr/>
          <p:nvPr/>
        </p:nvSpPr>
        <p:spPr>
          <a:xfrm>
            <a:off x="8686800" y="1901952"/>
            <a:ext cx="3017520" cy="640080"/>
          </a:xfrm>
          <a:prstGeom prst="rect">
            <a:avLst/>
          </a:prstGeom>
          <a:noFill/>
          <a:ln/>
        </p:spPr>
        <p:txBody>
          <a:bodyPr wrap="square" rtlCol="0" anchor="ctr"/>
          <a:lstStyle/>
          <a:p>
            <a:pPr algn="r" indent="0" marL="0">
              <a:buNone/>
            </a:pPr>
            <a:r>
              <a:rPr lang="en-US" sz="1300" b="1" dirty="0">
                <a:solidFill>
                  <a:srgbClr val="FFFFFF"/>
                </a:solidFill>
                <a:latin typeface="Calibri" pitchFamily="34" charset="0"/>
                <a:ea typeface="Calibri" pitchFamily="34" charset="-122"/>
                <a:cs typeface="Calibri" pitchFamily="34" charset="-120"/>
              </a:rPr>
              <a:t>SOMBRE / ELEGIAC</a:t>
            </a:r>
            <a:endParaRPr lang="en-US" sz="1300" dirty="0"/>
          </a:p>
        </p:txBody>
      </p:sp>
      <p:sp>
        <p:nvSpPr>
          <p:cNvPr id="18" name="Text 15"/>
          <p:cNvSpPr/>
          <p:nvPr/>
        </p:nvSpPr>
        <p:spPr>
          <a:xfrm>
            <a:off x="777240" y="2788920"/>
            <a:ext cx="6949440" cy="3200400"/>
          </a:xfrm>
          <a:prstGeom prst="rect">
            <a:avLst/>
          </a:prstGeom>
          <a:noFill/>
          <a:ln/>
        </p:spPr>
        <p:txBody>
          <a:bodyPr wrap="square" rtlCol="0" anchor="t"/>
          <a:lstStyle/>
          <a:p>
            <a:pPr indent="0" marL="0">
              <a:spcAft>
                <a:spcPts val="300"/>
              </a:spcAft>
              <a:buNone/>
            </a:pPr>
            <a:r>
              <a:rPr lang="en-US" sz="1150" i="1" dirty="0">
                <a:solidFill>
                  <a:srgbClr val="1A1A1A"/>
                </a:solidFill>
                <a:latin typeface="Calibri" pitchFamily="34" charset="0"/>
                <a:ea typeface="Calibri" pitchFamily="34" charset="-122"/>
                <a:cs typeface="Calibri" pitchFamily="34" charset="-120"/>
              </a:rPr>
              <a:t>The siren had stopped sounding the previous winter. For a few weeks the men still rose at the same hour out of habit, made their tea, and waited for it; when it did not come they sat with the cup in both hands and listened, instead, to the dogs on the colony road. The shops on the main street kept their old names a little longer, painted faintly above the new ones, and then they did not. By the time of the second monsoon there were children in the colony who had not heard the siren at all, and to whom its absence was simply how the morning was.</a:t>
            </a:r>
            <a:endParaRPr lang="en-US" sz="1150" dirty="0"/>
          </a:p>
        </p:txBody>
      </p:sp>
      <p:sp>
        <p:nvSpPr>
          <p:cNvPr id="19" name="Shape 16"/>
          <p:cNvSpPr/>
          <p:nvPr/>
        </p:nvSpPr>
        <p:spPr>
          <a:xfrm>
            <a:off x="7909560" y="2788920"/>
            <a:ext cx="0" cy="3200400"/>
          </a:xfrm>
          <a:prstGeom prst="line">
            <a:avLst/>
          </a:prstGeom>
          <a:noFill/>
          <a:ln w="12700">
            <a:solidFill>
              <a:srgbClr val="E8ECF3"/>
            </a:solidFill>
            <a:prstDash val="solid"/>
          </a:ln>
        </p:spPr>
      </p:sp>
      <p:sp>
        <p:nvSpPr>
          <p:cNvPr id="20" name="Text 17"/>
          <p:cNvSpPr/>
          <p:nvPr/>
        </p:nvSpPr>
        <p:spPr>
          <a:xfrm>
            <a:off x="8092440" y="2788920"/>
            <a:ext cx="3383280" cy="274320"/>
          </a:xfrm>
          <a:prstGeom prst="rect">
            <a:avLst/>
          </a:prstGeom>
          <a:noFill/>
          <a:ln/>
        </p:spPr>
        <p:txBody>
          <a:bodyPr wrap="square" rtlCol="0" anchor="ctr"/>
          <a:lstStyle/>
          <a:p>
            <a:pPr indent="0" marL="0">
              <a:buNone/>
            </a:pPr>
            <a:r>
              <a:rPr lang="en-US" sz="1050" b="1" spc="300" kern="0" dirty="0">
                <a:solidFill>
                  <a:srgbClr val="FF6B35"/>
                </a:solidFill>
                <a:latin typeface="Calibri" pitchFamily="34" charset="0"/>
                <a:ea typeface="Calibri" pitchFamily="34" charset="-122"/>
                <a:cs typeface="Calibri" pitchFamily="34" charset="-120"/>
              </a:rPr>
              <a:t>CUE WORDS</a:t>
            </a:r>
            <a:endParaRPr lang="en-US" sz="1050" dirty="0"/>
          </a:p>
        </p:txBody>
      </p:sp>
      <p:sp>
        <p:nvSpPr>
          <p:cNvPr id="21" name="Text 18"/>
          <p:cNvSpPr/>
          <p:nvPr/>
        </p:nvSpPr>
        <p:spPr>
          <a:xfrm>
            <a:off x="8092440" y="3108960"/>
            <a:ext cx="3520440" cy="2103120"/>
          </a:xfrm>
          <a:prstGeom prst="rect">
            <a:avLst/>
          </a:prstGeom>
          <a:noFill/>
          <a:ln/>
        </p:spPr>
        <p:txBody>
          <a:bodyPr wrap="square" rtlCol="0" anchor="t"/>
          <a:lstStyle/>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'had stopped sounding the previous winter' — first sentence is a loss</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'sat with the cup in both hands' — small, concrete gesture of waiting</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'painted faintly above the new ones' — image of fade</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'simply how the morning was' — closing image, not a verdict</a:t>
            </a:r>
            <a:endParaRPr lang="en-US" sz="1100" dirty="0"/>
          </a:p>
        </p:txBody>
      </p:sp>
      <p:sp>
        <p:nvSpPr>
          <p:cNvPr id="22" name="Shape 19"/>
          <p:cNvSpPr/>
          <p:nvPr/>
        </p:nvSpPr>
        <p:spPr>
          <a:xfrm>
            <a:off x="8092440" y="5349240"/>
            <a:ext cx="3520440" cy="594360"/>
          </a:xfrm>
          <a:prstGeom prst="rect">
            <a:avLst/>
          </a:prstGeom>
          <a:solidFill>
            <a:srgbClr val="1B2D4F"/>
          </a:solidFill>
          <a:ln/>
        </p:spPr>
      </p:sp>
      <p:sp>
        <p:nvSpPr>
          <p:cNvPr id="23" name="Shape 20"/>
          <p:cNvSpPr/>
          <p:nvPr/>
        </p:nvSpPr>
        <p:spPr>
          <a:xfrm>
            <a:off x="8092440" y="5349240"/>
            <a:ext cx="91440" cy="594360"/>
          </a:xfrm>
          <a:prstGeom prst="rect">
            <a:avLst/>
          </a:prstGeom>
          <a:solidFill>
            <a:srgbClr val="FF6B35"/>
          </a:solidFill>
          <a:ln/>
        </p:spPr>
      </p:sp>
      <p:sp>
        <p:nvSpPr>
          <p:cNvPr id="24" name="Text 21"/>
          <p:cNvSpPr/>
          <p:nvPr/>
        </p:nvSpPr>
        <p:spPr>
          <a:xfrm>
            <a:off x="8275320" y="5349240"/>
            <a:ext cx="1371600" cy="228600"/>
          </a:xfrm>
          <a:prstGeom prst="rect">
            <a:avLst/>
          </a:prstGeom>
          <a:noFill/>
          <a:ln/>
        </p:spPr>
        <p:txBody>
          <a:bodyPr wrap="square" rtlCol="0" anchor="ctr"/>
          <a:lstStyle/>
          <a:p>
            <a:pPr indent="0" marL="0">
              <a:buNone/>
            </a:pPr>
            <a:r>
              <a:rPr lang="en-US" sz="850" b="1" spc="300" kern="0" dirty="0">
                <a:solidFill>
                  <a:srgbClr val="FF6B35"/>
                </a:solidFill>
                <a:latin typeface="Calibri" pitchFamily="34" charset="0"/>
                <a:ea typeface="Calibri" pitchFamily="34" charset="-122"/>
                <a:cs typeface="Calibri" pitchFamily="34" charset="-120"/>
              </a:rPr>
              <a:t>VERDICT</a:t>
            </a:r>
            <a:endParaRPr lang="en-US" sz="850" dirty="0"/>
          </a:p>
        </p:txBody>
      </p:sp>
      <p:sp>
        <p:nvSpPr>
          <p:cNvPr id="25" name="Text 22"/>
          <p:cNvSpPr/>
          <p:nvPr/>
        </p:nvSpPr>
        <p:spPr>
          <a:xfrm>
            <a:off x="8275320" y="5559552"/>
            <a:ext cx="3246120" cy="365760"/>
          </a:xfrm>
          <a:prstGeom prst="rect">
            <a:avLst/>
          </a:prstGeom>
          <a:noFill/>
          <a:ln/>
        </p:spPr>
        <p:txBody>
          <a:bodyPr wrap="square" rtlCol="0" anchor="ctr"/>
          <a:lstStyle/>
          <a:p>
            <a:pPr indent="0" marL="0">
              <a:buNone/>
            </a:pPr>
            <a:r>
              <a:rPr lang="en-US" sz="1000" i="1" dirty="0">
                <a:solidFill>
                  <a:srgbClr val="FFFFFF"/>
                </a:solidFill>
                <a:latin typeface="Calibri" pitchFamily="34" charset="0"/>
                <a:ea typeface="Calibri" pitchFamily="34" charset="-122"/>
                <a:cs typeface="Calibri" pitchFamily="34" charset="-120"/>
              </a:rPr>
              <a:t>Sombre, with an elegiac close — the loss is named only by its consequences.</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25</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FAMILY SIX</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Polemical and persuasive tones</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The author wants you to do something, or believe something, by the end of the passage</a:t>
            </a:r>
            <a:endParaRPr lang="en-US" sz="1400" dirty="0"/>
          </a:p>
        </p:txBody>
      </p:sp>
      <p:sp>
        <p:nvSpPr>
          <p:cNvPr id="13" name="Shape 10"/>
          <p:cNvSpPr/>
          <p:nvPr/>
        </p:nvSpPr>
        <p:spPr>
          <a:xfrm>
            <a:off x="457200" y="2103120"/>
            <a:ext cx="5394960" cy="411480"/>
          </a:xfrm>
          <a:prstGeom prst="rect">
            <a:avLst/>
          </a:prstGeom>
          <a:solidFill>
            <a:srgbClr val="1B2D4F"/>
          </a:solidFill>
          <a:ln/>
        </p:spPr>
      </p:sp>
      <p:sp>
        <p:nvSpPr>
          <p:cNvPr id="14" name="Text 11"/>
          <p:cNvSpPr/>
          <p:nvPr/>
        </p:nvSpPr>
        <p:spPr>
          <a:xfrm>
            <a:off x="45720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NAMED TONES IN THE FAMILY</a:t>
            </a:r>
            <a:endParaRPr lang="en-US" sz="1200" dirty="0"/>
          </a:p>
        </p:txBody>
      </p:sp>
      <p:sp>
        <p:nvSpPr>
          <p:cNvPr id="15" name="Shape 12"/>
          <p:cNvSpPr/>
          <p:nvPr/>
        </p:nvSpPr>
        <p:spPr>
          <a:xfrm>
            <a:off x="457200" y="2514600"/>
            <a:ext cx="5394960" cy="3017520"/>
          </a:xfrm>
          <a:prstGeom prst="rect">
            <a:avLst/>
          </a:prstGeom>
          <a:solidFill>
            <a:srgbClr val="FFF8F0"/>
          </a:solidFill>
          <a:ln w="9525">
            <a:solidFill>
              <a:srgbClr val="1B2D4F"/>
            </a:solidFill>
            <a:prstDash val="solid"/>
          </a:ln>
        </p:spPr>
      </p:sp>
      <p:sp>
        <p:nvSpPr>
          <p:cNvPr id="16" name="Text 13"/>
          <p:cNvSpPr/>
          <p:nvPr/>
        </p:nvSpPr>
        <p:spPr>
          <a:xfrm>
            <a:off x="64008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Persuasive — argues toward a recommendation</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Exhortative — urges action; the strongest cousin</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Polemical — picks a fight openly; takes a side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Admonitory — warns; raises a finger</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Urgent — driven by a sense that time is short</a:t>
            </a:r>
            <a:endParaRPr lang="en-US" sz="1200" dirty="0"/>
          </a:p>
        </p:txBody>
      </p:sp>
      <p:sp>
        <p:nvSpPr>
          <p:cNvPr id="17" name="Shape 14"/>
          <p:cNvSpPr/>
          <p:nvPr/>
        </p:nvSpPr>
        <p:spPr>
          <a:xfrm>
            <a:off x="6355080" y="2103120"/>
            <a:ext cx="5394960" cy="411480"/>
          </a:xfrm>
          <a:prstGeom prst="rect">
            <a:avLst/>
          </a:prstGeom>
          <a:solidFill>
            <a:srgbClr val="FF6B35"/>
          </a:solidFill>
          <a:ln/>
        </p:spPr>
      </p:sp>
      <p:sp>
        <p:nvSpPr>
          <p:cNvPr id="18" name="Text 15"/>
          <p:cNvSpPr/>
          <p:nvPr/>
        </p:nvSpPr>
        <p:spPr>
          <a:xfrm>
            <a:off x="635508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TEXTUAL CUES</a:t>
            </a:r>
            <a:endParaRPr lang="en-US" sz="1200" dirty="0"/>
          </a:p>
        </p:txBody>
      </p:sp>
      <p:sp>
        <p:nvSpPr>
          <p:cNvPr id="19" name="Shape 16"/>
          <p:cNvSpPr/>
          <p:nvPr/>
        </p:nvSpPr>
        <p:spPr>
          <a:xfrm>
            <a:off x="6355080" y="2514600"/>
            <a:ext cx="5394960" cy="3017520"/>
          </a:xfrm>
          <a:prstGeom prst="rect">
            <a:avLst/>
          </a:prstGeom>
          <a:solidFill>
            <a:srgbClr val="FFFFFF"/>
          </a:solidFill>
          <a:ln w="9525">
            <a:solidFill>
              <a:srgbClr val="FF6B35"/>
            </a:solidFill>
            <a:prstDash val="solid"/>
          </a:ln>
        </p:spPr>
      </p:sp>
      <p:sp>
        <p:nvSpPr>
          <p:cNvPr id="20" name="Text 17"/>
          <p:cNvSpPr/>
          <p:nvPr/>
        </p:nvSpPr>
        <p:spPr>
          <a:xfrm>
            <a:off x="653796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Lexical — must, should, the time has come, we cannot afford, the answer is</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Syntactic — direct address ('we,' 'you,' 'the reader'); imperatives; short closing sentences</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Rhetorical — repetition for force ('not only… but also…'); rhetorical questions inviting agreement</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Concessive used briefly, then dismissed: 'critics may say… but the truth is…'</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Closing line is a recommendation or a call</a:t>
            </a:r>
            <a:endParaRPr lang="en-US" sz="1200" dirty="0"/>
          </a:p>
        </p:txBody>
      </p:sp>
      <p:sp>
        <p:nvSpPr>
          <p:cNvPr id="21" name="Shape 18"/>
          <p:cNvSpPr/>
          <p:nvPr/>
        </p:nvSpPr>
        <p:spPr>
          <a:xfrm>
            <a:off x="457200" y="5669280"/>
            <a:ext cx="11292840" cy="594360"/>
          </a:xfrm>
          <a:prstGeom prst="rect">
            <a:avLst/>
          </a:prstGeom>
          <a:solidFill>
            <a:srgbClr val="1B2D4F"/>
          </a:solidFill>
          <a:ln/>
        </p:spPr>
      </p:sp>
      <p:sp>
        <p:nvSpPr>
          <p:cNvPr id="22" name="Shape 19"/>
          <p:cNvSpPr/>
          <p:nvPr/>
        </p:nvSpPr>
        <p:spPr>
          <a:xfrm>
            <a:off x="457200" y="5669280"/>
            <a:ext cx="109728" cy="594360"/>
          </a:xfrm>
          <a:prstGeom prst="rect">
            <a:avLst/>
          </a:prstGeom>
          <a:solidFill>
            <a:srgbClr val="FF6B35"/>
          </a:solidFill>
          <a:ln/>
        </p:spPr>
      </p:sp>
      <p:sp>
        <p:nvSpPr>
          <p:cNvPr id="23" name="Text 20"/>
          <p:cNvSpPr/>
          <p:nvPr/>
        </p:nvSpPr>
        <p:spPr>
          <a:xfrm>
            <a:off x="685800" y="5669280"/>
            <a:ext cx="2194560" cy="59436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KEY TAKEAWAY  ›</a:t>
            </a:r>
            <a:endParaRPr lang="en-US" sz="1100" dirty="0"/>
          </a:p>
        </p:txBody>
      </p:sp>
      <p:sp>
        <p:nvSpPr>
          <p:cNvPr id="24" name="Text 21"/>
          <p:cNvSpPr/>
          <p:nvPr/>
        </p:nvSpPr>
        <p:spPr>
          <a:xfrm>
            <a:off x="2834640" y="5669280"/>
            <a:ext cx="8823960" cy="594360"/>
          </a:xfrm>
          <a:prstGeom prst="rect">
            <a:avLst/>
          </a:prstGeom>
          <a:noFill/>
          <a:ln/>
        </p:spPr>
        <p:txBody>
          <a:bodyPr wrap="square" rtlCol="0" anchor="ctr"/>
          <a:lstStyle/>
          <a:p>
            <a:pPr indent="0" marL="0">
              <a:buNone/>
            </a:pPr>
            <a:r>
              <a:rPr lang="en-US" sz="1200" i="1" dirty="0">
                <a:solidFill>
                  <a:srgbClr val="FFFFFF"/>
                </a:solidFill>
                <a:latin typeface="Calibri" pitchFamily="34" charset="0"/>
                <a:ea typeface="Calibri" pitchFamily="34" charset="-122"/>
                <a:cs typeface="Calibri" pitchFamily="34" charset="-120"/>
              </a:rPr>
              <a:t>Persuasive prose almost always ends in a recommendation. If the closing sentence tells the reader what to do or to think, you are in this family.</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26</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ANCHOR PASSAGE 6</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A persuasive tone in legal commentary</a:t>
            </a:r>
            <a:endParaRPr lang="en-US" sz="3200" dirty="0"/>
          </a:p>
        </p:txBody>
      </p:sp>
      <p:sp>
        <p:nvSpPr>
          <p:cNvPr id="12" name="Shape 9"/>
          <p:cNvSpPr/>
          <p:nvPr/>
        </p:nvSpPr>
        <p:spPr>
          <a:xfrm>
            <a:off x="457200" y="1828800"/>
            <a:ext cx="11247120" cy="4297680"/>
          </a:xfrm>
          <a:prstGeom prst="roundRect">
            <a:avLst>
              <a:gd name="adj" fmla="val 2128"/>
            </a:avLst>
          </a:prstGeom>
          <a:solidFill>
            <a:srgbClr val="FFFFFF"/>
          </a:solidFill>
          <a:ln w="19050">
            <a:solidFill>
              <a:srgbClr val="1B2D4F"/>
            </a:solidFill>
            <a:prstDash val="solid"/>
          </a:ln>
        </p:spPr>
      </p:sp>
      <p:sp>
        <p:nvSpPr>
          <p:cNvPr id="13" name="Shape 10"/>
          <p:cNvSpPr/>
          <p:nvPr/>
        </p:nvSpPr>
        <p:spPr>
          <a:xfrm>
            <a:off x="457200" y="1828800"/>
            <a:ext cx="11247120" cy="777240"/>
          </a:xfrm>
          <a:prstGeom prst="rect">
            <a:avLst/>
          </a:prstGeom>
          <a:solidFill>
            <a:srgbClr val="1B2D4F"/>
          </a:solidFill>
          <a:ln/>
        </p:spPr>
      </p:sp>
      <p:sp>
        <p:nvSpPr>
          <p:cNvPr id="14" name="Shape 11"/>
          <p:cNvSpPr/>
          <p:nvPr/>
        </p:nvSpPr>
        <p:spPr>
          <a:xfrm>
            <a:off x="457200" y="1828800"/>
            <a:ext cx="164592" cy="777240"/>
          </a:xfrm>
          <a:prstGeom prst="rect">
            <a:avLst/>
          </a:prstGeom>
          <a:solidFill>
            <a:srgbClr val="FF6B35"/>
          </a:solidFill>
          <a:ln/>
        </p:spPr>
      </p:sp>
      <p:sp>
        <p:nvSpPr>
          <p:cNvPr id="15" name="Text 12"/>
          <p:cNvSpPr/>
          <p:nvPr/>
        </p:nvSpPr>
        <p:spPr>
          <a:xfrm>
            <a:off x="777240" y="1901952"/>
            <a:ext cx="7315200" cy="201168"/>
          </a:xfrm>
          <a:prstGeom prst="rect">
            <a:avLst/>
          </a:prstGeom>
          <a:noFill/>
          <a:ln/>
        </p:spPr>
        <p:txBody>
          <a:bodyPr wrap="square" rtlCol="0" anchor="ctr"/>
          <a:lstStyle/>
          <a:p>
            <a:pPr indent="0" marL="0">
              <a:buNone/>
            </a:pPr>
            <a:r>
              <a:rPr lang="en-US" sz="1000" b="1" spc="400" kern="0" dirty="0">
                <a:solidFill>
                  <a:srgbClr val="FF6B35"/>
                </a:solidFill>
                <a:latin typeface="Calibri" pitchFamily="34" charset="0"/>
                <a:ea typeface="Calibri" pitchFamily="34" charset="-122"/>
                <a:cs typeface="Calibri" pitchFamily="34" charset="-120"/>
              </a:rPr>
              <a:t>ANCHOR PASSAGE</a:t>
            </a:r>
            <a:endParaRPr lang="en-US" sz="1000" dirty="0"/>
          </a:p>
        </p:txBody>
      </p:sp>
      <p:sp>
        <p:nvSpPr>
          <p:cNvPr id="16" name="Text 13"/>
          <p:cNvSpPr/>
          <p:nvPr/>
        </p:nvSpPr>
        <p:spPr>
          <a:xfrm>
            <a:off x="777240" y="2103120"/>
            <a:ext cx="7772400" cy="457200"/>
          </a:xfrm>
          <a:prstGeom prst="rect">
            <a:avLst/>
          </a:prstGeom>
          <a:noFill/>
          <a:ln/>
        </p:spPr>
        <p:txBody>
          <a:bodyPr wrap="square"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Legal commentary — on the appointment process for senior judges</a:t>
            </a:r>
            <a:endParaRPr lang="en-US" sz="1600" dirty="0"/>
          </a:p>
        </p:txBody>
      </p:sp>
      <p:sp>
        <p:nvSpPr>
          <p:cNvPr id="17" name="Text 14"/>
          <p:cNvSpPr/>
          <p:nvPr/>
        </p:nvSpPr>
        <p:spPr>
          <a:xfrm>
            <a:off x="8686800" y="1901952"/>
            <a:ext cx="3017520" cy="640080"/>
          </a:xfrm>
          <a:prstGeom prst="rect">
            <a:avLst/>
          </a:prstGeom>
          <a:noFill/>
          <a:ln/>
        </p:spPr>
        <p:txBody>
          <a:bodyPr wrap="square" rtlCol="0" anchor="ctr"/>
          <a:lstStyle/>
          <a:p>
            <a:pPr algn="r" indent="0" marL="0">
              <a:buNone/>
            </a:pPr>
            <a:r>
              <a:rPr lang="en-US" sz="1300" b="1" dirty="0">
                <a:solidFill>
                  <a:srgbClr val="FFFFFF"/>
                </a:solidFill>
                <a:latin typeface="Calibri" pitchFamily="34" charset="0"/>
                <a:ea typeface="Calibri" pitchFamily="34" charset="-122"/>
                <a:cs typeface="Calibri" pitchFamily="34" charset="-120"/>
              </a:rPr>
              <a:t>POLEMICAL / PERSUASIVE</a:t>
            </a:r>
            <a:endParaRPr lang="en-US" sz="1300" dirty="0"/>
          </a:p>
        </p:txBody>
      </p:sp>
      <p:sp>
        <p:nvSpPr>
          <p:cNvPr id="18" name="Text 15"/>
          <p:cNvSpPr/>
          <p:nvPr/>
        </p:nvSpPr>
        <p:spPr>
          <a:xfrm>
            <a:off x="777240" y="2788920"/>
            <a:ext cx="6949440" cy="3200400"/>
          </a:xfrm>
          <a:prstGeom prst="rect">
            <a:avLst/>
          </a:prstGeom>
          <a:noFill/>
          <a:ln/>
        </p:spPr>
        <p:txBody>
          <a:bodyPr wrap="square" rtlCol="0" anchor="t"/>
          <a:lstStyle/>
          <a:p>
            <a:pPr indent="0" marL="0">
              <a:spcAft>
                <a:spcPts val="300"/>
              </a:spcAft>
              <a:buNone/>
            </a:pPr>
            <a:r>
              <a:rPr lang="en-US" sz="1150" i="1" dirty="0">
                <a:solidFill>
                  <a:srgbClr val="1A1A1A"/>
                </a:solidFill>
                <a:latin typeface="Calibri" pitchFamily="34" charset="0"/>
                <a:ea typeface="Calibri" pitchFamily="34" charset="-122"/>
                <a:cs typeface="Calibri" pitchFamily="34" charset="-120"/>
              </a:rPr>
              <a:t>The objection that the present method is settled, and so should not be disturbed, is the weakest of the objections; settled does not mean sound. A process which produces good appointments by accident is not a process — it is a custom whose results we have learned to live with. The case for change does not rest on any single bad appointment; it rests on the absence of a way to explain, to a citizen who asks, why this judge and not another. Until that explanation can be offered, reform is not a luxury. It is owed.</a:t>
            </a:r>
            <a:endParaRPr lang="en-US" sz="1150" dirty="0"/>
          </a:p>
        </p:txBody>
      </p:sp>
      <p:sp>
        <p:nvSpPr>
          <p:cNvPr id="19" name="Shape 16"/>
          <p:cNvSpPr/>
          <p:nvPr/>
        </p:nvSpPr>
        <p:spPr>
          <a:xfrm>
            <a:off x="7909560" y="2788920"/>
            <a:ext cx="0" cy="3200400"/>
          </a:xfrm>
          <a:prstGeom prst="line">
            <a:avLst/>
          </a:prstGeom>
          <a:noFill/>
          <a:ln w="12700">
            <a:solidFill>
              <a:srgbClr val="E8ECF3"/>
            </a:solidFill>
            <a:prstDash val="solid"/>
          </a:ln>
        </p:spPr>
      </p:sp>
      <p:sp>
        <p:nvSpPr>
          <p:cNvPr id="20" name="Text 17"/>
          <p:cNvSpPr/>
          <p:nvPr/>
        </p:nvSpPr>
        <p:spPr>
          <a:xfrm>
            <a:off x="8092440" y="2788920"/>
            <a:ext cx="3383280" cy="274320"/>
          </a:xfrm>
          <a:prstGeom prst="rect">
            <a:avLst/>
          </a:prstGeom>
          <a:noFill/>
          <a:ln/>
        </p:spPr>
        <p:txBody>
          <a:bodyPr wrap="square" rtlCol="0" anchor="ctr"/>
          <a:lstStyle/>
          <a:p>
            <a:pPr indent="0" marL="0">
              <a:buNone/>
            </a:pPr>
            <a:r>
              <a:rPr lang="en-US" sz="1050" b="1" spc="300" kern="0" dirty="0">
                <a:solidFill>
                  <a:srgbClr val="FF6B35"/>
                </a:solidFill>
                <a:latin typeface="Calibri" pitchFamily="34" charset="0"/>
                <a:ea typeface="Calibri" pitchFamily="34" charset="-122"/>
                <a:cs typeface="Calibri" pitchFamily="34" charset="-120"/>
              </a:rPr>
              <a:t>CUE WORDS</a:t>
            </a:r>
            <a:endParaRPr lang="en-US" sz="1050" dirty="0"/>
          </a:p>
        </p:txBody>
      </p:sp>
      <p:sp>
        <p:nvSpPr>
          <p:cNvPr id="21" name="Text 18"/>
          <p:cNvSpPr/>
          <p:nvPr/>
        </p:nvSpPr>
        <p:spPr>
          <a:xfrm>
            <a:off x="8092440" y="3108960"/>
            <a:ext cx="3520440" cy="2103120"/>
          </a:xfrm>
          <a:prstGeom prst="rect">
            <a:avLst/>
          </a:prstGeom>
          <a:noFill/>
          <a:ln/>
        </p:spPr>
        <p:txBody>
          <a:bodyPr wrap="square" rtlCol="0" anchor="t"/>
          <a:lstStyle/>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'the weakest of the objections' — verdict declared early</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'settled does not mean sound' — aphorism that closes a door</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'is not a process — it is a custom' — distinction used to wound</a:t>
            </a:r>
            <a:endParaRPr lang="en-US" sz="1100" dirty="0"/>
          </a:p>
          <a:p>
            <a:pPr marL="342900" indent="-342900">
              <a:spcAft>
                <a:spcPts val="400"/>
              </a:spcAft>
              <a:buSzPct val="100000"/>
              <a:buChar char="■"/>
            </a:pPr>
            <a:r>
              <a:rPr lang="en-US" sz="1100" dirty="0">
                <a:solidFill>
                  <a:srgbClr val="1B2D4F"/>
                </a:solidFill>
                <a:latin typeface="Calibri" pitchFamily="34" charset="0"/>
                <a:ea typeface="Calibri" pitchFamily="34" charset="-122"/>
                <a:cs typeface="Calibri" pitchFamily="34" charset="-120"/>
              </a:rPr>
              <a:t>'reform is not a luxury. It is owed.' — closing imperative in two beats</a:t>
            </a:r>
            <a:endParaRPr lang="en-US" sz="1100" dirty="0"/>
          </a:p>
        </p:txBody>
      </p:sp>
      <p:sp>
        <p:nvSpPr>
          <p:cNvPr id="22" name="Shape 19"/>
          <p:cNvSpPr/>
          <p:nvPr/>
        </p:nvSpPr>
        <p:spPr>
          <a:xfrm>
            <a:off x="8092440" y="5349240"/>
            <a:ext cx="3520440" cy="594360"/>
          </a:xfrm>
          <a:prstGeom prst="rect">
            <a:avLst/>
          </a:prstGeom>
          <a:solidFill>
            <a:srgbClr val="1B2D4F"/>
          </a:solidFill>
          <a:ln/>
        </p:spPr>
      </p:sp>
      <p:sp>
        <p:nvSpPr>
          <p:cNvPr id="23" name="Shape 20"/>
          <p:cNvSpPr/>
          <p:nvPr/>
        </p:nvSpPr>
        <p:spPr>
          <a:xfrm>
            <a:off x="8092440" y="5349240"/>
            <a:ext cx="91440" cy="594360"/>
          </a:xfrm>
          <a:prstGeom prst="rect">
            <a:avLst/>
          </a:prstGeom>
          <a:solidFill>
            <a:srgbClr val="FF6B35"/>
          </a:solidFill>
          <a:ln/>
        </p:spPr>
      </p:sp>
      <p:sp>
        <p:nvSpPr>
          <p:cNvPr id="24" name="Text 21"/>
          <p:cNvSpPr/>
          <p:nvPr/>
        </p:nvSpPr>
        <p:spPr>
          <a:xfrm>
            <a:off x="8275320" y="5349240"/>
            <a:ext cx="1371600" cy="228600"/>
          </a:xfrm>
          <a:prstGeom prst="rect">
            <a:avLst/>
          </a:prstGeom>
          <a:noFill/>
          <a:ln/>
        </p:spPr>
        <p:txBody>
          <a:bodyPr wrap="square" rtlCol="0" anchor="ctr"/>
          <a:lstStyle/>
          <a:p>
            <a:pPr indent="0" marL="0">
              <a:buNone/>
            </a:pPr>
            <a:r>
              <a:rPr lang="en-US" sz="850" b="1" spc="300" kern="0" dirty="0">
                <a:solidFill>
                  <a:srgbClr val="FF6B35"/>
                </a:solidFill>
                <a:latin typeface="Calibri" pitchFamily="34" charset="0"/>
                <a:ea typeface="Calibri" pitchFamily="34" charset="-122"/>
                <a:cs typeface="Calibri" pitchFamily="34" charset="-120"/>
              </a:rPr>
              <a:t>VERDICT</a:t>
            </a:r>
            <a:endParaRPr lang="en-US" sz="850" dirty="0"/>
          </a:p>
        </p:txBody>
      </p:sp>
      <p:sp>
        <p:nvSpPr>
          <p:cNvPr id="25" name="Text 22"/>
          <p:cNvSpPr/>
          <p:nvPr/>
        </p:nvSpPr>
        <p:spPr>
          <a:xfrm>
            <a:off x="8275320" y="5559552"/>
            <a:ext cx="3246120" cy="365760"/>
          </a:xfrm>
          <a:prstGeom prst="rect">
            <a:avLst/>
          </a:prstGeom>
          <a:noFill/>
          <a:ln/>
        </p:spPr>
        <p:txBody>
          <a:bodyPr wrap="square" rtlCol="0" anchor="ctr"/>
          <a:lstStyle/>
          <a:p>
            <a:pPr indent="0" marL="0">
              <a:buNone/>
            </a:pPr>
            <a:r>
              <a:rPr lang="en-US" sz="1000" i="1" dirty="0">
                <a:solidFill>
                  <a:srgbClr val="FFFFFF"/>
                </a:solidFill>
                <a:latin typeface="Calibri" pitchFamily="34" charset="0"/>
                <a:ea typeface="Calibri" pitchFamily="34" charset="-122"/>
                <a:cs typeface="Calibri" pitchFamily="34" charset="-120"/>
              </a:rPr>
              <a:t>Persuasive with a polemical edge — the closing two sentences are the recommendation.</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27</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VOCABULARY DRILL</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Glossary — Tone Vocabulary, Part 2</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Twelve more words; each one has appeared in past CLAT option lists</a:t>
            </a:r>
            <a:endParaRPr lang="en-US" sz="1400" dirty="0"/>
          </a:p>
        </p:txBody>
      </p:sp>
      <p:sp>
        <p:nvSpPr>
          <p:cNvPr id="13" name="Shape 10"/>
          <p:cNvSpPr/>
          <p:nvPr/>
        </p:nvSpPr>
        <p:spPr>
          <a:xfrm>
            <a:off x="457200" y="2103120"/>
            <a:ext cx="3657600" cy="868680"/>
          </a:xfrm>
          <a:prstGeom prst="roundRect">
            <a:avLst>
              <a:gd name="adj" fmla="val 5263"/>
            </a:avLst>
          </a:prstGeom>
          <a:solidFill>
            <a:srgbClr val="FFFFFF"/>
          </a:solidFill>
          <a:ln w="9525">
            <a:solidFill>
              <a:srgbClr val="1B2D4F"/>
            </a:solidFill>
            <a:prstDash val="solid"/>
          </a:ln>
        </p:spPr>
      </p:sp>
      <p:sp>
        <p:nvSpPr>
          <p:cNvPr id="14" name="Shape 11"/>
          <p:cNvSpPr/>
          <p:nvPr/>
        </p:nvSpPr>
        <p:spPr>
          <a:xfrm>
            <a:off x="457200" y="2103120"/>
            <a:ext cx="109728" cy="868680"/>
          </a:xfrm>
          <a:prstGeom prst="rect">
            <a:avLst/>
          </a:prstGeom>
          <a:solidFill>
            <a:srgbClr val="FF6B35"/>
          </a:solidFill>
          <a:ln/>
        </p:spPr>
      </p:sp>
      <p:sp>
        <p:nvSpPr>
          <p:cNvPr id="15" name="Text 12"/>
          <p:cNvSpPr/>
          <p:nvPr/>
        </p:nvSpPr>
        <p:spPr>
          <a:xfrm>
            <a:off x="685800" y="2148840"/>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Censorious</a:t>
            </a:r>
            <a:endParaRPr lang="en-US" sz="1200" dirty="0"/>
          </a:p>
        </p:txBody>
      </p:sp>
      <p:sp>
        <p:nvSpPr>
          <p:cNvPr id="16" name="Text 13"/>
          <p:cNvSpPr/>
          <p:nvPr/>
        </p:nvSpPr>
        <p:spPr>
          <a:xfrm>
            <a:off x="685800" y="2468880"/>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Severely critical; carries moral weight</a:t>
            </a:r>
            <a:endParaRPr lang="en-US" sz="950" dirty="0"/>
          </a:p>
        </p:txBody>
      </p:sp>
      <p:sp>
        <p:nvSpPr>
          <p:cNvPr id="17" name="Shape 14"/>
          <p:cNvSpPr/>
          <p:nvPr/>
        </p:nvSpPr>
        <p:spPr>
          <a:xfrm>
            <a:off x="4251960" y="2103120"/>
            <a:ext cx="3657600" cy="868680"/>
          </a:xfrm>
          <a:prstGeom prst="roundRect">
            <a:avLst>
              <a:gd name="adj" fmla="val 5263"/>
            </a:avLst>
          </a:prstGeom>
          <a:solidFill>
            <a:srgbClr val="FFFFFF"/>
          </a:solidFill>
          <a:ln w="9525">
            <a:solidFill>
              <a:srgbClr val="1B2D4F"/>
            </a:solidFill>
            <a:prstDash val="solid"/>
          </a:ln>
        </p:spPr>
      </p:sp>
      <p:sp>
        <p:nvSpPr>
          <p:cNvPr id="18" name="Shape 15"/>
          <p:cNvSpPr/>
          <p:nvPr/>
        </p:nvSpPr>
        <p:spPr>
          <a:xfrm>
            <a:off x="4251960" y="2103120"/>
            <a:ext cx="109728" cy="868680"/>
          </a:xfrm>
          <a:prstGeom prst="rect">
            <a:avLst/>
          </a:prstGeom>
          <a:solidFill>
            <a:srgbClr val="FF6B35"/>
          </a:solidFill>
          <a:ln/>
        </p:spPr>
      </p:sp>
      <p:sp>
        <p:nvSpPr>
          <p:cNvPr id="19" name="Text 16"/>
          <p:cNvSpPr/>
          <p:nvPr/>
        </p:nvSpPr>
        <p:spPr>
          <a:xfrm>
            <a:off x="4480560" y="2148840"/>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Indignant</a:t>
            </a:r>
            <a:endParaRPr lang="en-US" sz="1200" dirty="0"/>
          </a:p>
        </p:txBody>
      </p:sp>
      <p:sp>
        <p:nvSpPr>
          <p:cNvPr id="20" name="Text 17"/>
          <p:cNvSpPr/>
          <p:nvPr/>
        </p:nvSpPr>
        <p:spPr>
          <a:xfrm>
            <a:off x="4480560" y="2468880"/>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Angry at something perceived unjust</a:t>
            </a:r>
            <a:endParaRPr lang="en-US" sz="950" dirty="0"/>
          </a:p>
        </p:txBody>
      </p:sp>
      <p:sp>
        <p:nvSpPr>
          <p:cNvPr id="21" name="Shape 18"/>
          <p:cNvSpPr/>
          <p:nvPr/>
        </p:nvSpPr>
        <p:spPr>
          <a:xfrm>
            <a:off x="8046720" y="2103120"/>
            <a:ext cx="3657600" cy="868680"/>
          </a:xfrm>
          <a:prstGeom prst="roundRect">
            <a:avLst>
              <a:gd name="adj" fmla="val 5263"/>
            </a:avLst>
          </a:prstGeom>
          <a:solidFill>
            <a:srgbClr val="FFFFFF"/>
          </a:solidFill>
          <a:ln w="9525">
            <a:solidFill>
              <a:srgbClr val="1B2D4F"/>
            </a:solidFill>
            <a:prstDash val="solid"/>
          </a:ln>
        </p:spPr>
      </p:sp>
      <p:sp>
        <p:nvSpPr>
          <p:cNvPr id="22" name="Shape 19"/>
          <p:cNvSpPr/>
          <p:nvPr/>
        </p:nvSpPr>
        <p:spPr>
          <a:xfrm>
            <a:off x="8046720" y="2103120"/>
            <a:ext cx="109728" cy="868680"/>
          </a:xfrm>
          <a:prstGeom prst="rect">
            <a:avLst/>
          </a:prstGeom>
          <a:solidFill>
            <a:srgbClr val="FF6B35"/>
          </a:solidFill>
          <a:ln/>
        </p:spPr>
      </p:sp>
      <p:sp>
        <p:nvSpPr>
          <p:cNvPr id="23" name="Text 20"/>
          <p:cNvSpPr/>
          <p:nvPr/>
        </p:nvSpPr>
        <p:spPr>
          <a:xfrm>
            <a:off x="8275320" y="2148840"/>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Denunciatory</a:t>
            </a:r>
            <a:endParaRPr lang="en-US" sz="1200" dirty="0"/>
          </a:p>
        </p:txBody>
      </p:sp>
      <p:sp>
        <p:nvSpPr>
          <p:cNvPr id="24" name="Text 21"/>
          <p:cNvSpPr/>
          <p:nvPr/>
        </p:nvSpPr>
        <p:spPr>
          <a:xfrm>
            <a:off x="8275320" y="2468880"/>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Publicly condemning; the loudest disapproval</a:t>
            </a:r>
            <a:endParaRPr lang="en-US" sz="950" dirty="0"/>
          </a:p>
        </p:txBody>
      </p:sp>
      <p:sp>
        <p:nvSpPr>
          <p:cNvPr id="25" name="Shape 22"/>
          <p:cNvSpPr/>
          <p:nvPr/>
        </p:nvSpPr>
        <p:spPr>
          <a:xfrm>
            <a:off x="457200" y="3081528"/>
            <a:ext cx="3657600" cy="868680"/>
          </a:xfrm>
          <a:prstGeom prst="roundRect">
            <a:avLst>
              <a:gd name="adj" fmla="val 5263"/>
            </a:avLst>
          </a:prstGeom>
          <a:solidFill>
            <a:srgbClr val="FFFFFF"/>
          </a:solidFill>
          <a:ln w="9525">
            <a:solidFill>
              <a:srgbClr val="1B2D4F"/>
            </a:solidFill>
            <a:prstDash val="solid"/>
          </a:ln>
        </p:spPr>
      </p:sp>
      <p:sp>
        <p:nvSpPr>
          <p:cNvPr id="26" name="Shape 23"/>
          <p:cNvSpPr/>
          <p:nvPr/>
        </p:nvSpPr>
        <p:spPr>
          <a:xfrm>
            <a:off x="457200" y="3081528"/>
            <a:ext cx="109728" cy="868680"/>
          </a:xfrm>
          <a:prstGeom prst="rect">
            <a:avLst/>
          </a:prstGeom>
          <a:solidFill>
            <a:srgbClr val="FF6B35"/>
          </a:solidFill>
          <a:ln/>
        </p:spPr>
      </p:sp>
      <p:sp>
        <p:nvSpPr>
          <p:cNvPr id="27" name="Text 24"/>
          <p:cNvSpPr/>
          <p:nvPr/>
        </p:nvSpPr>
        <p:spPr>
          <a:xfrm>
            <a:off x="685800" y="3127248"/>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Dismissive</a:t>
            </a:r>
            <a:endParaRPr lang="en-US" sz="1200" dirty="0"/>
          </a:p>
        </p:txBody>
      </p:sp>
      <p:sp>
        <p:nvSpPr>
          <p:cNvPr id="28" name="Text 25"/>
          <p:cNvSpPr/>
          <p:nvPr/>
        </p:nvSpPr>
        <p:spPr>
          <a:xfrm>
            <a:off x="685800" y="3447288"/>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Refuses to take the subject seriously</a:t>
            </a:r>
            <a:endParaRPr lang="en-US" sz="950" dirty="0"/>
          </a:p>
        </p:txBody>
      </p:sp>
      <p:sp>
        <p:nvSpPr>
          <p:cNvPr id="29" name="Shape 26"/>
          <p:cNvSpPr/>
          <p:nvPr/>
        </p:nvSpPr>
        <p:spPr>
          <a:xfrm>
            <a:off x="4251960" y="3081528"/>
            <a:ext cx="3657600" cy="868680"/>
          </a:xfrm>
          <a:prstGeom prst="roundRect">
            <a:avLst>
              <a:gd name="adj" fmla="val 5263"/>
            </a:avLst>
          </a:prstGeom>
          <a:solidFill>
            <a:srgbClr val="FFFFFF"/>
          </a:solidFill>
          <a:ln w="9525">
            <a:solidFill>
              <a:srgbClr val="1B2D4F"/>
            </a:solidFill>
            <a:prstDash val="solid"/>
          </a:ln>
        </p:spPr>
      </p:sp>
      <p:sp>
        <p:nvSpPr>
          <p:cNvPr id="30" name="Shape 27"/>
          <p:cNvSpPr/>
          <p:nvPr/>
        </p:nvSpPr>
        <p:spPr>
          <a:xfrm>
            <a:off x="4251960" y="3081528"/>
            <a:ext cx="109728" cy="868680"/>
          </a:xfrm>
          <a:prstGeom prst="rect">
            <a:avLst/>
          </a:prstGeom>
          <a:solidFill>
            <a:srgbClr val="FF6B35"/>
          </a:solidFill>
          <a:ln/>
        </p:spPr>
      </p:sp>
      <p:sp>
        <p:nvSpPr>
          <p:cNvPr id="31" name="Text 28"/>
          <p:cNvSpPr/>
          <p:nvPr/>
        </p:nvSpPr>
        <p:spPr>
          <a:xfrm>
            <a:off x="4480560" y="3127248"/>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Laudatory</a:t>
            </a:r>
            <a:endParaRPr lang="en-US" sz="1200" dirty="0"/>
          </a:p>
        </p:txBody>
      </p:sp>
      <p:sp>
        <p:nvSpPr>
          <p:cNvPr id="32" name="Text 29"/>
          <p:cNvSpPr/>
          <p:nvPr/>
        </p:nvSpPr>
        <p:spPr>
          <a:xfrm>
            <a:off x="4480560" y="3447288"/>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Actively praising; warmer than appreciative</a:t>
            </a:r>
            <a:endParaRPr lang="en-US" sz="950" dirty="0"/>
          </a:p>
        </p:txBody>
      </p:sp>
      <p:sp>
        <p:nvSpPr>
          <p:cNvPr id="33" name="Shape 30"/>
          <p:cNvSpPr/>
          <p:nvPr/>
        </p:nvSpPr>
        <p:spPr>
          <a:xfrm>
            <a:off x="8046720" y="3081528"/>
            <a:ext cx="3657600" cy="868680"/>
          </a:xfrm>
          <a:prstGeom prst="roundRect">
            <a:avLst>
              <a:gd name="adj" fmla="val 5263"/>
            </a:avLst>
          </a:prstGeom>
          <a:solidFill>
            <a:srgbClr val="FFFFFF"/>
          </a:solidFill>
          <a:ln w="9525">
            <a:solidFill>
              <a:srgbClr val="1B2D4F"/>
            </a:solidFill>
            <a:prstDash val="solid"/>
          </a:ln>
        </p:spPr>
      </p:sp>
      <p:sp>
        <p:nvSpPr>
          <p:cNvPr id="34" name="Shape 31"/>
          <p:cNvSpPr/>
          <p:nvPr/>
        </p:nvSpPr>
        <p:spPr>
          <a:xfrm>
            <a:off x="8046720" y="3081528"/>
            <a:ext cx="109728" cy="868680"/>
          </a:xfrm>
          <a:prstGeom prst="rect">
            <a:avLst/>
          </a:prstGeom>
          <a:solidFill>
            <a:srgbClr val="FF6B35"/>
          </a:solidFill>
          <a:ln/>
        </p:spPr>
      </p:sp>
      <p:sp>
        <p:nvSpPr>
          <p:cNvPr id="35" name="Text 32"/>
          <p:cNvSpPr/>
          <p:nvPr/>
        </p:nvSpPr>
        <p:spPr>
          <a:xfrm>
            <a:off x="8275320" y="3127248"/>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Reverential</a:t>
            </a:r>
            <a:endParaRPr lang="en-US" sz="1200" dirty="0"/>
          </a:p>
        </p:txBody>
      </p:sp>
      <p:sp>
        <p:nvSpPr>
          <p:cNvPr id="36" name="Text 33"/>
          <p:cNvSpPr/>
          <p:nvPr/>
        </p:nvSpPr>
        <p:spPr>
          <a:xfrm>
            <a:off x="8275320" y="3447288"/>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Marked by deep respect, near awe</a:t>
            </a:r>
            <a:endParaRPr lang="en-US" sz="950" dirty="0"/>
          </a:p>
        </p:txBody>
      </p:sp>
      <p:sp>
        <p:nvSpPr>
          <p:cNvPr id="37" name="Shape 34"/>
          <p:cNvSpPr/>
          <p:nvPr/>
        </p:nvSpPr>
        <p:spPr>
          <a:xfrm>
            <a:off x="457200" y="4059936"/>
            <a:ext cx="3657600" cy="868680"/>
          </a:xfrm>
          <a:prstGeom prst="roundRect">
            <a:avLst>
              <a:gd name="adj" fmla="val 5263"/>
            </a:avLst>
          </a:prstGeom>
          <a:solidFill>
            <a:srgbClr val="FFFFFF"/>
          </a:solidFill>
          <a:ln w="9525">
            <a:solidFill>
              <a:srgbClr val="1B2D4F"/>
            </a:solidFill>
            <a:prstDash val="solid"/>
          </a:ln>
        </p:spPr>
      </p:sp>
      <p:sp>
        <p:nvSpPr>
          <p:cNvPr id="38" name="Shape 35"/>
          <p:cNvSpPr/>
          <p:nvPr/>
        </p:nvSpPr>
        <p:spPr>
          <a:xfrm>
            <a:off x="457200" y="4059936"/>
            <a:ext cx="109728" cy="868680"/>
          </a:xfrm>
          <a:prstGeom prst="rect">
            <a:avLst/>
          </a:prstGeom>
          <a:solidFill>
            <a:srgbClr val="FF6B35"/>
          </a:solidFill>
          <a:ln/>
        </p:spPr>
      </p:sp>
      <p:sp>
        <p:nvSpPr>
          <p:cNvPr id="39" name="Text 36"/>
          <p:cNvSpPr/>
          <p:nvPr/>
        </p:nvSpPr>
        <p:spPr>
          <a:xfrm>
            <a:off x="685800" y="4105656"/>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Didactic</a:t>
            </a:r>
            <a:endParaRPr lang="en-US" sz="1200" dirty="0"/>
          </a:p>
        </p:txBody>
      </p:sp>
      <p:sp>
        <p:nvSpPr>
          <p:cNvPr id="40" name="Text 37"/>
          <p:cNvSpPr/>
          <p:nvPr/>
        </p:nvSpPr>
        <p:spPr>
          <a:xfrm>
            <a:off x="685800" y="4425696"/>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Teaching; addresses the reader as a student</a:t>
            </a:r>
            <a:endParaRPr lang="en-US" sz="950" dirty="0"/>
          </a:p>
        </p:txBody>
      </p:sp>
      <p:sp>
        <p:nvSpPr>
          <p:cNvPr id="41" name="Shape 38"/>
          <p:cNvSpPr/>
          <p:nvPr/>
        </p:nvSpPr>
        <p:spPr>
          <a:xfrm>
            <a:off x="4251960" y="4059936"/>
            <a:ext cx="3657600" cy="868680"/>
          </a:xfrm>
          <a:prstGeom prst="roundRect">
            <a:avLst>
              <a:gd name="adj" fmla="val 5263"/>
            </a:avLst>
          </a:prstGeom>
          <a:solidFill>
            <a:srgbClr val="FFFFFF"/>
          </a:solidFill>
          <a:ln w="9525">
            <a:solidFill>
              <a:srgbClr val="1B2D4F"/>
            </a:solidFill>
            <a:prstDash val="solid"/>
          </a:ln>
        </p:spPr>
      </p:sp>
      <p:sp>
        <p:nvSpPr>
          <p:cNvPr id="42" name="Shape 39"/>
          <p:cNvSpPr/>
          <p:nvPr/>
        </p:nvSpPr>
        <p:spPr>
          <a:xfrm>
            <a:off x="4251960" y="4059936"/>
            <a:ext cx="109728" cy="868680"/>
          </a:xfrm>
          <a:prstGeom prst="rect">
            <a:avLst/>
          </a:prstGeom>
          <a:solidFill>
            <a:srgbClr val="FF6B35"/>
          </a:solidFill>
          <a:ln/>
        </p:spPr>
      </p:sp>
      <p:sp>
        <p:nvSpPr>
          <p:cNvPr id="43" name="Text 40"/>
          <p:cNvSpPr/>
          <p:nvPr/>
        </p:nvSpPr>
        <p:spPr>
          <a:xfrm>
            <a:off x="4480560" y="4105656"/>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Dispassionate</a:t>
            </a:r>
            <a:endParaRPr lang="en-US" sz="1200" dirty="0"/>
          </a:p>
        </p:txBody>
      </p:sp>
      <p:sp>
        <p:nvSpPr>
          <p:cNvPr id="44" name="Text 41"/>
          <p:cNvSpPr/>
          <p:nvPr/>
        </p:nvSpPr>
        <p:spPr>
          <a:xfrm>
            <a:off x="4480560" y="4425696"/>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Pointedly free of feeling; calmly impartial</a:t>
            </a:r>
            <a:endParaRPr lang="en-US" sz="950" dirty="0"/>
          </a:p>
        </p:txBody>
      </p:sp>
      <p:sp>
        <p:nvSpPr>
          <p:cNvPr id="45" name="Shape 42"/>
          <p:cNvSpPr/>
          <p:nvPr/>
        </p:nvSpPr>
        <p:spPr>
          <a:xfrm>
            <a:off x="8046720" y="4059936"/>
            <a:ext cx="3657600" cy="868680"/>
          </a:xfrm>
          <a:prstGeom prst="roundRect">
            <a:avLst>
              <a:gd name="adj" fmla="val 5263"/>
            </a:avLst>
          </a:prstGeom>
          <a:solidFill>
            <a:srgbClr val="FFFFFF"/>
          </a:solidFill>
          <a:ln w="9525">
            <a:solidFill>
              <a:srgbClr val="1B2D4F"/>
            </a:solidFill>
            <a:prstDash val="solid"/>
          </a:ln>
        </p:spPr>
      </p:sp>
      <p:sp>
        <p:nvSpPr>
          <p:cNvPr id="46" name="Shape 43"/>
          <p:cNvSpPr/>
          <p:nvPr/>
        </p:nvSpPr>
        <p:spPr>
          <a:xfrm>
            <a:off x="8046720" y="4059936"/>
            <a:ext cx="109728" cy="868680"/>
          </a:xfrm>
          <a:prstGeom prst="rect">
            <a:avLst/>
          </a:prstGeom>
          <a:solidFill>
            <a:srgbClr val="FF6B35"/>
          </a:solidFill>
          <a:ln/>
        </p:spPr>
      </p:sp>
      <p:sp>
        <p:nvSpPr>
          <p:cNvPr id="47" name="Text 44"/>
          <p:cNvSpPr/>
          <p:nvPr/>
        </p:nvSpPr>
        <p:spPr>
          <a:xfrm>
            <a:off x="8275320" y="4105656"/>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Sardonic</a:t>
            </a:r>
            <a:endParaRPr lang="en-US" sz="1200" dirty="0"/>
          </a:p>
        </p:txBody>
      </p:sp>
      <p:sp>
        <p:nvSpPr>
          <p:cNvPr id="48" name="Text 45"/>
          <p:cNvSpPr/>
          <p:nvPr/>
        </p:nvSpPr>
        <p:spPr>
          <a:xfrm>
            <a:off x="8275320" y="4425696"/>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Dry, bitter irony; often personal</a:t>
            </a:r>
            <a:endParaRPr lang="en-US" sz="950" dirty="0"/>
          </a:p>
        </p:txBody>
      </p:sp>
      <p:sp>
        <p:nvSpPr>
          <p:cNvPr id="49" name="Shape 46"/>
          <p:cNvSpPr/>
          <p:nvPr/>
        </p:nvSpPr>
        <p:spPr>
          <a:xfrm>
            <a:off x="457200" y="5038344"/>
            <a:ext cx="3657600" cy="868680"/>
          </a:xfrm>
          <a:prstGeom prst="roundRect">
            <a:avLst>
              <a:gd name="adj" fmla="val 5263"/>
            </a:avLst>
          </a:prstGeom>
          <a:solidFill>
            <a:srgbClr val="FFFFFF"/>
          </a:solidFill>
          <a:ln w="9525">
            <a:solidFill>
              <a:srgbClr val="1B2D4F"/>
            </a:solidFill>
            <a:prstDash val="solid"/>
          </a:ln>
        </p:spPr>
      </p:sp>
      <p:sp>
        <p:nvSpPr>
          <p:cNvPr id="50" name="Shape 47"/>
          <p:cNvSpPr/>
          <p:nvPr/>
        </p:nvSpPr>
        <p:spPr>
          <a:xfrm>
            <a:off x="457200" y="5038344"/>
            <a:ext cx="109728" cy="868680"/>
          </a:xfrm>
          <a:prstGeom prst="rect">
            <a:avLst/>
          </a:prstGeom>
          <a:solidFill>
            <a:srgbClr val="FF6B35"/>
          </a:solidFill>
          <a:ln/>
        </p:spPr>
      </p:sp>
      <p:sp>
        <p:nvSpPr>
          <p:cNvPr id="51" name="Text 48"/>
          <p:cNvSpPr/>
          <p:nvPr/>
        </p:nvSpPr>
        <p:spPr>
          <a:xfrm>
            <a:off x="685800" y="5084064"/>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Plaintive</a:t>
            </a:r>
            <a:endParaRPr lang="en-US" sz="1200" dirty="0"/>
          </a:p>
        </p:txBody>
      </p:sp>
      <p:sp>
        <p:nvSpPr>
          <p:cNvPr id="52" name="Text 49"/>
          <p:cNvSpPr/>
          <p:nvPr/>
        </p:nvSpPr>
        <p:spPr>
          <a:xfrm>
            <a:off x="685800" y="5404104"/>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Softly sorrowful, almost pleading</a:t>
            </a:r>
            <a:endParaRPr lang="en-US" sz="950" dirty="0"/>
          </a:p>
        </p:txBody>
      </p:sp>
      <p:sp>
        <p:nvSpPr>
          <p:cNvPr id="53" name="Shape 50"/>
          <p:cNvSpPr/>
          <p:nvPr/>
        </p:nvSpPr>
        <p:spPr>
          <a:xfrm>
            <a:off x="4251960" y="5038344"/>
            <a:ext cx="3657600" cy="868680"/>
          </a:xfrm>
          <a:prstGeom prst="roundRect">
            <a:avLst>
              <a:gd name="adj" fmla="val 5263"/>
            </a:avLst>
          </a:prstGeom>
          <a:solidFill>
            <a:srgbClr val="FFFFFF"/>
          </a:solidFill>
          <a:ln w="9525">
            <a:solidFill>
              <a:srgbClr val="1B2D4F"/>
            </a:solidFill>
            <a:prstDash val="solid"/>
          </a:ln>
        </p:spPr>
      </p:sp>
      <p:sp>
        <p:nvSpPr>
          <p:cNvPr id="54" name="Shape 51"/>
          <p:cNvSpPr/>
          <p:nvPr/>
        </p:nvSpPr>
        <p:spPr>
          <a:xfrm>
            <a:off x="4251960" y="5038344"/>
            <a:ext cx="109728" cy="868680"/>
          </a:xfrm>
          <a:prstGeom prst="rect">
            <a:avLst/>
          </a:prstGeom>
          <a:solidFill>
            <a:srgbClr val="FF6B35"/>
          </a:solidFill>
          <a:ln/>
        </p:spPr>
      </p:sp>
      <p:sp>
        <p:nvSpPr>
          <p:cNvPr id="55" name="Text 52"/>
          <p:cNvSpPr/>
          <p:nvPr/>
        </p:nvSpPr>
        <p:spPr>
          <a:xfrm>
            <a:off x="4480560" y="5084064"/>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Exhortative</a:t>
            </a:r>
            <a:endParaRPr lang="en-US" sz="1200" dirty="0"/>
          </a:p>
        </p:txBody>
      </p:sp>
      <p:sp>
        <p:nvSpPr>
          <p:cNvPr id="56" name="Text 53"/>
          <p:cNvSpPr/>
          <p:nvPr/>
        </p:nvSpPr>
        <p:spPr>
          <a:xfrm>
            <a:off x="4480560" y="5404104"/>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Urging the reader to act</a:t>
            </a:r>
            <a:endParaRPr lang="en-US" sz="950" dirty="0"/>
          </a:p>
        </p:txBody>
      </p:sp>
      <p:sp>
        <p:nvSpPr>
          <p:cNvPr id="57" name="Shape 54"/>
          <p:cNvSpPr/>
          <p:nvPr/>
        </p:nvSpPr>
        <p:spPr>
          <a:xfrm>
            <a:off x="8046720" y="5038344"/>
            <a:ext cx="3657600" cy="868680"/>
          </a:xfrm>
          <a:prstGeom prst="roundRect">
            <a:avLst>
              <a:gd name="adj" fmla="val 5263"/>
            </a:avLst>
          </a:prstGeom>
          <a:solidFill>
            <a:srgbClr val="FFFFFF"/>
          </a:solidFill>
          <a:ln w="9525">
            <a:solidFill>
              <a:srgbClr val="1B2D4F"/>
            </a:solidFill>
            <a:prstDash val="solid"/>
          </a:ln>
        </p:spPr>
      </p:sp>
      <p:sp>
        <p:nvSpPr>
          <p:cNvPr id="58" name="Shape 55"/>
          <p:cNvSpPr/>
          <p:nvPr/>
        </p:nvSpPr>
        <p:spPr>
          <a:xfrm>
            <a:off x="8046720" y="5038344"/>
            <a:ext cx="109728" cy="868680"/>
          </a:xfrm>
          <a:prstGeom prst="rect">
            <a:avLst/>
          </a:prstGeom>
          <a:solidFill>
            <a:srgbClr val="FF6B35"/>
          </a:solidFill>
          <a:ln/>
        </p:spPr>
      </p:sp>
      <p:sp>
        <p:nvSpPr>
          <p:cNvPr id="59" name="Text 56"/>
          <p:cNvSpPr/>
          <p:nvPr/>
        </p:nvSpPr>
        <p:spPr>
          <a:xfrm>
            <a:off x="8275320" y="5084064"/>
            <a:ext cx="3337560" cy="320040"/>
          </a:xfrm>
          <a:prstGeom prst="rect">
            <a:avLst/>
          </a:prstGeom>
          <a:noFill/>
          <a:ln/>
        </p:spPr>
        <p:txBody>
          <a:bodyPr wrap="square" rtlCol="0" anchor="ctr"/>
          <a:lstStyle/>
          <a:p>
            <a:pPr indent="0" marL="0">
              <a:buNone/>
            </a:pPr>
            <a:r>
              <a:rPr lang="en-US" sz="1200" b="1" dirty="0">
                <a:solidFill>
                  <a:srgbClr val="1B2D4F"/>
                </a:solidFill>
                <a:latin typeface="Calibri" pitchFamily="34" charset="0"/>
                <a:ea typeface="Calibri" pitchFamily="34" charset="-122"/>
                <a:cs typeface="Calibri" pitchFamily="34" charset="-120"/>
              </a:rPr>
              <a:t>Admonitory</a:t>
            </a:r>
            <a:endParaRPr lang="en-US" sz="1200" dirty="0"/>
          </a:p>
        </p:txBody>
      </p:sp>
      <p:sp>
        <p:nvSpPr>
          <p:cNvPr id="60" name="Text 57"/>
          <p:cNvSpPr/>
          <p:nvPr/>
        </p:nvSpPr>
        <p:spPr>
          <a:xfrm>
            <a:off x="8275320" y="5404104"/>
            <a:ext cx="3337560" cy="457200"/>
          </a:xfrm>
          <a:prstGeom prst="rect">
            <a:avLst/>
          </a:prstGeom>
          <a:noFill/>
          <a:ln/>
        </p:spPr>
        <p:txBody>
          <a:bodyPr wrap="square" rtlCol="0" anchor="ctr"/>
          <a:lstStyle/>
          <a:p>
            <a:pPr indent="0" marL="0">
              <a:buNone/>
            </a:pPr>
            <a:r>
              <a:rPr lang="en-US" sz="950" dirty="0">
                <a:solidFill>
                  <a:srgbClr val="1A1A1A"/>
                </a:solidFill>
                <a:latin typeface="Calibri" pitchFamily="34" charset="0"/>
                <a:ea typeface="Calibri" pitchFamily="34" charset="-122"/>
                <a:cs typeface="Calibri" pitchFamily="34" charset="-120"/>
              </a:rPr>
              <a:t>Warning; raising a cautioning finger</a:t>
            </a:r>
            <a:endParaRPr lang="en-US" sz="9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1B2D4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5A6478"/>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28</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5A6478"/>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594360"/>
            <a:ext cx="10972800" cy="228600"/>
          </a:xfrm>
          <a:prstGeom prst="rect">
            <a:avLst/>
          </a:prstGeom>
          <a:noFill/>
          <a:ln/>
        </p:spPr>
        <p:txBody>
          <a:bodyPr wrap="square" rtlCol="0" anchor="ctr"/>
          <a:lstStyle/>
          <a:p>
            <a:pPr indent="0" marL="0">
              <a:buNone/>
            </a:pPr>
            <a:r>
              <a:rPr lang="en-US" sz="1100" b="1" spc="400" kern="0" dirty="0">
                <a:solidFill>
                  <a:srgbClr val="FF6B35"/>
                </a:solidFill>
                <a:latin typeface="Calibri" pitchFamily="34" charset="0"/>
                <a:ea typeface="Calibri" pitchFamily="34" charset="-122"/>
                <a:cs typeface="Calibri" pitchFamily="34" charset="-120"/>
              </a:rPr>
              <a:t>SYNTHESIS</a:t>
            </a:r>
            <a:endParaRPr lang="en-US" sz="1100" dirty="0"/>
          </a:p>
        </p:txBody>
      </p:sp>
      <p:sp>
        <p:nvSpPr>
          <p:cNvPr id="10" name="Shape 7"/>
          <p:cNvSpPr/>
          <p:nvPr/>
        </p:nvSpPr>
        <p:spPr>
          <a:xfrm>
            <a:off x="457200" y="868680"/>
            <a:ext cx="502920" cy="64008"/>
          </a:xfrm>
          <a:prstGeom prst="rect">
            <a:avLst/>
          </a:prstGeom>
          <a:solidFill>
            <a:srgbClr val="FF6B35"/>
          </a:solidFill>
          <a:ln/>
        </p:spPr>
      </p:sp>
      <p:sp>
        <p:nvSpPr>
          <p:cNvPr id="11" name="Text 8"/>
          <p:cNvSpPr/>
          <p:nvPr/>
        </p:nvSpPr>
        <p:spPr>
          <a:xfrm>
            <a:off x="457200" y="960120"/>
            <a:ext cx="11247120" cy="640080"/>
          </a:xfrm>
          <a:prstGeom prst="rect">
            <a:avLst/>
          </a:prstGeom>
          <a:noFill/>
          <a:ln/>
        </p:spPr>
        <p:txBody>
          <a:bodyPr wrap="square" rtlCol="0" anchor="ctr"/>
          <a:lstStyle/>
          <a:p>
            <a:pPr indent="0" marL="0">
              <a:buNone/>
            </a:pPr>
            <a:r>
              <a:rPr lang="en-US" sz="3200" b="1" dirty="0">
                <a:solidFill>
                  <a:srgbClr val="1B2D4F"/>
                </a:solidFill>
                <a:latin typeface="Calibri" pitchFamily="34" charset="0"/>
                <a:ea typeface="Calibri" pitchFamily="34" charset="-122"/>
                <a:cs typeface="Calibri" pitchFamily="34" charset="-120"/>
              </a:rPr>
              <a:t>How to attempt a tone question in CLAT</a:t>
            </a:r>
            <a:endParaRPr lang="en-US" sz="3200" dirty="0"/>
          </a:p>
        </p:txBody>
      </p:sp>
      <p:sp>
        <p:nvSpPr>
          <p:cNvPr id="12" name="Text 9"/>
          <p:cNvSpPr/>
          <p:nvPr/>
        </p:nvSpPr>
        <p:spPr>
          <a:xfrm>
            <a:off x="457200" y="1554480"/>
            <a:ext cx="11247120" cy="36576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A repeatable five-step routine for every tone question, in under sixty seconds</a:t>
            </a:r>
            <a:endParaRPr lang="en-US" sz="1400" dirty="0"/>
          </a:p>
        </p:txBody>
      </p:sp>
      <p:sp>
        <p:nvSpPr>
          <p:cNvPr id="13" name="Shape 10"/>
          <p:cNvSpPr/>
          <p:nvPr/>
        </p:nvSpPr>
        <p:spPr>
          <a:xfrm>
            <a:off x="457200" y="2103120"/>
            <a:ext cx="5394960" cy="411480"/>
          </a:xfrm>
          <a:prstGeom prst="rect">
            <a:avLst/>
          </a:prstGeom>
          <a:solidFill>
            <a:srgbClr val="1B2D4F"/>
          </a:solidFill>
          <a:ln/>
        </p:spPr>
      </p:sp>
      <p:sp>
        <p:nvSpPr>
          <p:cNvPr id="14" name="Text 11"/>
          <p:cNvSpPr/>
          <p:nvPr/>
        </p:nvSpPr>
        <p:spPr>
          <a:xfrm>
            <a:off x="45720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READING THE PASSAGE</a:t>
            </a:r>
            <a:endParaRPr lang="en-US" sz="1200" dirty="0"/>
          </a:p>
        </p:txBody>
      </p:sp>
      <p:sp>
        <p:nvSpPr>
          <p:cNvPr id="15" name="Shape 12"/>
          <p:cNvSpPr/>
          <p:nvPr/>
        </p:nvSpPr>
        <p:spPr>
          <a:xfrm>
            <a:off x="457200" y="2514600"/>
            <a:ext cx="5394960" cy="3017520"/>
          </a:xfrm>
          <a:prstGeom prst="rect">
            <a:avLst/>
          </a:prstGeom>
          <a:solidFill>
            <a:srgbClr val="FFF8F0"/>
          </a:solidFill>
          <a:ln w="9525">
            <a:solidFill>
              <a:srgbClr val="1B2D4F"/>
            </a:solidFill>
            <a:prstDash val="solid"/>
          </a:ln>
        </p:spPr>
      </p:sp>
      <p:sp>
        <p:nvSpPr>
          <p:cNvPr id="16" name="Text 13"/>
          <p:cNvSpPr/>
          <p:nvPr/>
        </p:nvSpPr>
        <p:spPr>
          <a:xfrm>
            <a:off x="64008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First pass — note what the passage is about, in your own words</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Underline two adjectives that lean the same way</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Mark any connector that signals a turn (however, yet, that said)</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Read the closing sentence once more — it usually anchors the tone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Decide the family before you look at the options</a:t>
            </a:r>
            <a:endParaRPr lang="en-US" sz="1200" dirty="0"/>
          </a:p>
        </p:txBody>
      </p:sp>
      <p:sp>
        <p:nvSpPr>
          <p:cNvPr id="17" name="Shape 14"/>
          <p:cNvSpPr/>
          <p:nvPr/>
        </p:nvSpPr>
        <p:spPr>
          <a:xfrm>
            <a:off x="6355080" y="2103120"/>
            <a:ext cx="5394960" cy="411480"/>
          </a:xfrm>
          <a:prstGeom prst="rect">
            <a:avLst/>
          </a:prstGeom>
          <a:solidFill>
            <a:srgbClr val="FF6B35"/>
          </a:solidFill>
          <a:ln/>
        </p:spPr>
      </p:sp>
      <p:sp>
        <p:nvSpPr>
          <p:cNvPr id="18" name="Text 15"/>
          <p:cNvSpPr/>
          <p:nvPr/>
        </p:nvSpPr>
        <p:spPr>
          <a:xfrm>
            <a:off x="6355080" y="2103120"/>
            <a:ext cx="5394960" cy="411480"/>
          </a:xfrm>
          <a:prstGeom prst="rect">
            <a:avLst/>
          </a:prstGeom>
          <a:noFill/>
          <a:ln/>
        </p:spPr>
        <p:txBody>
          <a:bodyPr wrap="square" rtlCol="0" anchor="ctr"/>
          <a:lstStyle/>
          <a:p>
            <a:pPr algn="ctr" indent="0" marL="0">
              <a:buNone/>
            </a:pPr>
            <a:r>
              <a:rPr lang="en-US" sz="1200" b="1" spc="300" kern="0" dirty="0">
                <a:solidFill>
                  <a:srgbClr val="FFFFFF"/>
                </a:solidFill>
                <a:latin typeface="Calibri" pitchFamily="34" charset="0"/>
                <a:ea typeface="Calibri" pitchFamily="34" charset="-122"/>
                <a:cs typeface="Calibri" pitchFamily="34" charset="-120"/>
              </a:rPr>
              <a:t>ATTACKING THE OPTIONS</a:t>
            </a:r>
            <a:endParaRPr lang="en-US" sz="1200" dirty="0"/>
          </a:p>
        </p:txBody>
      </p:sp>
      <p:sp>
        <p:nvSpPr>
          <p:cNvPr id="19" name="Shape 16"/>
          <p:cNvSpPr/>
          <p:nvPr/>
        </p:nvSpPr>
        <p:spPr>
          <a:xfrm>
            <a:off x="6355080" y="2514600"/>
            <a:ext cx="5394960" cy="3017520"/>
          </a:xfrm>
          <a:prstGeom prst="rect">
            <a:avLst/>
          </a:prstGeom>
          <a:solidFill>
            <a:srgbClr val="FFFFFF"/>
          </a:solidFill>
          <a:ln w="9525">
            <a:solidFill>
              <a:srgbClr val="FF6B35"/>
            </a:solidFill>
            <a:prstDash val="solid"/>
          </a:ln>
        </p:spPr>
      </p:sp>
      <p:sp>
        <p:nvSpPr>
          <p:cNvPr id="20" name="Text 17"/>
          <p:cNvSpPr/>
          <p:nvPr/>
        </p:nvSpPr>
        <p:spPr>
          <a:xfrm>
            <a:off x="6537960" y="2606040"/>
            <a:ext cx="5029200" cy="2834640"/>
          </a:xfrm>
          <a:prstGeom prst="rect">
            <a:avLst/>
          </a:prstGeom>
          <a:noFill/>
          <a:ln/>
        </p:spPr>
        <p:txBody>
          <a:bodyPr wrap="square" rtlCol="0" anchor="t"/>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Eliminate any option from a different family</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Of the survivors, ask: same intensity as the prose, or louder?</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Pick the milder cousin unless two cue words shout</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Re-check the option against the closing sentence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Mark, move on — do not return unless time permits</a:t>
            </a:r>
            <a:endParaRPr lang="en-US" sz="1200" dirty="0"/>
          </a:p>
        </p:txBody>
      </p:sp>
      <p:sp>
        <p:nvSpPr>
          <p:cNvPr id="21" name="Shape 18"/>
          <p:cNvSpPr/>
          <p:nvPr/>
        </p:nvSpPr>
        <p:spPr>
          <a:xfrm>
            <a:off x="457200" y="5669280"/>
            <a:ext cx="11292840" cy="594360"/>
          </a:xfrm>
          <a:prstGeom prst="rect">
            <a:avLst/>
          </a:prstGeom>
          <a:solidFill>
            <a:srgbClr val="1B2D4F"/>
          </a:solidFill>
          <a:ln/>
        </p:spPr>
      </p:sp>
      <p:sp>
        <p:nvSpPr>
          <p:cNvPr id="22" name="Shape 19"/>
          <p:cNvSpPr/>
          <p:nvPr/>
        </p:nvSpPr>
        <p:spPr>
          <a:xfrm>
            <a:off x="457200" y="5669280"/>
            <a:ext cx="109728" cy="594360"/>
          </a:xfrm>
          <a:prstGeom prst="rect">
            <a:avLst/>
          </a:prstGeom>
          <a:solidFill>
            <a:srgbClr val="FF6B35"/>
          </a:solidFill>
          <a:ln/>
        </p:spPr>
      </p:sp>
      <p:sp>
        <p:nvSpPr>
          <p:cNvPr id="23" name="Text 20"/>
          <p:cNvSpPr/>
          <p:nvPr/>
        </p:nvSpPr>
        <p:spPr>
          <a:xfrm>
            <a:off x="685800" y="5669280"/>
            <a:ext cx="2194560" cy="594360"/>
          </a:xfrm>
          <a:prstGeom prst="rect">
            <a:avLst/>
          </a:prstGeom>
          <a:noFill/>
          <a:ln/>
        </p:spPr>
        <p:txBody>
          <a:bodyPr wrap="square" rtlCol="0" anchor="ctr"/>
          <a:lstStyle/>
          <a:p>
            <a:pPr indent="0" marL="0">
              <a:buNone/>
            </a:pPr>
            <a:r>
              <a:rPr lang="en-US" sz="1100" b="1" spc="300" kern="0" dirty="0">
                <a:solidFill>
                  <a:srgbClr val="FF6B35"/>
                </a:solidFill>
                <a:latin typeface="Calibri" pitchFamily="34" charset="0"/>
                <a:ea typeface="Calibri" pitchFamily="34" charset="-122"/>
                <a:cs typeface="Calibri" pitchFamily="34" charset="-120"/>
              </a:rPr>
              <a:t>KEY TAKEAWAY  ›</a:t>
            </a:r>
            <a:endParaRPr lang="en-US" sz="1100" dirty="0"/>
          </a:p>
        </p:txBody>
      </p:sp>
      <p:sp>
        <p:nvSpPr>
          <p:cNvPr id="24" name="Text 21"/>
          <p:cNvSpPr/>
          <p:nvPr/>
        </p:nvSpPr>
        <p:spPr>
          <a:xfrm>
            <a:off x="2834640" y="5669280"/>
            <a:ext cx="8823960" cy="594360"/>
          </a:xfrm>
          <a:prstGeom prst="rect">
            <a:avLst/>
          </a:prstGeom>
          <a:noFill/>
          <a:ln/>
        </p:spPr>
        <p:txBody>
          <a:bodyPr wrap="square" rtlCol="0" anchor="ctr"/>
          <a:lstStyle/>
          <a:p>
            <a:pPr indent="0" marL="0">
              <a:buNone/>
            </a:pPr>
            <a:r>
              <a:rPr lang="en-US" sz="1200" i="1" dirty="0">
                <a:solidFill>
                  <a:srgbClr val="FFFFFF"/>
                </a:solidFill>
                <a:latin typeface="Calibri" pitchFamily="34" charset="0"/>
                <a:ea typeface="Calibri" pitchFamily="34" charset="-122"/>
                <a:cs typeface="Calibri" pitchFamily="34" charset="-120"/>
              </a:rPr>
              <a:t>Five steps inside the passage, five against the options. Practise the routine on three editorials a day for a week and the question becomes a fifteen-second answer.</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B2D4F"/>
        </a:solidFill>
      </p:bgPr>
    </p:bg>
    <p:spTree>
      <p:nvGrpSpPr>
        <p:cNvPr id="1" name=""/>
        <p:cNvGrpSpPr/>
        <p:nvPr/>
      </p:nvGrpSpPr>
      <p:grpSpPr>
        <a:xfrm>
          <a:off x="0" y="0"/>
          <a:ext cx="0" cy="0"/>
          <a:chOff x="0" y="0"/>
          <a:chExt cx="0" cy="0"/>
        </a:xfrm>
      </p:grpSpPr>
      <p:sp>
        <p:nvSpPr>
          <p:cNvPr id="2" name="Shape 0"/>
          <p:cNvSpPr/>
          <p:nvPr/>
        </p:nvSpPr>
        <p:spPr>
          <a:xfrm>
            <a:off x="0" y="0"/>
            <a:ext cx="12191695" cy="45720"/>
          </a:xfrm>
          <a:prstGeom prst="rect">
            <a:avLst/>
          </a:prstGeom>
          <a:solidFill>
            <a:srgbClr val="FF6B35"/>
          </a:solidFill>
          <a:ln/>
        </p:spPr>
      </p:sp>
      <p:pic>
        <p:nvPicPr>
          <p:cNvPr id="3" name="Image 0" descr="/tmp/cg-logo-white-on-navy.png">    </p:cNvPr>
          <p:cNvPicPr>
            <a:picLocks noChangeAspect="1"/>
          </p:cNvPicPr>
          <p:nvPr/>
        </p:nvPicPr>
        <p:blipFill>
          <a:blip r:embed="rId1"/>
          <a:stretch>
            <a:fillRect/>
          </a:stretch>
        </p:blipFill>
        <p:spPr>
          <a:xfrm>
            <a:off x="320040" y="164592"/>
            <a:ext cx="411480" cy="274320"/>
          </a:xfrm>
          <a:prstGeom prst="rect">
            <a:avLst/>
          </a:prstGeom>
        </p:spPr>
      </p:pic>
      <p:sp>
        <p:nvSpPr>
          <p:cNvPr id="4" name="Text 1"/>
          <p:cNvSpPr/>
          <p:nvPr/>
        </p:nvSpPr>
        <p:spPr>
          <a:xfrm>
            <a:off x="841248" y="164592"/>
            <a:ext cx="2743200" cy="164592"/>
          </a:xfrm>
          <a:prstGeom prst="rect">
            <a:avLst/>
          </a:prstGeom>
          <a:noFill/>
          <a:ln/>
        </p:spPr>
        <p:txBody>
          <a:bodyPr wrap="square" rtlCol="0" anchor="ctr"/>
          <a:lstStyle/>
          <a:p>
            <a:pPr indent="0" marL="0">
              <a:buNone/>
            </a:pPr>
            <a:r>
              <a:rPr lang="en-US" sz="1000" b="1" spc="200" kern="0" dirty="0">
                <a:solidFill>
                  <a:srgbClr val="FFFFFF"/>
                </a:solidFill>
                <a:latin typeface="Calibri" pitchFamily="34" charset="0"/>
                <a:ea typeface="Calibri" pitchFamily="34" charset="-122"/>
                <a:cs typeface="Calibri" pitchFamily="34" charset="-120"/>
              </a:rPr>
              <a:t>CLAT GURUKUL</a:t>
            </a:r>
            <a:endParaRPr lang="en-US" sz="1000" dirty="0"/>
          </a:p>
        </p:txBody>
      </p:sp>
      <p:sp>
        <p:nvSpPr>
          <p:cNvPr id="5" name="Text 2"/>
          <p:cNvSpPr/>
          <p:nvPr/>
        </p:nvSpPr>
        <p:spPr>
          <a:xfrm>
            <a:off x="841248" y="310896"/>
            <a:ext cx="4114800" cy="146304"/>
          </a:xfrm>
          <a:prstGeom prst="rect">
            <a:avLst/>
          </a:prstGeom>
          <a:noFill/>
          <a:ln/>
        </p:spPr>
        <p:txBody>
          <a:bodyPr wrap="square" rtlCol="0" anchor="ctr"/>
          <a:lstStyle/>
          <a:p>
            <a:pPr indent="0" marL="0">
              <a:buNone/>
            </a:pPr>
            <a:r>
              <a:rPr lang="en-US" sz="850" i="1" dirty="0">
                <a:solidFill>
                  <a:srgbClr val="FFB89A"/>
                </a:solidFill>
                <a:latin typeface="Calibri" pitchFamily="34" charset="0"/>
                <a:ea typeface="Calibri" pitchFamily="34" charset="-122"/>
                <a:cs typeface="Calibri" pitchFamily="34" charset="-120"/>
              </a:rPr>
              <a:t>CLAT 2027  ·  English  ·  Class 03  ·  Tone</a:t>
            </a:r>
            <a:endParaRPr lang="en-US" sz="850" dirty="0"/>
          </a:p>
        </p:txBody>
      </p:sp>
      <p:sp>
        <p:nvSpPr>
          <p:cNvPr id="6" name="Shape 3"/>
          <p:cNvSpPr/>
          <p:nvPr/>
        </p:nvSpPr>
        <p:spPr>
          <a:xfrm>
            <a:off x="11414455" y="6355080"/>
            <a:ext cx="411480" cy="411480"/>
          </a:xfrm>
          <a:prstGeom prst="ellipse">
            <a:avLst/>
          </a:prstGeom>
          <a:solidFill>
            <a:srgbClr val="FF6B35"/>
          </a:solidFill>
          <a:ln/>
        </p:spPr>
      </p:sp>
      <p:sp>
        <p:nvSpPr>
          <p:cNvPr id="7" name="Text 4"/>
          <p:cNvSpPr/>
          <p:nvPr/>
        </p:nvSpPr>
        <p:spPr>
          <a:xfrm>
            <a:off x="11414455" y="6355080"/>
            <a:ext cx="411480" cy="41148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29</a:t>
            </a:r>
            <a:endParaRPr lang="en-US" sz="1200" dirty="0"/>
          </a:p>
        </p:txBody>
      </p:sp>
      <p:sp>
        <p:nvSpPr>
          <p:cNvPr id="8" name="Text 5"/>
          <p:cNvSpPr/>
          <p:nvPr/>
        </p:nvSpPr>
        <p:spPr>
          <a:xfrm>
            <a:off x="365760" y="6446520"/>
            <a:ext cx="3657600" cy="228600"/>
          </a:xfrm>
          <a:prstGeom prst="rect">
            <a:avLst/>
          </a:prstGeom>
          <a:noFill/>
          <a:ln/>
        </p:spPr>
        <p:txBody>
          <a:bodyPr wrap="square" rtlCol="0" anchor="ctr"/>
          <a:lstStyle/>
          <a:p>
            <a:pPr indent="0" marL="0">
              <a:buNone/>
            </a:pPr>
            <a:r>
              <a:rPr lang="en-US" sz="900" i="1" dirty="0">
                <a:solidFill>
                  <a:srgbClr val="FFB89A"/>
                </a:solidFill>
                <a:latin typeface="Calibri" pitchFamily="34" charset="0"/>
                <a:ea typeface="Calibri" pitchFamily="34" charset="-122"/>
                <a:cs typeface="Calibri" pitchFamily="34" charset="-120"/>
              </a:rPr>
              <a:t>clatgurukul.com</a:t>
            </a:r>
            <a:endParaRPr lang="en-US" sz="900" dirty="0"/>
          </a:p>
        </p:txBody>
      </p:sp>
      <p:sp>
        <p:nvSpPr>
          <p:cNvPr id="9" name="Text 6"/>
          <p:cNvSpPr/>
          <p:nvPr/>
        </p:nvSpPr>
        <p:spPr>
          <a:xfrm>
            <a:off x="457200" y="868680"/>
            <a:ext cx="10972800" cy="640080"/>
          </a:xfrm>
          <a:prstGeom prst="rect">
            <a:avLst/>
          </a:prstGeom>
          <a:noFill/>
          <a:ln/>
        </p:spPr>
        <p:txBody>
          <a:bodyPr wrap="square"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KEY TAKEAWAYS</a:t>
            </a:r>
            <a:endParaRPr lang="en-US" sz="3200" dirty="0"/>
          </a:p>
        </p:txBody>
      </p:sp>
      <p:sp>
        <p:nvSpPr>
          <p:cNvPr id="10" name="Shape 7"/>
          <p:cNvSpPr/>
          <p:nvPr/>
        </p:nvSpPr>
        <p:spPr>
          <a:xfrm>
            <a:off x="457200" y="1508760"/>
            <a:ext cx="502920" cy="54864"/>
          </a:xfrm>
          <a:prstGeom prst="rect">
            <a:avLst/>
          </a:prstGeom>
          <a:solidFill>
            <a:srgbClr val="FF6B35"/>
          </a:solidFill>
          <a:ln/>
        </p:spPr>
      </p:sp>
      <p:sp>
        <p:nvSpPr>
          <p:cNvPr id="11" name="Text 8"/>
          <p:cNvSpPr/>
          <p:nvPr/>
        </p:nvSpPr>
        <p:spPr>
          <a:xfrm>
            <a:off x="457200" y="1600200"/>
            <a:ext cx="10972800" cy="320040"/>
          </a:xfrm>
          <a:prstGeom prst="rect">
            <a:avLst/>
          </a:prstGeom>
          <a:noFill/>
          <a:ln/>
        </p:spPr>
        <p:txBody>
          <a:bodyPr wrap="square" rtlCol="0" anchor="ctr"/>
          <a:lstStyle/>
          <a:p>
            <a:pPr indent="0" marL="0">
              <a:buNone/>
            </a:pPr>
            <a:r>
              <a:rPr lang="en-US" sz="1300" i="1" dirty="0">
                <a:solidFill>
                  <a:srgbClr val="FFB89A"/>
                </a:solidFill>
                <a:latin typeface="Calibri" pitchFamily="34" charset="0"/>
                <a:ea typeface="Calibri" pitchFamily="34" charset="-122"/>
                <a:cs typeface="Calibri" pitchFamily="34" charset="-120"/>
              </a:rPr>
              <a:t>Eight things to remember from Class 03</a:t>
            </a:r>
            <a:endParaRPr lang="en-US" sz="1300" dirty="0"/>
          </a:p>
        </p:txBody>
      </p:sp>
      <p:sp>
        <p:nvSpPr>
          <p:cNvPr id="12" name="Shape 9"/>
          <p:cNvSpPr/>
          <p:nvPr/>
        </p:nvSpPr>
        <p:spPr>
          <a:xfrm>
            <a:off x="457200" y="2194560"/>
            <a:ext cx="5440680" cy="960120"/>
          </a:xfrm>
          <a:prstGeom prst="roundRect">
            <a:avLst>
              <a:gd name="adj" fmla="val 5714"/>
            </a:avLst>
          </a:prstGeom>
          <a:solidFill>
            <a:srgbClr val="2E4773"/>
          </a:solidFill>
          <a:ln w="9525">
            <a:solidFill>
              <a:srgbClr val="FF6B35"/>
            </a:solidFill>
            <a:prstDash val="solid"/>
          </a:ln>
        </p:spPr>
      </p:sp>
      <p:sp>
        <p:nvSpPr>
          <p:cNvPr id="13" name="Shape 10"/>
          <p:cNvSpPr/>
          <p:nvPr/>
        </p:nvSpPr>
        <p:spPr>
          <a:xfrm>
            <a:off x="594360" y="2377440"/>
            <a:ext cx="594360" cy="594360"/>
          </a:xfrm>
          <a:prstGeom prst="ellipse">
            <a:avLst/>
          </a:prstGeom>
          <a:solidFill>
            <a:srgbClr val="FF6B35"/>
          </a:solidFill>
          <a:ln/>
        </p:spPr>
      </p:sp>
      <p:sp>
        <p:nvSpPr>
          <p:cNvPr id="14" name="Text 11"/>
          <p:cNvSpPr/>
          <p:nvPr/>
        </p:nvSpPr>
        <p:spPr>
          <a:xfrm>
            <a:off x="594360" y="237744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01</a:t>
            </a:r>
            <a:endParaRPr lang="en-US" sz="1400" dirty="0"/>
          </a:p>
        </p:txBody>
      </p:sp>
      <p:sp>
        <p:nvSpPr>
          <p:cNvPr id="15" name="Text 12"/>
          <p:cNvSpPr/>
          <p:nvPr/>
        </p:nvSpPr>
        <p:spPr>
          <a:xfrm>
            <a:off x="1325880" y="224028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Tone is the author's attitude — toward the subject, and toward you. It is felt, not stated.</a:t>
            </a:r>
            <a:endParaRPr lang="en-US" sz="1150" dirty="0"/>
          </a:p>
        </p:txBody>
      </p:sp>
      <p:sp>
        <p:nvSpPr>
          <p:cNvPr id="16" name="Shape 13"/>
          <p:cNvSpPr/>
          <p:nvPr/>
        </p:nvSpPr>
        <p:spPr>
          <a:xfrm>
            <a:off x="6263640" y="2194560"/>
            <a:ext cx="5440680" cy="960120"/>
          </a:xfrm>
          <a:prstGeom prst="roundRect">
            <a:avLst>
              <a:gd name="adj" fmla="val 5714"/>
            </a:avLst>
          </a:prstGeom>
          <a:solidFill>
            <a:srgbClr val="2E4773"/>
          </a:solidFill>
          <a:ln w="9525">
            <a:solidFill>
              <a:srgbClr val="FF6B35"/>
            </a:solidFill>
            <a:prstDash val="solid"/>
          </a:ln>
        </p:spPr>
      </p:sp>
      <p:sp>
        <p:nvSpPr>
          <p:cNvPr id="17" name="Shape 14"/>
          <p:cNvSpPr/>
          <p:nvPr/>
        </p:nvSpPr>
        <p:spPr>
          <a:xfrm>
            <a:off x="6400800" y="2377440"/>
            <a:ext cx="594360" cy="594360"/>
          </a:xfrm>
          <a:prstGeom prst="ellipse">
            <a:avLst/>
          </a:prstGeom>
          <a:solidFill>
            <a:srgbClr val="FF6B35"/>
          </a:solidFill>
          <a:ln/>
        </p:spPr>
      </p:sp>
      <p:sp>
        <p:nvSpPr>
          <p:cNvPr id="18" name="Text 15"/>
          <p:cNvSpPr/>
          <p:nvPr/>
        </p:nvSpPr>
        <p:spPr>
          <a:xfrm>
            <a:off x="6400800" y="237744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02</a:t>
            </a:r>
            <a:endParaRPr lang="en-US" sz="1400" dirty="0"/>
          </a:p>
        </p:txBody>
      </p:sp>
      <p:sp>
        <p:nvSpPr>
          <p:cNvPr id="19" name="Text 16"/>
          <p:cNvSpPr/>
          <p:nvPr/>
        </p:nvSpPr>
        <p:spPr>
          <a:xfrm>
            <a:off x="7132320" y="224028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Tone, mood, voice and register are four different things. CLAT tests all four; do not blur them.</a:t>
            </a:r>
            <a:endParaRPr lang="en-US" sz="1150" dirty="0"/>
          </a:p>
        </p:txBody>
      </p:sp>
      <p:sp>
        <p:nvSpPr>
          <p:cNvPr id="20" name="Shape 17"/>
          <p:cNvSpPr/>
          <p:nvPr/>
        </p:nvSpPr>
        <p:spPr>
          <a:xfrm>
            <a:off x="457200" y="3291840"/>
            <a:ext cx="5440680" cy="960120"/>
          </a:xfrm>
          <a:prstGeom prst="roundRect">
            <a:avLst>
              <a:gd name="adj" fmla="val 5714"/>
            </a:avLst>
          </a:prstGeom>
          <a:solidFill>
            <a:srgbClr val="2E4773"/>
          </a:solidFill>
          <a:ln w="9525">
            <a:solidFill>
              <a:srgbClr val="FF6B35"/>
            </a:solidFill>
            <a:prstDash val="solid"/>
          </a:ln>
        </p:spPr>
      </p:sp>
      <p:sp>
        <p:nvSpPr>
          <p:cNvPr id="21" name="Shape 18"/>
          <p:cNvSpPr/>
          <p:nvPr/>
        </p:nvSpPr>
        <p:spPr>
          <a:xfrm>
            <a:off x="594360" y="3474720"/>
            <a:ext cx="594360" cy="594360"/>
          </a:xfrm>
          <a:prstGeom prst="ellipse">
            <a:avLst/>
          </a:prstGeom>
          <a:solidFill>
            <a:srgbClr val="FF6B35"/>
          </a:solidFill>
          <a:ln/>
        </p:spPr>
      </p:sp>
      <p:sp>
        <p:nvSpPr>
          <p:cNvPr id="22" name="Text 19"/>
          <p:cNvSpPr/>
          <p:nvPr/>
        </p:nvSpPr>
        <p:spPr>
          <a:xfrm>
            <a:off x="594360" y="347472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03</a:t>
            </a:r>
            <a:endParaRPr lang="en-US" sz="1400" dirty="0"/>
          </a:p>
        </p:txBody>
      </p:sp>
      <p:sp>
        <p:nvSpPr>
          <p:cNvPr id="23" name="Text 20"/>
          <p:cNvSpPr/>
          <p:nvPr/>
        </p:nvSpPr>
        <p:spPr>
          <a:xfrm>
            <a:off x="1325880" y="333756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Almost every CLAT tone question is a paraphrase of one of four stems. Recognise the stem first.</a:t>
            </a:r>
            <a:endParaRPr lang="en-US" sz="1150" dirty="0"/>
          </a:p>
        </p:txBody>
      </p:sp>
      <p:sp>
        <p:nvSpPr>
          <p:cNvPr id="24" name="Shape 21"/>
          <p:cNvSpPr/>
          <p:nvPr/>
        </p:nvSpPr>
        <p:spPr>
          <a:xfrm>
            <a:off x="6263640" y="3291840"/>
            <a:ext cx="5440680" cy="960120"/>
          </a:xfrm>
          <a:prstGeom prst="roundRect">
            <a:avLst>
              <a:gd name="adj" fmla="val 5714"/>
            </a:avLst>
          </a:prstGeom>
          <a:solidFill>
            <a:srgbClr val="2E4773"/>
          </a:solidFill>
          <a:ln w="9525">
            <a:solidFill>
              <a:srgbClr val="FF6B35"/>
            </a:solidFill>
            <a:prstDash val="solid"/>
          </a:ln>
        </p:spPr>
      </p:sp>
      <p:sp>
        <p:nvSpPr>
          <p:cNvPr id="25" name="Shape 22"/>
          <p:cNvSpPr/>
          <p:nvPr/>
        </p:nvSpPr>
        <p:spPr>
          <a:xfrm>
            <a:off x="6400800" y="3474720"/>
            <a:ext cx="594360" cy="594360"/>
          </a:xfrm>
          <a:prstGeom prst="ellipse">
            <a:avLst/>
          </a:prstGeom>
          <a:solidFill>
            <a:srgbClr val="FF6B35"/>
          </a:solidFill>
          <a:ln/>
        </p:spPr>
      </p:sp>
      <p:sp>
        <p:nvSpPr>
          <p:cNvPr id="26" name="Text 23"/>
          <p:cNvSpPr/>
          <p:nvPr/>
        </p:nvSpPr>
        <p:spPr>
          <a:xfrm>
            <a:off x="6400800" y="347472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04</a:t>
            </a:r>
            <a:endParaRPr lang="en-US" sz="1400" dirty="0"/>
          </a:p>
        </p:txBody>
      </p:sp>
      <p:sp>
        <p:nvSpPr>
          <p:cNvPr id="27" name="Text 24"/>
          <p:cNvSpPr/>
          <p:nvPr/>
        </p:nvSpPr>
        <p:spPr>
          <a:xfrm>
            <a:off x="7132320" y="333756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Read three layers — lexical, syntactic, rhetorical. Each leaves its own fingerprint.</a:t>
            </a:r>
            <a:endParaRPr lang="en-US" sz="1150" dirty="0"/>
          </a:p>
        </p:txBody>
      </p:sp>
      <p:sp>
        <p:nvSpPr>
          <p:cNvPr id="28" name="Shape 25"/>
          <p:cNvSpPr/>
          <p:nvPr/>
        </p:nvSpPr>
        <p:spPr>
          <a:xfrm>
            <a:off x="457200" y="4389120"/>
            <a:ext cx="5440680" cy="960120"/>
          </a:xfrm>
          <a:prstGeom prst="roundRect">
            <a:avLst>
              <a:gd name="adj" fmla="val 5714"/>
            </a:avLst>
          </a:prstGeom>
          <a:solidFill>
            <a:srgbClr val="2E4773"/>
          </a:solidFill>
          <a:ln w="9525">
            <a:solidFill>
              <a:srgbClr val="FF6B35"/>
            </a:solidFill>
            <a:prstDash val="solid"/>
          </a:ln>
        </p:spPr>
      </p:sp>
      <p:sp>
        <p:nvSpPr>
          <p:cNvPr id="29" name="Shape 26"/>
          <p:cNvSpPr/>
          <p:nvPr/>
        </p:nvSpPr>
        <p:spPr>
          <a:xfrm>
            <a:off x="594360" y="4572000"/>
            <a:ext cx="594360" cy="594360"/>
          </a:xfrm>
          <a:prstGeom prst="ellipse">
            <a:avLst/>
          </a:prstGeom>
          <a:solidFill>
            <a:srgbClr val="FF6B35"/>
          </a:solidFill>
          <a:ln/>
        </p:spPr>
      </p:sp>
      <p:sp>
        <p:nvSpPr>
          <p:cNvPr id="30" name="Text 27"/>
          <p:cNvSpPr/>
          <p:nvPr/>
        </p:nvSpPr>
        <p:spPr>
          <a:xfrm>
            <a:off x="594360" y="457200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05</a:t>
            </a:r>
            <a:endParaRPr lang="en-US" sz="1400" dirty="0"/>
          </a:p>
        </p:txBody>
      </p:sp>
      <p:sp>
        <p:nvSpPr>
          <p:cNvPr id="31" name="Text 28"/>
          <p:cNvSpPr/>
          <p:nvPr/>
        </p:nvSpPr>
        <p:spPr>
          <a:xfrm>
            <a:off x="1325880" y="443484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Distractors sit one notch from the right answer. Decide family first, intensity second.</a:t>
            </a:r>
            <a:endParaRPr lang="en-US" sz="1150" dirty="0"/>
          </a:p>
        </p:txBody>
      </p:sp>
      <p:sp>
        <p:nvSpPr>
          <p:cNvPr id="32" name="Shape 29"/>
          <p:cNvSpPr/>
          <p:nvPr/>
        </p:nvSpPr>
        <p:spPr>
          <a:xfrm>
            <a:off x="6263640" y="4389120"/>
            <a:ext cx="5440680" cy="960120"/>
          </a:xfrm>
          <a:prstGeom prst="roundRect">
            <a:avLst>
              <a:gd name="adj" fmla="val 5714"/>
            </a:avLst>
          </a:prstGeom>
          <a:solidFill>
            <a:srgbClr val="2E4773"/>
          </a:solidFill>
          <a:ln w="9525">
            <a:solidFill>
              <a:srgbClr val="FF6B35"/>
            </a:solidFill>
            <a:prstDash val="solid"/>
          </a:ln>
        </p:spPr>
      </p:sp>
      <p:sp>
        <p:nvSpPr>
          <p:cNvPr id="33" name="Shape 30"/>
          <p:cNvSpPr/>
          <p:nvPr/>
        </p:nvSpPr>
        <p:spPr>
          <a:xfrm>
            <a:off x="6400800" y="4572000"/>
            <a:ext cx="594360" cy="594360"/>
          </a:xfrm>
          <a:prstGeom prst="ellipse">
            <a:avLst/>
          </a:prstGeom>
          <a:solidFill>
            <a:srgbClr val="FF6B35"/>
          </a:solidFill>
          <a:ln/>
        </p:spPr>
      </p:sp>
      <p:sp>
        <p:nvSpPr>
          <p:cNvPr id="34" name="Text 31"/>
          <p:cNvSpPr/>
          <p:nvPr/>
        </p:nvSpPr>
        <p:spPr>
          <a:xfrm>
            <a:off x="6400800" y="457200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06</a:t>
            </a:r>
            <a:endParaRPr lang="en-US" sz="1400" dirty="0"/>
          </a:p>
        </p:txBody>
      </p:sp>
      <p:sp>
        <p:nvSpPr>
          <p:cNvPr id="35" name="Text 32"/>
          <p:cNvSpPr/>
          <p:nvPr/>
        </p:nvSpPr>
        <p:spPr>
          <a:xfrm>
            <a:off x="7132320" y="443484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Six families cover most of CLAT — disapproving, appreciative, analytical, ironic, sombre, polemical.</a:t>
            </a:r>
            <a:endParaRPr lang="en-US" sz="1150" dirty="0"/>
          </a:p>
        </p:txBody>
      </p:sp>
      <p:sp>
        <p:nvSpPr>
          <p:cNvPr id="36" name="Shape 33"/>
          <p:cNvSpPr/>
          <p:nvPr/>
        </p:nvSpPr>
        <p:spPr>
          <a:xfrm>
            <a:off x="457200" y="5486400"/>
            <a:ext cx="5440680" cy="960120"/>
          </a:xfrm>
          <a:prstGeom prst="roundRect">
            <a:avLst>
              <a:gd name="adj" fmla="val 5714"/>
            </a:avLst>
          </a:prstGeom>
          <a:solidFill>
            <a:srgbClr val="2E4773"/>
          </a:solidFill>
          <a:ln w="9525">
            <a:solidFill>
              <a:srgbClr val="FF6B35"/>
            </a:solidFill>
            <a:prstDash val="solid"/>
          </a:ln>
        </p:spPr>
      </p:sp>
      <p:sp>
        <p:nvSpPr>
          <p:cNvPr id="37" name="Shape 34"/>
          <p:cNvSpPr/>
          <p:nvPr/>
        </p:nvSpPr>
        <p:spPr>
          <a:xfrm>
            <a:off x="594360" y="5669280"/>
            <a:ext cx="594360" cy="594360"/>
          </a:xfrm>
          <a:prstGeom prst="ellipse">
            <a:avLst/>
          </a:prstGeom>
          <a:solidFill>
            <a:srgbClr val="FF6B35"/>
          </a:solidFill>
          <a:ln/>
        </p:spPr>
      </p:sp>
      <p:sp>
        <p:nvSpPr>
          <p:cNvPr id="38" name="Text 35"/>
          <p:cNvSpPr/>
          <p:nvPr/>
        </p:nvSpPr>
        <p:spPr>
          <a:xfrm>
            <a:off x="594360" y="566928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07</a:t>
            </a:r>
            <a:endParaRPr lang="en-US" sz="1400" dirty="0"/>
          </a:p>
        </p:txBody>
      </p:sp>
      <p:sp>
        <p:nvSpPr>
          <p:cNvPr id="39" name="Text 36"/>
          <p:cNvSpPr/>
          <p:nvPr/>
        </p:nvSpPr>
        <p:spPr>
          <a:xfrm>
            <a:off x="1325880" y="553212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Pick the calmer cousin unless the prose visibly shouts. CLAT prose rarely earns the strongest adjective.</a:t>
            </a:r>
            <a:endParaRPr lang="en-US" sz="1150" dirty="0"/>
          </a:p>
        </p:txBody>
      </p:sp>
      <p:sp>
        <p:nvSpPr>
          <p:cNvPr id="40" name="Shape 37"/>
          <p:cNvSpPr/>
          <p:nvPr/>
        </p:nvSpPr>
        <p:spPr>
          <a:xfrm>
            <a:off x="6263640" y="5486400"/>
            <a:ext cx="5440680" cy="960120"/>
          </a:xfrm>
          <a:prstGeom prst="roundRect">
            <a:avLst>
              <a:gd name="adj" fmla="val 5714"/>
            </a:avLst>
          </a:prstGeom>
          <a:solidFill>
            <a:srgbClr val="2E4773"/>
          </a:solidFill>
          <a:ln w="9525">
            <a:solidFill>
              <a:srgbClr val="FF6B35"/>
            </a:solidFill>
            <a:prstDash val="solid"/>
          </a:ln>
        </p:spPr>
      </p:sp>
      <p:sp>
        <p:nvSpPr>
          <p:cNvPr id="41" name="Shape 38"/>
          <p:cNvSpPr/>
          <p:nvPr/>
        </p:nvSpPr>
        <p:spPr>
          <a:xfrm>
            <a:off x="6400800" y="5669280"/>
            <a:ext cx="594360" cy="594360"/>
          </a:xfrm>
          <a:prstGeom prst="ellipse">
            <a:avLst/>
          </a:prstGeom>
          <a:solidFill>
            <a:srgbClr val="FF6B35"/>
          </a:solidFill>
          <a:ln/>
        </p:spPr>
      </p:sp>
      <p:sp>
        <p:nvSpPr>
          <p:cNvPr id="42" name="Text 39"/>
          <p:cNvSpPr/>
          <p:nvPr/>
        </p:nvSpPr>
        <p:spPr>
          <a:xfrm>
            <a:off x="6400800" y="5669280"/>
            <a:ext cx="594360" cy="5943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08</a:t>
            </a:r>
            <a:endParaRPr lang="en-US" sz="1400" dirty="0"/>
          </a:p>
        </p:txBody>
      </p:sp>
      <p:sp>
        <p:nvSpPr>
          <p:cNvPr id="43" name="Text 40"/>
          <p:cNvSpPr/>
          <p:nvPr/>
        </p:nvSpPr>
        <p:spPr>
          <a:xfrm>
            <a:off x="7132320" y="5532120"/>
            <a:ext cx="4480560" cy="868680"/>
          </a:xfrm>
          <a:prstGeom prst="rect">
            <a:avLst/>
          </a:prstGeom>
          <a:noFill/>
          <a:ln/>
        </p:spPr>
        <p:txBody>
          <a:bodyPr wrap="square" rtlCol="0" anchor="ctr"/>
          <a:lstStyle/>
          <a:p>
            <a:pPr indent="0" marL="0">
              <a:buNone/>
            </a:pPr>
            <a:r>
              <a:rPr lang="en-US" sz="1150" dirty="0">
                <a:solidFill>
                  <a:srgbClr val="FFFFFF"/>
                </a:solidFill>
                <a:latin typeface="Calibri" pitchFamily="34" charset="0"/>
                <a:ea typeface="Calibri" pitchFamily="34" charset="-122"/>
                <a:cs typeface="Calibri" pitchFamily="34" charset="-120"/>
              </a:rPr>
              <a:t>Every closing sentence anchors the tone. Train yourself to read it twice before you mark.</a:t>
            </a:r>
            <a:endParaRPr lang="en-US" sz="11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B2D4F"/>
        </a:solidFill>
      </p:bgPr>
    </p:bg>
    <p:spTree>
      <p:nvGrpSpPr>
        <p:cNvPr id="1" name=""/>
        <p:cNvGrpSpPr/>
        <p:nvPr/>
      </p:nvGrpSpPr>
      <p:grpSpPr>
        <a:xfrm>
          <a:off x="0" y="0"/>
          <a:ext cx="0" cy="0"/>
          <a:chOff x="0" y="0"/>
          <a:chExt cx="0" cy="0"/>
        </a:xfrm>
      </p:grpSpPr>
      <p:pic>
        <p:nvPicPr>
          <p:cNvPr id="2" name="Image 0" descr="/tmp/cg-logo-white-on-navy.png">    </p:cNvPr>
          <p:cNvPicPr>
            <a:picLocks noChangeAspect="1"/>
          </p:cNvPicPr>
          <p:nvPr/>
        </p:nvPicPr>
        <p:blipFill>
          <a:blip r:embed="rId1"/>
          <a:stretch>
            <a:fillRect/>
          </a:stretch>
        </p:blipFill>
        <p:spPr>
          <a:xfrm>
            <a:off x="5592928" y="822960"/>
            <a:ext cx="1005840" cy="640080"/>
          </a:xfrm>
          <a:prstGeom prst="rect">
            <a:avLst/>
          </a:prstGeom>
        </p:spPr>
      </p:pic>
      <p:sp>
        <p:nvSpPr>
          <p:cNvPr id="3" name="Text 0"/>
          <p:cNvSpPr/>
          <p:nvPr/>
        </p:nvSpPr>
        <p:spPr>
          <a:xfrm>
            <a:off x="0" y="1691640"/>
            <a:ext cx="12191695" cy="365760"/>
          </a:xfrm>
          <a:prstGeom prst="rect">
            <a:avLst/>
          </a:prstGeom>
          <a:noFill/>
          <a:ln/>
        </p:spPr>
        <p:txBody>
          <a:bodyPr wrap="square" rtlCol="0" anchor="ctr"/>
          <a:lstStyle/>
          <a:p>
            <a:pPr algn="ctr" indent="0" marL="0">
              <a:buNone/>
            </a:pPr>
            <a:r>
              <a:rPr lang="en-US" sz="1400" b="1" spc="500" kern="0" dirty="0">
                <a:solidFill>
                  <a:srgbClr val="FFFFFF"/>
                </a:solidFill>
                <a:latin typeface="Calibri" pitchFamily="34" charset="0"/>
                <a:ea typeface="Calibri" pitchFamily="34" charset="-122"/>
                <a:cs typeface="Calibri" pitchFamily="34" charset="-120"/>
              </a:rPr>
              <a:t>CLAT GURUKUL</a:t>
            </a:r>
            <a:endParaRPr lang="en-US" sz="1400" dirty="0"/>
          </a:p>
        </p:txBody>
      </p:sp>
      <p:sp>
        <p:nvSpPr>
          <p:cNvPr id="4" name="Shape 1"/>
          <p:cNvSpPr/>
          <p:nvPr/>
        </p:nvSpPr>
        <p:spPr>
          <a:xfrm>
            <a:off x="5547208" y="2103120"/>
            <a:ext cx="1097280" cy="0"/>
          </a:xfrm>
          <a:prstGeom prst="line">
            <a:avLst/>
          </a:prstGeom>
          <a:noFill/>
          <a:ln w="25400">
            <a:solidFill>
              <a:srgbClr val="FF6B35"/>
            </a:solidFill>
            <a:prstDash val="solid"/>
          </a:ln>
        </p:spPr>
      </p:sp>
      <p:sp>
        <p:nvSpPr>
          <p:cNvPr id="5" name="Text 2"/>
          <p:cNvSpPr/>
          <p:nvPr/>
        </p:nvSpPr>
        <p:spPr>
          <a:xfrm>
            <a:off x="0" y="2377440"/>
            <a:ext cx="12191695" cy="91440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THANK YOU.</a:t>
            </a:r>
            <a:endParaRPr lang="en-US" sz="5600" dirty="0"/>
          </a:p>
        </p:txBody>
      </p:sp>
      <p:sp>
        <p:nvSpPr>
          <p:cNvPr id="6" name="Text 3"/>
          <p:cNvSpPr/>
          <p:nvPr/>
        </p:nvSpPr>
        <p:spPr>
          <a:xfrm>
            <a:off x="0" y="3383280"/>
            <a:ext cx="12191695" cy="457200"/>
          </a:xfrm>
          <a:prstGeom prst="rect">
            <a:avLst/>
          </a:prstGeom>
          <a:noFill/>
          <a:ln/>
        </p:spPr>
        <p:txBody>
          <a:bodyPr wrap="square" rtlCol="0" anchor="ctr"/>
          <a:lstStyle/>
          <a:p>
            <a:pPr algn="ctr" indent="0" marL="0">
              <a:buNone/>
            </a:pPr>
            <a:r>
              <a:rPr lang="en-US" sz="1800" i="1" dirty="0">
                <a:solidFill>
                  <a:srgbClr val="FFB89A"/>
                </a:solidFill>
                <a:latin typeface="Calibri" pitchFamily="34" charset="0"/>
                <a:ea typeface="Calibri" pitchFamily="34" charset="-122"/>
                <a:cs typeface="Calibri" pitchFamily="34" charset="-120"/>
              </a:rPr>
              <a:t>That wraps Class 03 — Tone of the Passage.</a:t>
            </a:r>
            <a:endParaRPr lang="en-US" sz="1800" dirty="0"/>
          </a:p>
        </p:txBody>
      </p:sp>
      <p:sp>
        <p:nvSpPr>
          <p:cNvPr id="7" name="Shape 4"/>
          <p:cNvSpPr/>
          <p:nvPr/>
        </p:nvSpPr>
        <p:spPr>
          <a:xfrm>
            <a:off x="929488" y="4206240"/>
            <a:ext cx="3291840" cy="1463040"/>
          </a:xfrm>
          <a:prstGeom prst="roundRect">
            <a:avLst>
              <a:gd name="adj" fmla="val 6250"/>
            </a:avLst>
          </a:prstGeom>
          <a:solidFill>
            <a:srgbClr val="1B2D4F"/>
          </a:solidFill>
          <a:ln w="12700">
            <a:solidFill>
              <a:srgbClr val="FF6B35"/>
            </a:solidFill>
            <a:prstDash val="solid"/>
          </a:ln>
        </p:spPr>
      </p:sp>
      <p:sp>
        <p:nvSpPr>
          <p:cNvPr id="8" name="Text 5"/>
          <p:cNvSpPr/>
          <p:nvPr/>
        </p:nvSpPr>
        <p:spPr>
          <a:xfrm>
            <a:off x="929488" y="4297680"/>
            <a:ext cx="3291840" cy="365760"/>
          </a:xfrm>
          <a:prstGeom prst="rect">
            <a:avLst/>
          </a:prstGeom>
          <a:noFill/>
          <a:ln/>
        </p:spPr>
        <p:txBody>
          <a:bodyPr wrap="square" rtlCol="0" anchor="ctr"/>
          <a:lstStyle/>
          <a:p>
            <a:pPr algn="ctr" indent="0" marL="0">
              <a:buNone/>
            </a:pPr>
            <a:r>
              <a:rPr lang="en-US" sz="1200" b="1" spc="400" kern="0" dirty="0">
                <a:solidFill>
                  <a:srgbClr val="FF6B35"/>
                </a:solidFill>
                <a:latin typeface="Calibri" pitchFamily="34" charset="0"/>
                <a:ea typeface="Calibri" pitchFamily="34" charset="-122"/>
                <a:cs typeface="Calibri" pitchFamily="34" charset="-120"/>
              </a:rPr>
              <a:t>01</a:t>
            </a:r>
            <a:endParaRPr lang="en-US" sz="1200" dirty="0"/>
          </a:p>
        </p:txBody>
      </p:sp>
      <p:sp>
        <p:nvSpPr>
          <p:cNvPr id="9" name="Text 6"/>
          <p:cNvSpPr/>
          <p:nvPr/>
        </p:nvSpPr>
        <p:spPr>
          <a:xfrm>
            <a:off x="929488" y="4617720"/>
            <a:ext cx="3291840" cy="32004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ATTEMPT</a:t>
            </a:r>
            <a:endParaRPr lang="en-US" sz="1600" dirty="0"/>
          </a:p>
        </p:txBody>
      </p:sp>
      <p:sp>
        <p:nvSpPr>
          <p:cNvPr id="10" name="Text 7"/>
          <p:cNvSpPr/>
          <p:nvPr/>
        </p:nvSpPr>
        <p:spPr>
          <a:xfrm>
            <a:off x="1112368" y="4983480"/>
            <a:ext cx="2926080" cy="640080"/>
          </a:xfrm>
          <a:prstGeom prst="rect">
            <a:avLst/>
          </a:prstGeom>
          <a:noFill/>
          <a:ln/>
        </p:spPr>
        <p:txBody>
          <a:bodyPr wrap="square" rtlCol="0" anchor="ctr"/>
          <a:lstStyle/>
          <a:p>
            <a:pPr algn="ctr" indent="0" marL="0">
              <a:buNone/>
            </a:pPr>
            <a:r>
              <a:rPr lang="en-US" sz="1100" dirty="0">
                <a:solidFill>
                  <a:srgbClr val="E8ECF3"/>
                </a:solidFill>
                <a:latin typeface="Calibri" pitchFamily="34" charset="0"/>
                <a:ea typeface="Calibri" pitchFamily="34" charset="-122"/>
                <a:cs typeface="Calibri" pitchFamily="34" charset="-120"/>
              </a:rPr>
              <a:t>40-MCQ Practice Sheet (48 minutes)</a:t>
            </a:r>
            <a:endParaRPr lang="en-US" sz="1100" dirty="0"/>
          </a:p>
        </p:txBody>
      </p:sp>
      <p:sp>
        <p:nvSpPr>
          <p:cNvPr id="11" name="Shape 8"/>
          <p:cNvSpPr/>
          <p:nvPr/>
        </p:nvSpPr>
        <p:spPr>
          <a:xfrm>
            <a:off x="4449928" y="4206240"/>
            <a:ext cx="3291840" cy="1463040"/>
          </a:xfrm>
          <a:prstGeom prst="roundRect">
            <a:avLst>
              <a:gd name="adj" fmla="val 6250"/>
            </a:avLst>
          </a:prstGeom>
          <a:solidFill>
            <a:srgbClr val="1B2D4F"/>
          </a:solidFill>
          <a:ln w="12700">
            <a:solidFill>
              <a:srgbClr val="FF6B35"/>
            </a:solidFill>
            <a:prstDash val="solid"/>
          </a:ln>
        </p:spPr>
      </p:sp>
      <p:sp>
        <p:nvSpPr>
          <p:cNvPr id="12" name="Text 9"/>
          <p:cNvSpPr/>
          <p:nvPr/>
        </p:nvSpPr>
        <p:spPr>
          <a:xfrm>
            <a:off x="4449928" y="4297680"/>
            <a:ext cx="3291840" cy="365760"/>
          </a:xfrm>
          <a:prstGeom prst="rect">
            <a:avLst/>
          </a:prstGeom>
          <a:noFill/>
          <a:ln/>
        </p:spPr>
        <p:txBody>
          <a:bodyPr wrap="square" rtlCol="0" anchor="ctr"/>
          <a:lstStyle/>
          <a:p>
            <a:pPr algn="ctr" indent="0" marL="0">
              <a:buNone/>
            </a:pPr>
            <a:r>
              <a:rPr lang="en-US" sz="1200" b="1" spc="400" kern="0" dirty="0">
                <a:solidFill>
                  <a:srgbClr val="FF6B35"/>
                </a:solidFill>
                <a:latin typeface="Calibri" pitchFamily="34" charset="0"/>
                <a:ea typeface="Calibri" pitchFamily="34" charset="-122"/>
                <a:cs typeface="Calibri" pitchFamily="34" charset="-120"/>
              </a:rPr>
              <a:t>02</a:t>
            </a:r>
            <a:endParaRPr lang="en-US" sz="1200" dirty="0"/>
          </a:p>
        </p:txBody>
      </p:sp>
      <p:sp>
        <p:nvSpPr>
          <p:cNvPr id="13" name="Text 10"/>
          <p:cNvSpPr/>
          <p:nvPr/>
        </p:nvSpPr>
        <p:spPr>
          <a:xfrm>
            <a:off x="4449928" y="4617720"/>
            <a:ext cx="3291840" cy="32004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REVISE</a:t>
            </a:r>
            <a:endParaRPr lang="en-US" sz="1600" dirty="0"/>
          </a:p>
        </p:txBody>
      </p:sp>
      <p:sp>
        <p:nvSpPr>
          <p:cNvPr id="14" name="Text 11"/>
          <p:cNvSpPr/>
          <p:nvPr/>
        </p:nvSpPr>
        <p:spPr>
          <a:xfrm>
            <a:off x="4632808" y="4983480"/>
            <a:ext cx="2926080" cy="640080"/>
          </a:xfrm>
          <a:prstGeom prst="rect">
            <a:avLst/>
          </a:prstGeom>
          <a:noFill/>
          <a:ln/>
        </p:spPr>
        <p:txBody>
          <a:bodyPr wrap="square" rtlCol="0" anchor="ctr"/>
          <a:lstStyle/>
          <a:p>
            <a:pPr algn="ctr" indent="0" marL="0">
              <a:buNone/>
            </a:pPr>
            <a:r>
              <a:rPr lang="en-US" sz="1100" dirty="0">
                <a:solidFill>
                  <a:srgbClr val="E8ECF3"/>
                </a:solidFill>
                <a:latin typeface="Calibri" pitchFamily="34" charset="0"/>
                <a:ea typeface="Calibri" pitchFamily="34" charset="-122"/>
                <a:cs typeface="Calibri" pitchFamily="34" charset="-120"/>
              </a:rPr>
              <a:t>Re-read this deck within 24 hours</a:t>
            </a:r>
            <a:endParaRPr lang="en-US" sz="1100" dirty="0"/>
          </a:p>
        </p:txBody>
      </p:sp>
      <p:sp>
        <p:nvSpPr>
          <p:cNvPr id="15" name="Shape 12"/>
          <p:cNvSpPr/>
          <p:nvPr/>
        </p:nvSpPr>
        <p:spPr>
          <a:xfrm>
            <a:off x="7970368" y="4206240"/>
            <a:ext cx="3291840" cy="1463040"/>
          </a:xfrm>
          <a:prstGeom prst="roundRect">
            <a:avLst>
              <a:gd name="adj" fmla="val 6250"/>
            </a:avLst>
          </a:prstGeom>
          <a:solidFill>
            <a:srgbClr val="1B2D4F"/>
          </a:solidFill>
          <a:ln w="12700">
            <a:solidFill>
              <a:srgbClr val="FF6B35"/>
            </a:solidFill>
            <a:prstDash val="solid"/>
          </a:ln>
        </p:spPr>
      </p:sp>
      <p:sp>
        <p:nvSpPr>
          <p:cNvPr id="16" name="Text 13"/>
          <p:cNvSpPr/>
          <p:nvPr/>
        </p:nvSpPr>
        <p:spPr>
          <a:xfrm>
            <a:off x="7970368" y="4297680"/>
            <a:ext cx="3291840" cy="365760"/>
          </a:xfrm>
          <a:prstGeom prst="rect">
            <a:avLst/>
          </a:prstGeom>
          <a:noFill/>
          <a:ln/>
        </p:spPr>
        <p:txBody>
          <a:bodyPr wrap="square" rtlCol="0" anchor="ctr"/>
          <a:lstStyle/>
          <a:p>
            <a:pPr algn="ctr" indent="0" marL="0">
              <a:buNone/>
            </a:pPr>
            <a:r>
              <a:rPr lang="en-US" sz="1200" b="1" spc="400" kern="0" dirty="0">
                <a:solidFill>
                  <a:srgbClr val="FF6B35"/>
                </a:solidFill>
                <a:latin typeface="Calibri" pitchFamily="34" charset="0"/>
                <a:ea typeface="Calibri" pitchFamily="34" charset="-122"/>
                <a:cs typeface="Calibri" pitchFamily="34" charset="-120"/>
              </a:rPr>
              <a:t>03</a:t>
            </a:r>
            <a:endParaRPr lang="en-US" sz="1200" dirty="0"/>
          </a:p>
        </p:txBody>
      </p:sp>
      <p:sp>
        <p:nvSpPr>
          <p:cNvPr id="17" name="Text 14"/>
          <p:cNvSpPr/>
          <p:nvPr/>
        </p:nvSpPr>
        <p:spPr>
          <a:xfrm>
            <a:off x="7970368" y="4617720"/>
            <a:ext cx="3291840" cy="32004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READ</a:t>
            </a:r>
            <a:endParaRPr lang="en-US" sz="1600" dirty="0"/>
          </a:p>
        </p:txBody>
      </p:sp>
      <p:sp>
        <p:nvSpPr>
          <p:cNvPr id="18" name="Text 15"/>
          <p:cNvSpPr/>
          <p:nvPr/>
        </p:nvSpPr>
        <p:spPr>
          <a:xfrm>
            <a:off x="8153248" y="4983480"/>
            <a:ext cx="2926080" cy="640080"/>
          </a:xfrm>
          <a:prstGeom prst="rect">
            <a:avLst/>
          </a:prstGeom>
          <a:noFill/>
          <a:ln/>
        </p:spPr>
        <p:txBody>
          <a:bodyPr wrap="square" rtlCol="0" anchor="ctr"/>
          <a:lstStyle/>
          <a:p>
            <a:pPr algn="ctr" indent="0" marL="0">
              <a:buNone/>
            </a:pPr>
            <a:r>
              <a:rPr lang="en-US" sz="1100" dirty="0">
                <a:solidFill>
                  <a:srgbClr val="E8ECF3"/>
                </a:solidFill>
                <a:latin typeface="Calibri" pitchFamily="34" charset="0"/>
                <a:ea typeface="Calibri" pitchFamily="34" charset="-122"/>
                <a:cs typeface="Calibri" pitchFamily="34" charset="-120"/>
              </a:rPr>
              <a:t>One Hindu / IE editorial daily — name the tone</a:t>
            </a:r>
            <a:endParaRPr lang="en-US" sz="1100" dirty="0"/>
          </a:p>
        </p:txBody>
      </p:sp>
      <p:sp>
        <p:nvSpPr>
          <p:cNvPr id="19" name="Text 16"/>
          <p:cNvSpPr/>
          <p:nvPr/>
        </p:nvSpPr>
        <p:spPr>
          <a:xfrm>
            <a:off x="0" y="5989320"/>
            <a:ext cx="12191695" cy="320040"/>
          </a:xfrm>
          <a:prstGeom prst="rect">
            <a:avLst/>
          </a:prstGeom>
          <a:noFill/>
          <a:ln/>
        </p:spPr>
        <p:txBody>
          <a:bodyPr wrap="square" rtlCol="0" anchor="ctr"/>
          <a:lstStyle/>
          <a:p>
            <a:pPr algn="ctr" indent="0" marL="0">
              <a:buNone/>
            </a:pPr>
            <a:r>
              <a:rPr lang="en-US" sz="1100" spc="300" kern="0" dirty="0">
                <a:solidFill>
                  <a:srgbClr val="FFB89A"/>
                </a:solidFill>
                <a:latin typeface="Calibri" pitchFamily="34" charset="0"/>
                <a:ea typeface="Calibri" pitchFamily="34" charset="-122"/>
                <a:cs typeface="Calibri" pitchFamily="34" charset="-120"/>
              </a:rPr>
              <a:t>Patna  ·  +91 7033005444  ·  clatgurukul.com</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CLAT 2027 — English Class 03 — Tone of the Passage</dc:title>
  <dc:subject>PptxGenJS Presentation</dc:subject>
  <dc:creator>CLAT Gurukul</dc:creator>
  <cp:lastModifiedBy>CLAT Gurukul</cp:lastModifiedBy>
  <cp:revision>1</cp:revision>
  <dcterms:created xsi:type="dcterms:W3CDTF">2026-04-28T06:26:56Z</dcterms:created>
  <dcterms:modified xsi:type="dcterms:W3CDTF">2026-04-28T06:26:56Z</dcterms:modified>
</cp:coreProperties>
</file>