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D4F"/>
        </a:solidFill>
      </p:bgPr>
    </p:bg>
    <p:spTree>
      <p:nvGrpSpPr>
        <p:cNvPr id="1" name=""/>
        <p:cNvGrpSpPr/>
        <p:nvPr/>
      </p:nvGrpSpPr>
      <p:grpSpPr>
        <a:xfrm>
          <a:off x="0" y="0"/>
          <a:ext cx="0" cy="0"/>
          <a:chOff x="0" y="0"/>
          <a:chExt cx="0" cy="0"/>
        </a:xfrm>
      </p:grpSpPr>
      <p:sp>
        <p:nvSpPr>
          <p:cNvPr id="2" name="Shape 0"/>
          <p:cNvSpPr/>
          <p:nvPr/>
        </p:nvSpPr>
        <p:spPr>
          <a:xfrm>
            <a:off x="4297680" y="0"/>
            <a:ext cx="7894015" cy="6858000"/>
          </a:xfrm>
          <a:prstGeom prst="rect">
            <a:avLst/>
          </a:prstGeom>
          <a:solidFill>
            <a:srgbClr val="0E1A30"/>
          </a:solidFill>
          <a:ln/>
        </p:spPr>
      </p:sp>
      <p:sp>
        <p:nvSpPr>
          <p:cNvPr id="3" name="Shape 1"/>
          <p:cNvSpPr/>
          <p:nvPr/>
        </p:nvSpPr>
        <p:spPr>
          <a:xfrm>
            <a:off x="4297680" y="0"/>
            <a:ext cx="91440" cy="6858000"/>
          </a:xfrm>
          <a:prstGeom prst="rect">
            <a:avLst/>
          </a:prstGeom>
          <a:solidFill>
            <a:srgbClr val="FF6B35"/>
          </a:solidFill>
          <a:ln/>
        </p:spPr>
      </p:sp>
      <p:pic>
        <p:nvPicPr>
          <p:cNvPr id="4" name="Image 0" descr="/tmp/cg-logo-white-on-navy.png">    </p:cNvPr>
          <p:cNvPicPr>
            <a:picLocks noChangeAspect="1"/>
          </p:cNvPicPr>
          <p:nvPr/>
        </p:nvPicPr>
        <p:blipFill>
          <a:blip r:embed="rId1"/>
          <a:stretch>
            <a:fillRect/>
          </a:stretch>
        </p:blipFill>
        <p:spPr>
          <a:xfrm>
            <a:off x="640080" y="548640"/>
            <a:ext cx="914400" cy="566928"/>
          </a:xfrm>
          <a:prstGeom prst="rect">
            <a:avLst/>
          </a:prstGeom>
        </p:spPr>
      </p:pic>
      <p:sp>
        <p:nvSpPr>
          <p:cNvPr id="5" name="Text 2"/>
          <p:cNvSpPr/>
          <p:nvPr/>
        </p:nvSpPr>
        <p:spPr>
          <a:xfrm>
            <a:off x="1691640" y="594360"/>
            <a:ext cx="2743200" cy="320040"/>
          </a:xfrm>
          <a:prstGeom prst="rect">
            <a:avLst/>
          </a:prstGeom>
          <a:noFill/>
          <a:ln/>
        </p:spPr>
        <p:txBody>
          <a:bodyPr wrap="square" rtlCol="0" anchor="ctr"/>
          <a:lstStyle/>
          <a:p>
            <a:pPr indent="0" marL="0">
              <a:buNone/>
            </a:pPr>
            <a:r>
              <a:rPr lang="en-US" sz="2200" b="1" spc="300" kern="0" dirty="0">
                <a:solidFill>
                  <a:srgbClr val="FFFFFF"/>
                </a:solidFill>
                <a:latin typeface="Calibri" pitchFamily="34" charset="0"/>
                <a:ea typeface="Calibri" pitchFamily="34" charset="-122"/>
                <a:cs typeface="Calibri" pitchFamily="34" charset="-120"/>
              </a:rPr>
              <a:t>CLAT GURUKUL</a:t>
            </a:r>
            <a:endParaRPr lang="en-US" sz="2200" dirty="0"/>
          </a:p>
        </p:txBody>
      </p:sp>
      <p:sp>
        <p:nvSpPr>
          <p:cNvPr id="6" name="Text 3"/>
          <p:cNvSpPr/>
          <p:nvPr/>
        </p:nvSpPr>
        <p:spPr>
          <a:xfrm>
            <a:off x="1691640" y="914400"/>
            <a:ext cx="2743200" cy="228600"/>
          </a:xfrm>
          <a:prstGeom prst="rect">
            <a:avLst/>
          </a:prstGeom>
          <a:noFill/>
          <a:ln/>
        </p:spPr>
        <p:txBody>
          <a:bodyPr wrap="square" rtlCol="0" anchor="ctr"/>
          <a:lstStyle/>
          <a:p>
            <a:pPr indent="0" marL="0">
              <a:buNone/>
            </a:pPr>
            <a:r>
              <a:rPr lang="en-US" sz="1400" spc="400" kern="0" dirty="0">
                <a:solidFill>
                  <a:srgbClr val="FF6B35"/>
                </a:solidFill>
                <a:latin typeface="Calibri" pitchFamily="34" charset="0"/>
                <a:ea typeface="Calibri" pitchFamily="34" charset="-122"/>
                <a:cs typeface="Calibri" pitchFamily="34" charset="-120"/>
              </a:rPr>
              <a:t>EST. PATNA</a:t>
            </a:r>
            <a:endParaRPr lang="en-US" sz="1400" dirty="0"/>
          </a:p>
        </p:txBody>
      </p:sp>
      <p:sp>
        <p:nvSpPr>
          <p:cNvPr id="7" name="Shape 4"/>
          <p:cNvSpPr/>
          <p:nvPr/>
        </p:nvSpPr>
        <p:spPr>
          <a:xfrm>
            <a:off x="640080" y="2011680"/>
            <a:ext cx="201168" cy="640080"/>
          </a:xfrm>
          <a:prstGeom prst="rect">
            <a:avLst/>
          </a:prstGeom>
          <a:solidFill>
            <a:srgbClr val="FF6B35"/>
          </a:solidFill>
          <a:ln/>
        </p:spPr>
      </p:sp>
      <p:sp>
        <p:nvSpPr>
          <p:cNvPr id="8" name="Text 5"/>
          <p:cNvSpPr/>
          <p:nvPr/>
        </p:nvSpPr>
        <p:spPr>
          <a:xfrm>
            <a:off x="960120" y="1965960"/>
            <a:ext cx="3657600" cy="731520"/>
          </a:xfrm>
          <a:prstGeom prst="rect">
            <a:avLst/>
          </a:prstGeom>
          <a:noFill/>
          <a:ln/>
        </p:spPr>
        <p:txBody>
          <a:bodyPr wrap="square" rtlCol="0" anchor="ctr"/>
          <a:lstStyle/>
          <a:p>
            <a:pPr indent="0" marL="0">
              <a:buNone/>
            </a:pPr>
            <a:r>
              <a:rPr lang="en-US" sz="3600" b="1" spc="600" kern="0" dirty="0">
                <a:solidFill>
                  <a:srgbClr val="FF6B35"/>
                </a:solidFill>
                <a:latin typeface="Calibri" pitchFamily="34" charset="0"/>
                <a:ea typeface="Calibri" pitchFamily="34" charset="-122"/>
                <a:cs typeface="Calibri" pitchFamily="34" charset="-120"/>
              </a:rPr>
              <a:t>CLASS  04</a:t>
            </a:r>
            <a:endParaRPr lang="en-US" sz="3600" dirty="0"/>
          </a:p>
        </p:txBody>
      </p:sp>
      <p:sp>
        <p:nvSpPr>
          <p:cNvPr id="9" name="Text 6"/>
          <p:cNvSpPr/>
          <p:nvPr/>
        </p:nvSpPr>
        <p:spPr>
          <a:xfrm>
            <a:off x="640080" y="2788920"/>
            <a:ext cx="3931920" cy="640080"/>
          </a:xfrm>
          <a:prstGeom prst="rect">
            <a:avLst/>
          </a:prstGeom>
          <a:noFill/>
          <a:ln/>
        </p:spPr>
        <p:txBody>
          <a:bodyPr wrap="square" rtlCol="0" anchor="ctr"/>
          <a:lstStyle/>
          <a:p>
            <a:pPr indent="0" marL="0">
              <a:buNone/>
            </a:pPr>
            <a:r>
              <a:rPr lang="en-US" sz="3000" dirty="0">
                <a:solidFill>
                  <a:srgbClr val="FFFFFF"/>
                </a:solidFill>
                <a:latin typeface="Calibri" pitchFamily="34" charset="0"/>
                <a:ea typeface="Calibri" pitchFamily="34" charset="-122"/>
                <a:cs typeface="Calibri" pitchFamily="34" charset="-120"/>
              </a:rPr>
              <a:t>Tone — Two Families</a:t>
            </a:r>
            <a:endParaRPr lang="en-US" sz="3000" dirty="0"/>
          </a:p>
        </p:txBody>
      </p:sp>
      <p:sp>
        <p:nvSpPr>
          <p:cNvPr id="10" name="Text 7"/>
          <p:cNvSpPr/>
          <p:nvPr/>
        </p:nvSpPr>
        <p:spPr>
          <a:xfrm>
            <a:off x="640080" y="3383280"/>
            <a:ext cx="4114800" cy="640080"/>
          </a:xfrm>
          <a:prstGeom prst="rect">
            <a:avLst/>
          </a:prstGeom>
          <a:noFill/>
          <a:ln/>
        </p:spPr>
        <p:txBody>
          <a:bodyPr wrap="square"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Analytical &amp; Appreciative</a:t>
            </a:r>
            <a:endParaRPr lang="en-US" sz="2800" dirty="0"/>
          </a:p>
        </p:txBody>
      </p:sp>
      <p:sp>
        <p:nvSpPr>
          <p:cNvPr id="11" name="Shape 8"/>
          <p:cNvSpPr/>
          <p:nvPr/>
        </p:nvSpPr>
        <p:spPr>
          <a:xfrm>
            <a:off x="640080" y="4206240"/>
            <a:ext cx="3200400" cy="0"/>
          </a:xfrm>
          <a:prstGeom prst="line">
            <a:avLst/>
          </a:prstGeom>
          <a:noFill/>
          <a:ln w="38100">
            <a:solidFill>
              <a:srgbClr val="FF6B35"/>
            </a:solidFill>
            <a:prstDash val="solid"/>
          </a:ln>
        </p:spPr>
      </p:sp>
      <p:sp>
        <p:nvSpPr>
          <p:cNvPr id="12" name="Text 9"/>
          <p:cNvSpPr/>
          <p:nvPr/>
        </p:nvSpPr>
        <p:spPr>
          <a:xfrm>
            <a:off x="640080" y="4297680"/>
            <a:ext cx="3657600" cy="411480"/>
          </a:xfrm>
          <a:prstGeom prst="rect">
            <a:avLst/>
          </a:prstGeom>
          <a:noFill/>
          <a:ln/>
        </p:spPr>
        <p:txBody>
          <a:bodyPr wrap="square" rtlCol="0" anchor="ctr"/>
          <a:lstStyle/>
          <a:p>
            <a:pPr indent="0" marL="0">
              <a:buNone/>
            </a:pPr>
            <a:r>
              <a:rPr lang="en-US" sz="1800" i="1" dirty="0">
                <a:solidFill>
                  <a:srgbClr val="FFB89A"/>
                </a:solidFill>
                <a:latin typeface="Calibri" pitchFamily="34" charset="0"/>
                <a:ea typeface="Calibri" pitchFamily="34" charset="-122"/>
                <a:cs typeface="Calibri" pitchFamily="34" charset="-120"/>
              </a:rPr>
              <a:t>April 2026 · Faculty edition</a:t>
            </a:r>
            <a:endParaRPr lang="en-US" sz="1800" dirty="0"/>
          </a:p>
        </p:txBody>
      </p:sp>
      <p:sp>
        <p:nvSpPr>
          <p:cNvPr id="13" name="Text 10"/>
          <p:cNvSpPr/>
          <p:nvPr/>
        </p:nvSpPr>
        <p:spPr>
          <a:xfrm>
            <a:off x="640080" y="4709160"/>
            <a:ext cx="4114800" cy="411480"/>
          </a:xfrm>
          <a:prstGeom prst="rect">
            <a:avLst/>
          </a:prstGeom>
          <a:noFill/>
          <a:ln/>
        </p:spPr>
        <p:txBody>
          <a:bodyPr wrap="square" rtlCol="0" anchor="ctr"/>
          <a:lstStyle/>
          <a:p>
            <a:pPr indent="0" marL="0">
              <a:buNone/>
            </a:pPr>
            <a:r>
              <a:rPr lang="en-US" sz="1600" dirty="0">
                <a:solidFill>
                  <a:srgbClr val="FFB89A"/>
                </a:solidFill>
                <a:latin typeface="Calibri" pitchFamily="34" charset="0"/>
                <a:ea typeface="Calibri" pitchFamily="34" charset="-122"/>
                <a:cs typeface="Calibri" pitchFamily="34" charset="-120"/>
              </a:rPr>
              <a:t>Nine sub-tones · two anchor passages</a:t>
            </a:r>
            <a:endParaRPr lang="en-US" sz="1600" dirty="0"/>
          </a:p>
        </p:txBody>
      </p:sp>
      <p:sp>
        <p:nvSpPr>
          <p:cNvPr id="14" name="Text 11"/>
          <p:cNvSpPr/>
          <p:nvPr/>
        </p:nvSpPr>
        <p:spPr>
          <a:xfrm>
            <a:off x="4937760" y="822960"/>
            <a:ext cx="68580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WHAT THIS CLASS DOES</a:t>
            </a:r>
            <a:endParaRPr lang="en-US" sz="2200" dirty="0"/>
          </a:p>
        </p:txBody>
      </p:sp>
      <p:sp>
        <p:nvSpPr>
          <p:cNvPr id="15" name="Shape 12"/>
          <p:cNvSpPr/>
          <p:nvPr/>
        </p:nvSpPr>
        <p:spPr>
          <a:xfrm>
            <a:off x="4937760" y="1371600"/>
            <a:ext cx="6949440" cy="2468880"/>
          </a:xfrm>
          <a:prstGeom prst="roundRect">
            <a:avLst>
              <a:gd name="adj" fmla="val 4444"/>
            </a:avLst>
          </a:prstGeom>
          <a:solidFill>
            <a:srgbClr val="2E4773"/>
          </a:solidFill>
          <a:ln w="19050">
            <a:solidFill>
              <a:srgbClr val="FF6B35"/>
            </a:solidFill>
            <a:prstDash val="solid"/>
          </a:ln>
        </p:spPr>
      </p:sp>
      <p:sp>
        <p:nvSpPr>
          <p:cNvPr id="16" name="Text 13"/>
          <p:cNvSpPr/>
          <p:nvPr/>
        </p:nvSpPr>
        <p:spPr>
          <a:xfrm>
            <a:off x="5120640" y="1508760"/>
            <a:ext cx="640080" cy="640080"/>
          </a:xfrm>
          <a:prstGeom prst="rect">
            <a:avLst/>
          </a:prstGeom>
          <a:noFill/>
          <a:ln/>
        </p:spPr>
        <p:txBody>
          <a:bodyPr wrap="square" rtlCol="0" anchor="ctr"/>
          <a:lstStyle/>
          <a:p>
            <a:pPr indent="0" marL="0">
              <a:buNone/>
            </a:pPr>
            <a:r>
              <a:rPr lang="en-US" sz="4400" b="1" dirty="0">
                <a:solidFill>
                  <a:srgbClr val="FF6B35"/>
                </a:solidFill>
                <a:latin typeface="Calibri" pitchFamily="34" charset="0"/>
                <a:ea typeface="Calibri" pitchFamily="34" charset="-122"/>
                <a:cs typeface="Calibri" pitchFamily="34" charset="-120"/>
              </a:rPr>
              <a:t>A</a:t>
            </a:r>
            <a:endParaRPr lang="en-US" sz="4400" dirty="0"/>
          </a:p>
        </p:txBody>
      </p:sp>
      <p:sp>
        <p:nvSpPr>
          <p:cNvPr id="17" name="Text 14"/>
          <p:cNvSpPr/>
          <p:nvPr/>
        </p:nvSpPr>
        <p:spPr>
          <a:xfrm>
            <a:off x="5852160" y="1508760"/>
            <a:ext cx="5852160" cy="457200"/>
          </a:xfrm>
          <a:prstGeom prst="rect">
            <a:avLst/>
          </a:prstGeom>
          <a:noFill/>
          <a:ln/>
        </p:spPr>
        <p:txBody>
          <a:bodyPr wrap="square"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ANALYTICAL FAMILY</a:t>
            </a:r>
            <a:endParaRPr lang="en-US" sz="2400" dirty="0"/>
          </a:p>
        </p:txBody>
      </p:sp>
      <p:sp>
        <p:nvSpPr>
          <p:cNvPr id="18" name="Text 15"/>
          <p:cNvSpPr/>
          <p:nvPr/>
        </p:nvSpPr>
        <p:spPr>
          <a:xfrm>
            <a:off x="5852160" y="1965960"/>
            <a:ext cx="5852160" cy="365760"/>
          </a:xfrm>
          <a:prstGeom prst="rect">
            <a:avLst/>
          </a:prstGeom>
          <a:noFill/>
          <a:ln/>
        </p:spPr>
        <p:txBody>
          <a:bodyPr wrap="square" rtlCol="0" anchor="ctr"/>
          <a:lstStyle/>
          <a:p>
            <a:pPr indent="0" marL="0">
              <a:buNone/>
            </a:pPr>
            <a:r>
              <a:rPr lang="en-US" sz="1800" i="1" dirty="0">
                <a:solidFill>
                  <a:srgbClr val="FFB89A"/>
                </a:solidFill>
                <a:latin typeface="Calibri" pitchFamily="34" charset="0"/>
                <a:ea typeface="Calibri" pitchFamily="34" charset="-122"/>
                <a:cs typeface="Calibri" pitchFamily="34" charset="-120"/>
              </a:rPr>
              <a:t>Five cousins. Cool, structured prose.</a:t>
            </a:r>
            <a:endParaRPr lang="en-US" sz="1800" dirty="0"/>
          </a:p>
        </p:txBody>
      </p:sp>
      <p:sp>
        <p:nvSpPr>
          <p:cNvPr id="19" name="Text 16"/>
          <p:cNvSpPr/>
          <p:nvPr/>
        </p:nvSpPr>
        <p:spPr>
          <a:xfrm>
            <a:off x="5852160" y="2423160"/>
            <a:ext cx="5852160" cy="1280160"/>
          </a:xfrm>
          <a:prstGeom prst="rect">
            <a:avLst/>
          </a:prstGeom>
          <a:noFill/>
          <a:ln/>
        </p:spPr>
        <p:txBody>
          <a:bodyPr wrap="square" rtlCol="0" anchor="ctr"/>
          <a:lstStyle/>
          <a:p>
            <a:pPr indent="0" marL="0">
              <a:buNone/>
            </a:pPr>
            <a:r>
              <a:rPr lang="en-US" sz="2200" dirty="0">
                <a:solidFill>
                  <a:srgbClr val="E8ECF3"/>
                </a:solidFill>
                <a:latin typeface="Calibri" pitchFamily="34" charset="0"/>
                <a:ea typeface="Calibri" pitchFamily="34" charset="-122"/>
                <a:cs typeface="Calibri" pitchFamily="34" charset="-120"/>
              </a:rPr>
              <a:t>Analytical · Didactic · Expository · Measured · Dispassionate</a:t>
            </a:r>
            <a:endParaRPr lang="en-US" sz="2200" dirty="0"/>
          </a:p>
        </p:txBody>
      </p:sp>
      <p:sp>
        <p:nvSpPr>
          <p:cNvPr id="20" name="Shape 17"/>
          <p:cNvSpPr/>
          <p:nvPr/>
        </p:nvSpPr>
        <p:spPr>
          <a:xfrm>
            <a:off x="4937760" y="3977640"/>
            <a:ext cx="6949440" cy="2468880"/>
          </a:xfrm>
          <a:prstGeom prst="roundRect">
            <a:avLst>
              <a:gd name="adj" fmla="val 4444"/>
            </a:avLst>
          </a:prstGeom>
          <a:solidFill>
            <a:srgbClr val="2E4773"/>
          </a:solidFill>
          <a:ln w="19050">
            <a:solidFill>
              <a:srgbClr val="FF6B35"/>
            </a:solidFill>
            <a:prstDash val="solid"/>
          </a:ln>
        </p:spPr>
      </p:sp>
      <p:sp>
        <p:nvSpPr>
          <p:cNvPr id="21" name="Text 18"/>
          <p:cNvSpPr/>
          <p:nvPr/>
        </p:nvSpPr>
        <p:spPr>
          <a:xfrm>
            <a:off x="5120640" y="4114800"/>
            <a:ext cx="640080" cy="640080"/>
          </a:xfrm>
          <a:prstGeom prst="rect">
            <a:avLst/>
          </a:prstGeom>
          <a:noFill/>
          <a:ln/>
        </p:spPr>
        <p:txBody>
          <a:bodyPr wrap="square" rtlCol="0" anchor="ctr"/>
          <a:lstStyle/>
          <a:p>
            <a:pPr indent="0" marL="0">
              <a:buNone/>
            </a:pPr>
            <a:r>
              <a:rPr lang="en-US" sz="4400" b="1" dirty="0">
                <a:solidFill>
                  <a:srgbClr val="FF6B35"/>
                </a:solidFill>
                <a:latin typeface="Calibri" pitchFamily="34" charset="0"/>
                <a:ea typeface="Calibri" pitchFamily="34" charset="-122"/>
                <a:cs typeface="Calibri" pitchFamily="34" charset="-120"/>
              </a:rPr>
              <a:t>B</a:t>
            </a:r>
            <a:endParaRPr lang="en-US" sz="4400" dirty="0"/>
          </a:p>
        </p:txBody>
      </p:sp>
      <p:sp>
        <p:nvSpPr>
          <p:cNvPr id="22" name="Text 19"/>
          <p:cNvSpPr/>
          <p:nvPr/>
        </p:nvSpPr>
        <p:spPr>
          <a:xfrm>
            <a:off x="5852160" y="4114800"/>
            <a:ext cx="5852160" cy="457200"/>
          </a:xfrm>
          <a:prstGeom prst="rect">
            <a:avLst/>
          </a:prstGeom>
          <a:noFill/>
          <a:ln/>
        </p:spPr>
        <p:txBody>
          <a:bodyPr wrap="square"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APPRECIATIVE FAMILY</a:t>
            </a:r>
            <a:endParaRPr lang="en-US" sz="2400" dirty="0"/>
          </a:p>
        </p:txBody>
      </p:sp>
      <p:sp>
        <p:nvSpPr>
          <p:cNvPr id="23" name="Text 20"/>
          <p:cNvSpPr/>
          <p:nvPr/>
        </p:nvSpPr>
        <p:spPr>
          <a:xfrm>
            <a:off x="5852160" y="4572000"/>
            <a:ext cx="5852160" cy="365760"/>
          </a:xfrm>
          <a:prstGeom prst="rect">
            <a:avLst/>
          </a:prstGeom>
          <a:noFill/>
          <a:ln/>
        </p:spPr>
        <p:txBody>
          <a:bodyPr wrap="square" rtlCol="0" anchor="ctr"/>
          <a:lstStyle/>
          <a:p>
            <a:pPr indent="0" marL="0">
              <a:buNone/>
            </a:pPr>
            <a:r>
              <a:rPr lang="en-US" sz="1800" i="1" dirty="0">
                <a:solidFill>
                  <a:srgbClr val="FFB89A"/>
                </a:solidFill>
                <a:latin typeface="Calibri" pitchFamily="34" charset="0"/>
                <a:ea typeface="Calibri" pitchFamily="34" charset="-122"/>
                <a:cs typeface="Calibri" pitchFamily="34" charset="-120"/>
              </a:rPr>
              <a:t>Four cousins. The intensity ladder.</a:t>
            </a:r>
            <a:endParaRPr lang="en-US" sz="1800" dirty="0"/>
          </a:p>
        </p:txBody>
      </p:sp>
      <p:sp>
        <p:nvSpPr>
          <p:cNvPr id="24" name="Text 21"/>
          <p:cNvSpPr/>
          <p:nvPr/>
        </p:nvSpPr>
        <p:spPr>
          <a:xfrm>
            <a:off x="5852160" y="5029200"/>
            <a:ext cx="5852160" cy="1280160"/>
          </a:xfrm>
          <a:prstGeom prst="rect">
            <a:avLst/>
          </a:prstGeom>
          <a:noFill/>
          <a:ln/>
        </p:spPr>
        <p:txBody>
          <a:bodyPr wrap="square" rtlCol="0" anchor="ctr"/>
          <a:lstStyle/>
          <a:p>
            <a:pPr indent="0" marL="0">
              <a:buNone/>
            </a:pPr>
            <a:r>
              <a:rPr lang="en-US" sz="2200" dirty="0">
                <a:solidFill>
                  <a:srgbClr val="E8ECF3"/>
                </a:solidFill>
                <a:latin typeface="Calibri" pitchFamily="34" charset="0"/>
                <a:ea typeface="Calibri" pitchFamily="34" charset="-122"/>
                <a:cs typeface="Calibri" pitchFamily="34" charset="-120"/>
              </a:rPr>
              <a:t>Appreciative · Laudatory · Reverential · Celebratory</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02</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FROM CLASS 03 TO CLASS 04</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What we covered, what we add today</a:t>
            </a:r>
            <a:endParaRPr lang="en-US" sz="3800" dirty="0"/>
          </a:p>
        </p:txBody>
      </p:sp>
      <p:sp>
        <p:nvSpPr>
          <p:cNvPr id="12" name="Shape 9"/>
          <p:cNvSpPr/>
          <p:nvPr/>
        </p:nvSpPr>
        <p:spPr>
          <a:xfrm>
            <a:off x="548640" y="2743200"/>
            <a:ext cx="5394960" cy="3474720"/>
          </a:xfrm>
          <a:prstGeom prst="roundRect">
            <a:avLst>
              <a:gd name="adj" fmla="val 3158"/>
            </a:avLst>
          </a:prstGeom>
          <a:solidFill>
            <a:srgbClr val="E8ECF3"/>
          </a:solidFill>
          <a:ln w="19050">
            <a:solidFill>
              <a:srgbClr val="1B2D4F"/>
            </a:solidFill>
            <a:prstDash val="solid"/>
          </a:ln>
        </p:spPr>
      </p:sp>
      <p:sp>
        <p:nvSpPr>
          <p:cNvPr id="13" name="Shape 10"/>
          <p:cNvSpPr/>
          <p:nvPr/>
        </p:nvSpPr>
        <p:spPr>
          <a:xfrm>
            <a:off x="548640" y="2743200"/>
            <a:ext cx="5394960" cy="640080"/>
          </a:xfrm>
          <a:prstGeom prst="rect">
            <a:avLst/>
          </a:prstGeom>
          <a:solidFill>
            <a:srgbClr val="1B2D4F"/>
          </a:solidFill>
          <a:ln/>
        </p:spPr>
      </p:sp>
      <p:sp>
        <p:nvSpPr>
          <p:cNvPr id="14" name="Text 11"/>
          <p:cNvSpPr/>
          <p:nvPr/>
        </p:nvSpPr>
        <p:spPr>
          <a:xfrm>
            <a:off x="777240" y="2834640"/>
            <a:ext cx="5029200" cy="502920"/>
          </a:xfrm>
          <a:prstGeom prst="rect">
            <a:avLst/>
          </a:prstGeom>
          <a:noFill/>
          <a:ln/>
        </p:spPr>
        <p:txBody>
          <a:bodyPr wrap="square" rtlCol="0" anchor="ctr"/>
          <a:lstStyle/>
          <a:p>
            <a:pPr indent="0" marL="0">
              <a:buNone/>
            </a:pPr>
            <a:r>
              <a:rPr lang="en-US" sz="2000" b="1" spc="300" kern="0" dirty="0">
                <a:solidFill>
                  <a:srgbClr val="FFFFFF"/>
                </a:solidFill>
                <a:latin typeface="Calibri" pitchFamily="34" charset="0"/>
                <a:ea typeface="Calibri" pitchFamily="34" charset="-122"/>
                <a:cs typeface="Calibri" pitchFamily="34" charset="-120"/>
              </a:rPr>
              <a:t>CLASS 03 RECAP</a:t>
            </a:r>
            <a:endParaRPr lang="en-US" sz="2000" dirty="0"/>
          </a:p>
        </p:txBody>
      </p:sp>
      <p:sp>
        <p:nvSpPr>
          <p:cNvPr id="15" name="Shape 12"/>
          <p:cNvSpPr/>
          <p:nvPr/>
        </p:nvSpPr>
        <p:spPr>
          <a:xfrm>
            <a:off x="777240" y="3520440"/>
            <a:ext cx="960120" cy="548640"/>
          </a:xfrm>
          <a:prstGeom prst="rect">
            <a:avLst/>
          </a:prstGeom>
          <a:solidFill>
            <a:srgbClr val="FF6B35"/>
          </a:solidFill>
          <a:ln/>
        </p:spPr>
      </p:sp>
      <p:sp>
        <p:nvSpPr>
          <p:cNvPr id="16" name="Text 13"/>
          <p:cNvSpPr/>
          <p:nvPr/>
        </p:nvSpPr>
        <p:spPr>
          <a:xfrm>
            <a:off x="777240" y="3520440"/>
            <a:ext cx="960120" cy="54864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TONE</a:t>
            </a:r>
            <a:endParaRPr lang="en-US" sz="1400" dirty="0"/>
          </a:p>
        </p:txBody>
      </p:sp>
      <p:sp>
        <p:nvSpPr>
          <p:cNvPr id="17" name="Text 14"/>
          <p:cNvSpPr/>
          <p:nvPr/>
        </p:nvSpPr>
        <p:spPr>
          <a:xfrm>
            <a:off x="1874520" y="3520440"/>
            <a:ext cx="4023360" cy="548640"/>
          </a:xfrm>
          <a:prstGeom prst="rect">
            <a:avLst/>
          </a:prstGeom>
          <a:noFill/>
          <a:ln/>
        </p:spPr>
        <p:txBody>
          <a:bodyPr wrap="square" rtlCol="0" anchor="ctr"/>
          <a:lstStyle/>
          <a:p>
            <a:pPr indent="0" marL="0">
              <a:buNone/>
            </a:pPr>
            <a:r>
              <a:rPr lang="en-US" sz="1800" dirty="0">
                <a:solidFill>
                  <a:srgbClr val="1B2D4F"/>
                </a:solidFill>
                <a:latin typeface="Calibri" pitchFamily="34" charset="0"/>
                <a:ea typeface="Calibri" pitchFamily="34" charset="-122"/>
                <a:cs typeface="Calibri" pitchFamily="34" charset="-120"/>
              </a:rPr>
              <a:t>Author's attitude — felt</a:t>
            </a:r>
            <a:endParaRPr lang="en-US" sz="1800" dirty="0"/>
          </a:p>
        </p:txBody>
      </p:sp>
      <p:sp>
        <p:nvSpPr>
          <p:cNvPr id="18" name="Shape 15"/>
          <p:cNvSpPr/>
          <p:nvPr/>
        </p:nvSpPr>
        <p:spPr>
          <a:xfrm>
            <a:off x="777240" y="4160520"/>
            <a:ext cx="960120" cy="548640"/>
          </a:xfrm>
          <a:prstGeom prst="rect">
            <a:avLst/>
          </a:prstGeom>
          <a:solidFill>
            <a:srgbClr val="FF6B35"/>
          </a:solidFill>
          <a:ln/>
        </p:spPr>
      </p:sp>
      <p:sp>
        <p:nvSpPr>
          <p:cNvPr id="19" name="Text 16"/>
          <p:cNvSpPr/>
          <p:nvPr/>
        </p:nvSpPr>
        <p:spPr>
          <a:xfrm>
            <a:off x="777240" y="4160520"/>
            <a:ext cx="960120" cy="54864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FAMILY</a:t>
            </a:r>
            <a:endParaRPr lang="en-US" sz="1400" dirty="0"/>
          </a:p>
        </p:txBody>
      </p:sp>
      <p:sp>
        <p:nvSpPr>
          <p:cNvPr id="20" name="Text 17"/>
          <p:cNvSpPr/>
          <p:nvPr/>
        </p:nvSpPr>
        <p:spPr>
          <a:xfrm>
            <a:off x="1874520" y="4160520"/>
            <a:ext cx="4023360" cy="548640"/>
          </a:xfrm>
          <a:prstGeom prst="rect">
            <a:avLst/>
          </a:prstGeom>
          <a:noFill/>
          <a:ln/>
        </p:spPr>
        <p:txBody>
          <a:bodyPr wrap="square" rtlCol="0" anchor="ctr"/>
          <a:lstStyle/>
          <a:p>
            <a:pPr indent="0" marL="0">
              <a:buNone/>
            </a:pPr>
            <a:r>
              <a:rPr lang="en-US" sz="1800" dirty="0">
                <a:solidFill>
                  <a:srgbClr val="1B2D4F"/>
                </a:solidFill>
                <a:latin typeface="Calibri" pitchFamily="34" charset="0"/>
                <a:ea typeface="Calibri" pitchFamily="34" charset="-122"/>
                <a:cs typeface="Calibri" pitchFamily="34" charset="-120"/>
              </a:rPr>
              <a:t>Six families cover most</a:t>
            </a:r>
            <a:endParaRPr lang="en-US" sz="1800" dirty="0"/>
          </a:p>
        </p:txBody>
      </p:sp>
      <p:sp>
        <p:nvSpPr>
          <p:cNvPr id="21" name="Shape 18"/>
          <p:cNvSpPr/>
          <p:nvPr/>
        </p:nvSpPr>
        <p:spPr>
          <a:xfrm>
            <a:off x="777240" y="4800600"/>
            <a:ext cx="960120" cy="548640"/>
          </a:xfrm>
          <a:prstGeom prst="rect">
            <a:avLst/>
          </a:prstGeom>
          <a:solidFill>
            <a:srgbClr val="FF6B35"/>
          </a:solidFill>
          <a:ln/>
        </p:spPr>
      </p:sp>
      <p:sp>
        <p:nvSpPr>
          <p:cNvPr id="22" name="Text 19"/>
          <p:cNvSpPr/>
          <p:nvPr/>
        </p:nvSpPr>
        <p:spPr>
          <a:xfrm>
            <a:off x="777240" y="4800600"/>
            <a:ext cx="960120" cy="54864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CUES</a:t>
            </a:r>
            <a:endParaRPr lang="en-US" sz="1400" dirty="0"/>
          </a:p>
        </p:txBody>
      </p:sp>
      <p:sp>
        <p:nvSpPr>
          <p:cNvPr id="23" name="Text 20"/>
          <p:cNvSpPr/>
          <p:nvPr/>
        </p:nvSpPr>
        <p:spPr>
          <a:xfrm>
            <a:off x="1874520" y="4800600"/>
            <a:ext cx="4023360" cy="548640"/>
          </a:xfrm>
          <a:prstGeom prst="rect">
            <a:avLst/>
          </a:prstGeom>
          <a:noFill/>
          <a:ln/>
        </p:spPr>
        <p:txBody>
          <a:bodyPr wrap="square" rtlCol="0" anchor="ctr"/>
          <a:lstStyle/>
          <a:p>
            <a:pPr indent="0" marL="0">
              <a:buNone/>
            </a:pPr>
            <a:r>
              <a:rPr lang="en-US" sz="1800" dirty="0">
                <a:solidFill>
                  <a:srgbClr val="1B2D4F"/>
                </a:solidFill>
                <a:latin typeface="Calibri" pitchFamily="34" charset="0"/>
                <a:ea typeface="Calibri" pitchFamily="34" charset="-122"/>
                <a:cs typeface="Calibri" pitchFamily="34" charset="-120"/>
              </a:rPr>
              <a:t>Lexical · Syntactic · Rhetorical</a:t>
            </a:r>
            <a:endParaRPr lang="en-US" sz="1800" dirty="0"/>
          </a:p>
        </p:txBody>
      </p:sp>
      <p:sp>
        <p:nvSpPr>
          <p:cNvPr id="24" name="Shape 21"/>
          <p:cNvSpPr/>
          <p:nvPr/>
        </p:nvSpPr>
        <p:spPr>
          <a:xfrm>
            <a:off x="777240" y="5440680"/>
            <a:ext cx="960120" cy="548640"/>
          </a:xfrm>
          <a:prstGeom prst="rect">
            <a:avLst/>
          </a:prstGeom>
          <a:solidFill>
            <a:srgbClr val="FF6B35"/>
          </a:solidFill>
          <a:ln/>
        </p:spPr>
      </p:sp>
      <p:sp>
        <p:nvSpPr>
          <p:cNvPr id="25" name="Text 22"/>
          <p:cNvSpPr/>
          <p:nvPr/>
        </p:nvSpPr>
        <p:spPr>
          <a:xfrm>
            <a:off x="777240" y="5440680"/>
            <a:ext cx="960120" cy="54864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DRILL</a:t>
            </a:r>
            <a:endParaRPr lang="en-US" sz="1400" dirty="0"/>
          </a:p>
        </p:txBody>
      </p:sp>
      <p:sp>
        <p:nvSpPr>
          <p:cNvPr id="26" name="Text 23"/>
          <p:cNvSpPr/>
          <p:nvPr/>
        </p:nvSpPr>
        <p:spPr>
          <a:xfrm>
            <a:off x="1874520" y="5440680"/>
            <a:ext cx="4023360" cy="548640"/>
          </a:xfrm>
          <a:prstGeom prst="rect">
            <a:avLst/>
          </a:prstGeom>
          <a:noFill/>
          <a:ln/>
        </p:spPr>
        <p:txBody>
          <a:bodyPr wrap="square" rtlCol="0" anchor="ctr"/>
          <a:lstStyle/>
          <a:p>
            <a:pPr indent="0" marL="0">
              <a:buNone/>
            </a:pPr>
            <a:r>
              <a:rPr lang="en-US" sz="1800" dirty="0">
                <a:solidFill>
                  <a:srgbClr val="1B2D4F"/>
                </a:solidFill>
                <a:latin typeface="Calibri" pitchFamily="34" charset="0"/>
                <a:ea typeface="Calibri" pitchFamily="34" charset="-122"/>
                <a:cs typeface="Calibri" pitchFamily="34" charset="-120"/>
              </a:rPr>
              <a:t>Critical vs Analytical</a:t>
            </a:r>
            <a:endParaRPr lang="en-US" sz="1800" dirty="0"/>
          </a:p>
        </p:txBody>
      </p:sp>
      <p:sp>
        <p:nvSpPr>
          <p:cNvPr id="27" name="Shape 24"/>
          <p:cNvSpPr/>
          <p:nvPr/>
        </p:nvSpPr>
        <p:spPr>
          <a:xfrm>
            <a:off x="6172200" y="2743200"/>
            <a:ext cx="5577840" cy="3474720"/>
          </a:xfrm>
          <a:prstGeom prst="roundRect">
            <a:avLst>
              <a:gd name="adj" fmla="val 3158"/>
            </a:avLst>
          </a:prstGeom>
          <a:solidFill>
            <a:srgbClr val="1B2D4F"/>
          </a:solidFill>
          <a:ln/>
        </p:spPr>
      </p:sp>
      <p:sp>
        <p:nvSpPr>
          <p:cNvPr id="28" name="Shape 25"/>
          <p:cNvSpPr/>
          <p:nvPr/>
        </p:nvSpPr>
        <p:spPr>
          <a:xfrm>
            <a:off x="6172200" y="2743200"/>
            <a:ext cx="5577840" cy="640080"/>
          </a:xfrm>
          <a:prstGeom prst="rect">
            <a:avLst/>
          </a:prstGeom>
          <a:solidFill>
            <a:srgbClr val="FF6B35"/>
          </a:solidFill>
          <a:ln/>
        </p:spPr>
      </p:sp>
      <p:sp>
        <p:nvSpPr>
          <p:cNvPr id="29" name="Text 26"/>
          <p:cNvSpPr/>
          <p:nvPr/>
        </p:nvSpPr>
        <p:spPr>
          <a:xfrm>
            <a:off x="6355080" y="2834640"/>
            <a:ext cx="5349240" cy="502920"/>
          </a:xfrm>
          <a:prstGeom prst="rect">
            <a:avLst/>
          </a:prstGeom>
          <a:noFill/>
          <a:ln/>
        </p:spPr>
        <p:txBody>
          <a:bodyPr wrap="square" rtlCol="0" anchor="ctr"/>
          <a:lstStyle/>
          <a:p>
            <a:pPr indent="0" marL="0">
              <a:buNone/>
            </a:pPr>
            <a:r>
              <a:rPr lang="en-US" sz="1800" b="1" spc="300" kern="0" dirty="0">
                <a:solidFill>
                  <a:srgbClr val="FFFFFF"/>
                </a:solidFill>
                <a:latin typeface="Calibri" pitchFamily="34" charset="0"/>
                <a:ea typeface="Calibri" pitchFamily="34" charset="-122"/>
                <a:cs typeface="Calibri" pitchFamily="34" charset="-120"/>
              </a:rPr>
              <a:t>TODAY  —  TWO FAMILIES IN DEPTH</a:t>
            </a:r>
            <a:endParaRPr lang="en-US" sz="1800" dirty="0"/>
          </a:p>
        </p:txBody>
      </p:sp>
      <p:sp>
        <p:nvSpPr>
          <p:cNvPr id="30" name="Shape 27"/>
          <p:cNvSpPr/>
          <p:nvPr/>
        </p:nvSpPr>
        <p:spPr>
          <a:xfrm>
            <a:off x="6355080" y="3520440"/>
            <a:ext cx="457200" cy="457200"/>
          </a:xfrm>
          <a:prstGeom prst="ellipse">
            <a:avLst/>
          </a:prstGeom>
          <a:solidFill>
            <a:srgbClr val="FF6B35"/>
          </a:solidFill>
          <a:ln/>
        </p:spPr>
      </p:sp>
      <p:sp>
        <p:nvSpPr>
          <p:cNvPr id="31" name="Text 28"/>
          <p:cNvSpPr/>
          <p:nvPr/>
        </p:nvSpPr>
        <p:spPr>
          <a:xfrm>
            <a:off x="6355080" y="3520440"/>
            <a:ext cx="457200"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a:t>
            </a:r>
            <a:endParaRPr lang="en-US" sz="1400" dirty="0"/>
          </a:p>
        </p:txBody>
      </p:sp>
      <p:sp>
        <p:nvSpPr>
          <p:cNvPr id="32" name="Text 29"/>
          <p:cNvSpPr/>
          <p:nvPr/>
        </p:nvSpPr>
        <p:spPr>
          <a:xfrm>
            <a:off x="6995160" y="3520440"/>
            <a:ext cx="4572000" cy="457200"/>
          </a:xfrm>
          <a:prstGeom prst="rect">
            <a:avLst/>
          </a:prstGeom>
          <a:noFill/>
          <a:ln/>
        </p:spPr>
        <p:txBody>
          <a:bodyPr wrap="square" rtlCol="0" anchor="ctr"/>
          <a:lstStyle/>
          <a:p>
            <a:pPr indent="0" marL="0">
              <a:buNone/>
            </a:pPr>
            <a:r>
              <a:rPr lang="en-US" sz="1800" dirty="0">
                <a:solidFill>
                  <a:srgbClr val="FFFFFF"/>
                </a:solidFill>
                <a:latin typeface="Calibri" pitchFamily="34" charset="0"/>
                <a:ea typeface="Calibri" pitchFamily="34" charset="-122"/>
                <a:cs typeface="Calibri" pitchFamily="34" charset="-120"/>
              </a:rPr>
              <a:t>Analytical family · five cousins</a:t>
            </a:r>
            <a:endParaRPr lang="en-US" sz="1800" dirty="0"/>
          </a:p>
        </p:txBody>
      </p:sp>
      <p:sp>
        <p:nvSpPr>
          <p:cNvPr id="33" name="Shape 30"/>
          <p:cNvSpPr/>
          <p:nvPr/>
        </p:nvSpPr>
        <p:spPr>
          <a:xfrm>
            <a:off x="6355080" y="4069080"/>
            <a:ext cx="457200" cy="457200"/>
          </a:xfrm>
          <a:prstGeom prst="ellipse">
            <a:avLst/>
          </a:prstGeom>
          <a:solidFill>
            <a:srgbClr val="FF6B35"/>
          </a:solidFill>
          <a:ln/>
        </p:spPr>
      </p:sp>
      <p:sp>
        <p:nvSpPr>
          <p:cNvPr id="34" name="Text 31"/>
          <p:cNvSpPr/>
          <p:nvPr/>
        </p:nvSpPr>
        <p:spPr>
          <a:xfrm>
            <a:off x="6355080" y="4069080"/>
            <a:ext cx="457200"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B</a:t>
            </a:r>
            <a:endParaRPr lang="en-US" sz="1400" dirty="0"/>
          </a:p>
        </p:txBody>
      </p:sp>
      <p:sp>
        <p:nvSpPr>
          <p:cNvPr id="35" name="Text 32"/>
          <p:cNvSpPr/>
          <p:nvPr/>
        </p:nvSpPr>
        <p:spPr>
          <a:xfrm>
            <a:off x="6995160" y="4069080"/>
            <a:ext cx="4572000" cy="457200"/>
          </a:xfrm>
          <a:prstGeom prst="rect">
            <a:avLst/>
          </a:prstGeom>
          <a:noFill/>
          <a:ln/>
        </p:spPr>
        <p:txBody>
          <a:bodyPr wrap="square" rtlCol="0" anchor="ctr"/>
          <a:lstStyle/>
          <a:p>
            <a:pPr indent="0" marL="0">
              <a:buNone/>
            </a:pPr>
            <a:r>
              <a:rPr lang="en-US" sz="1800" dirty="0">
                <a:solidFill>
                  <a:srgbClr val="FFFFFF"/>
                </a:solidFill>
                <a:latin typeface="Calibri" pitchFamily="34" charset="0"/>
                <a:ea typeface="Calibri" pitchFamily="34" charset="-122"/>
                <a:cs typeface="Calibri" pitchFamily="34" charset="-120"/>
              </a:rPr>
              <a:t>Appreciative family · four cousins</a:t>
            </a:r>
            <a:endParaRPr lang="en-US" sz="1800" dirty="0"/>
          </a:p>
        </p:txBody>
      </p:sp>
      <p:sp>
        <p:nvSpPr>
          <p:cNvPr id="36" name="Shape 33"/>
          <p:cNvSpPr/>
          <p:nvPr/>
        </p:nvSpPr>
        <p:spPr>
          <a:xfrm>
            <a:off x="6355080" y="4617720"/>
            <a:ext cx="457200" cy="457200"/>
          </a:xfrm>
          <a:prstGeom prst="ellipse">
            <a:avLst/>
          </a:prstGeom>
          <a:solidFill>
            <a:srgbClr val="FF6B35"/>
          </a:solidFill>
          <a:ln/>
        </p:spPr>
      </p:sp>
      <p:sp>
        <p:nvSpPr>
          <p:cNvPr id="37" name="Text 34"/>
          <p:cNvSpPr/>
          <p:nvPr/>
        </p:nvSpPr>
        <p:spPr>
          <a:xfrm>
            <a:off x="6355080" y="4617720"/>
            <a:ext cx="457200"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a:t>
            </a:r>
            <a:endParaRPr lang="en-US" sz="1400" dirty="0"/>
          </a:p>
        </p:txBody>
      </p:sp>
      <p:sp>
        <p:nvSpPr>
          <p:cNvPr id="38" name="Text 35"/>
          <p:cNvSpPr/>
          <p:nvPr/>
        </p:nvSpPr>
        <p:spPr>
          <a:xfrm>
            <a:off x="6995160" y="4617720"/>
            <a:ext cx="4572000" cy="457200"/>
          </a:xfrm>
          <a:prstGeom prst="rect">
            <a:avLst/>
          </a:prstGeom>
          <a:noFill/>
          <a:ln/>
        </p:spPr>
        <p:txBody>
          <a:bodyPr wrap="square" rtlCol="0" anchor="ctr"/>
          <a:lstStyle/>
          <a:p>
            <a:pPr indent="0" marL="0">
              <a:buNone/>
            </a:pPr>
            <a:r>
              <a:rPr lang="en-US" sz="1800" dirty="0">
                <a:solidFill>
                  <a:srgbClr val="FFFFFF"/>
                </a:solidFill>
                <a:latin typeface="Calibri" pitchFamily="34" charset="0"/>
                <a:ea typeface="Calibri" pitchFamily="34" charset="-122"/>
                <a:cs typeface="Calibri" pitchFamily="34" charset="-120"/>
              </a:rPr>
              <a:t>Cue inventory + comparison tables</a:t>
            </a:r>
            <a:endParaRPr lang="en-US" sz="1800" dirty="0"/>
          </a:p>
        </p:txBody>
      </p:sp>
      <p:sp>
        <p:nvSpPr>
          <p:cNvPr id="39" name="Shape 36"/>
          <p:cNvSpPr/>
          <p:nvPr/>
        </p:nvSpPr>
        <p:spPr>
          <a:xfrm>
            <a:off x="6355080" y="5166360"/>
            <a:ext cx="457200" cy="457200"/>
          </a:xfrm>
          <a:prstGeom prst="ellipse">
            <a:avLst/>
          </a:prstGeom>
          <a:solidFill>
            <a:srgbClr val="FF6B35"/>
          </a:solidFill>
          <a:ln/>
        </p:spPr>
      </p:sp>
      <p:sp>
        <p:nvSpPr>
          <p:cNvPr id="40" name="Text 37"/>
          <p:cNvSpPr/>
          <p:nvPr/>
        </p:nvSpPr>
        <p:spPr>
          <a:xfrm>
            <a:off x="6355080" y="5166360"/>
            <a:ext cx="457200"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D</a:t>
            </a:r>
            <a:endParaRPr lang="en-US" sz="1400" dirty="0"/>
          </a:p>
        </p:txBody>
      </p:sp>
      <p:sp>
        <p:nvSpPr>
          <p:cNvPr id="41" name="Text 38"/>
          <p:cNvSpPr/>
          <p:nvPr/>
        </p:nvSpPr>
        <p:spPr>
          <a:xfrm>
            <a:off x="6995160" y="5166360"/>
            <a:ext cx="4572000" cy="457200"/>
          </a:xfrm>
          <a:prstGeom prst="rect">
            <a:avLst/>
          </a:prstGeom>
          <a:noFill/>
          <a:ln/>
        </p:spPr>
        <p:txBody>
          <a:bodyPr wrap="square" rtlCol="0" anchor="ctr"/>
          <a:lstStyle/>
          <a:p>
            <a:pPr indent="0" marL="0">
              <a:buNone/>
            </a:pPr>
            <a:r>
              <a:rPr lang="en-US" sz="1800" dirty="0">
                <a:solidFill>
                  <a:srgbClr val="FFFFFF"/>
                </a:solidFill>
                <a:latin typeface="Calibri" pitchFamily="34" charset="0"/>
                <a:ea typeface="Calibri" pitchFamily="34" charset="-122"/>
                <a:cs typeface="Calibri" pitchFamily="34" charset="-120"/>
              </a:rPr>
              <a:t>One anchor passage per family</a:t>
            </a:r>
            <a:endParaRPr lang="en-US" sz="1800" dirty="0"/>
          </a:p>
        </p:txBody>
      </p:sp>
      <p:sp>
        <p:nvSpPr>
          <p:cNvPr id="42" name="Shape 39"/>
          <p:cNvSpPr/>
          <p:nvPr/>
        </p:nvSpPr>
        <p:spPr>
          <a:xfrm>
            <a:off x="6355080" y="5715000"/>
            <a:ext cx="457200" cy="457200"/>
          </a:xfrm>
          <a:prstGeom prst="ellipse">
            <a:avLst/>
          </a:prstGeom>
          <a:solidFill>
            <a:srgbClr val="FF6B35"/>
          </a:solidFill>
          <a:ln/>
        </p:spPr>
      </p:sp>
      <p:sp>
        <p:nvSpPr>
          <p:cNvPr id="43" name="Text 40"/>
          <p:cNvSpPr/>
          <p:nvPr/>
        </p:nvSpPr>
        <p:spPr>
          <a:xfrm>
            <a:off x="6355080" y="5715000"/>
            <a:ext cx="457200"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a:t>
            </a:r>
            <a:endParaRPr lang="en-US" sz="1400" dirty="0"/>
          </a:p>
        </p:txBody>
      </p:sp>
      <p:sp>
        <p:nvSpPr>
          <p:cNvPr id="44" name="Text 41"/>
          <p:cNvSpPr/>
          <p:nvPr/>
        </p:nvSpPr>
        <p:spPr>
          <a:xfrm>
            <a:off x="6995160" y="5715000"/>
            <a:ext cx="4572000" cy="457200"/>
          </a:xfrm>
          <a:prstGeom prst="rect">
            <a:avLst/>
          </a:prstGeom>
          <a:noFill/>
          <a:ln/>
        </p:spPr>
        <p:txBody>
          <a:bodyPr wrap="square" rtlCol="0" anchor="ctr"/>
          <a:lstStyle/>
          <a:p>
            <a:pPr indent="0" marL="0">
              <a:buNone/>
            </a:pPr>
            <a:r>
              <a:rPr lang="en-US" sz="1800" dirty="0">
                <a:solidFill>
                  <a:srgbClr val="FFFFFF"/>
                </a:solidFill>
                <a:latin typeface="Calibri" pitchFamily="34" charset="0"/>
                <a:ea typeface="Calibri" pitchFamily="34" charset="-122"/>
                <a:cs typeface="Calibri" pitchFamily="34" charset="-120"/>
              </a:rPr>
              <a:t>Practice drill · 100 sentences + 2 RCs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D4F"/>
        </a:solidFill>
      </p:bgPr>
    </p:bg>
    <p:spTree>
      <p:nvGrpSpPr>
        <p:cNvPr id="1" name=""/>
        <p:cNvGrpSpPr/>
        <p:nvPr/>
      </p:nvGrpSpPr>
      <p:grpSpPr>
        <a:xfrm>
          <a:off x="0" y="0"/>
          <a:ext cx="0" cy="0"/>
          <a:chOff x="0" y="0"/>
          <a:chExt cx="0" cy="0"/>
        </a:xfrm>
      </p:grpSpPr>
      <p:sp>
        <p:nvSpPr>
          <p:cNvPr id="2" name="Text 0"/>
          <p:cNvSpPr/>
          <p:nvPr/>
        </p:nvSpPr>
        <p:spPr>
          <a:xfrm>
            <a:off x="365760" y="1371600"/>
            <a:ext cx="4572000" cy="4572000"/>
          </a:xfrm>
          <a:prstGeom prst="rect">
            <a:avLst/>
          </a:prstGeom>
          <a:noFill/>
          <a:ln/>
        </p:spPr>
        <p:txBody>
          <a:bodyPr wrap="square" rtlCol="0" anchor="ctr"/>
          <a:lstStyle/>
          <a:p>
            <a:pPr indent="0" marL="0">
              <a:buNone/>
            </a:pPr>
            <a:r>
              <a:rPr lang="en-US" sz="28000" b="1" dirty="0">
                <a:solidFill>
                  <a:srgbClr val="2E4773"/>
                </a:solidFill>
                <a:latin typeface="Calibri" pitchFamily="34" charset="0"/>
                <a:ea typeface="Calibri" pitchFamily="34" charset="-122"/>
                <a:cs typeface="Calibri" pitchFamily="34" charset="-120"/>
              </a:rPr>
              <a:t>A</a:t>
            </a:r>
            <a:endParaRPr lang="en-US" sz="28000" dirty="0"/>
          </a:p>
        </p:txBody>
      </p:sp>
      <p:sp>
        <p:nvSpPr>
          <p:cNvPr id="3" name="Shape 1"/>
          <p:cNvSpPr/>
          <p:nvPr/>
        </p:nvSpPr>
        <p:spPr>
          <a:xfrm>
            <a:off x="5029200" y="1828800"/>
            <a:ext cx="201168" cy="2926080"/>
          </a:xfrm>
          <a:prstGeom prst="rect">
            <a:avLst/>
          </a:prstGeom>
          <a:solidFill>
            <a:srgbClr val="FF6B35"/>
          </a:solidFill>
          <a:ln/>
        </p:spPr>
      </p:sp>
      <p:sp>
        <p:nvSpPr>
          <p:cNvPr id="4" name="Text 2"/>
          <p:cNvSpPr/>
          <p:nvPr/>
        </p:nvSpPr>
        <p:spPr>
          <a:xfrm>
            <a:off x="5440680" y="1828800"/>
            <a:ext cx="3657600" cy="365760"/>
          </a:xfrm>
          <a:prstGeom prst="rect">
            <a:avLst/>
          </a:prstGeom>
          <a:noFill/>
          <a:ln/>
        </p:spPr>
        <p:txBody>
          <a:bodyPr wrap="square" rtlCol="0" anchor="ctr"/>
          <a:lstStyle/>
          <a:p>
            <a:pPr indent="0" marL="0">
              <a:buNone/>
            </a:pPr>
            <a:r>
              <a:rPr lang="en-US" sz="2200" spc="400" kern="0" dirty="0">
                <a:solidFill>
                  <a:srgbClr val="FF6B35"/>
                </a:solidFill>
                <a:latin typeface="Calibri" pitchFamily="34" charset="0"/>
                <a:ea typeface="Calibri" pitchFamily="34" charset="-122"/>
                <a:cs typeface="Calibri" pitchFamily="34" charset="-120"/>
              </a:rPr>
              <a:t>FAMILY</a:t>
            </a:r>
            <a:endParaRPr lang="en-US" sz="2200" dirty="0"/>
          </a:p>
        </p:txBody>
      </p:sp>
      <p:sp>
        <p:nvSpPr>
          <p:cNvPr id="5" name="Text 3"/>
          <p:cNvSpPr/>
          <p:nvPr/>
        </p:nvSpPr>
        <p:spPr>
          <a:xfrm>
            <a:off x="5440680" y="2194560"/>
            <a:ext cx="3657600" cy="640080"/>
          </a:xfrm>
          <a:prstGeom prst="rect">
            <a:avLst/>
          </a:prstGeom>
          <a:noFill/>
          <a:ln/>
        </p:spPr>
        <p:txBody>
          <a:bodyPr wrap="square" rtlCol="0" anchor="ctr"/>
          <a:lstStyle/>
          <a:p>
            <a:pPr indent="0" marL="0">
              <a:buNone/>
            </a:pPr>
            <a:r>
              <a:rPr lang="en-US" sz="3000" b="1" dirty="0">
                <a:solidFill>
                  <a:srgbClr val="FF6B35"/>
                </a:solidFill>
                <a:latin typeface="Calibri" pitchFamily="34" charset="0"/>
                <a:ea typeface="Calibri" pitchFamily="34" charset="-122"/>
                <a:cs typeface="Calibri" pitchFamily="34" charset="-120"/>
              </a:rPr>
              <a:t>A</a:t>
            </a:r>
            <a:endParaRPr lang="en-US" sz="3000" dirty="0"/>
          </a:p>
        </p:txBody>
      </p:sp>
      <p:sp>
        <p:nvSpPr>
          <p:cNvPr id="6" name="Text 4"/>
          <p:cNvSpPr/>
          <p:nvPr/>
        </p:nvSpPr>
        <p:spPr>
          <a:xfrm>
            <a:off x="5440680" y="2880360"/>
            <a:ext cx="6583680" cy="1280160"/>
          </a:xfrm>
          <a:prstGeom prst="rect">
            <a:avLst/>
          </a:prstGeom>
          <a:noFill/>
          <a:ln/>
        </p:spPr>
        <p:txBody>
          <a:bodyPr wrap="square" rtlCol="0" anchor="ctr"/>
          <a:lstStyle/>
          <a:p>
            <a:pPr indent="0" marL="0">
              <a:buNone/>
            </a:pPr>
            <a:r>
              <a:rPr lang="en-US" sz="4200" b="1" dirty="0">
                <a:solidFill>
                  <a:srgbClr val="FFFFFF"/>
                </a:solidFill>
                <a:latin typeface="Calibri" pitchFamily="34" charset="0"/>
                <a:ea typeface="Calibri" pitchFamily="34" charset="-122"/>
                <a:cs typeface="Calibri" pitchFamily="34" charset="-120"/>
              </a:rPr>
              <a:t>The Analytical Family</a:t>
            </a:r>
            <a:endParaRPr lang="en-US" sz="4200" dirty="0"/>
          </a:p>
        </p:txBody>
      </p:sp>
      <p:sp>
        <p:nvSpPr>
          <p:cNvPr id="7" name="Text 5"/>
          <p:cNvSpPr/>
          <p:nvPr/>
        </p:nvSpPr>
        <p:spPr>
          <a:xfrm>
            <a:off x="5440680" y="4160520"/>
            <a:ext cx="6583680" cy="548640"/>
          </a:xfrm>
          <a:prstGeom prst="rect">
            <a:avLst/>
          </a:prstGeom>
          <a:noFill/>
          <a:ln/>
        </p:spPr>
        <p:txBody>
          <a:bodyPr wrap="square" rtlCol="0" anchor="ctr"/>
          <a:lstStyle/>
          <a:p>
            <a:pPr indent="0" marL="0">
              <a:buNone/>
            </a:pPr>
            <a:r>
              <a:rPr lang="en-US" sz="2200" i="1" dirty="0">
                <a:solidFill>
                  <a:srgbClr val="FFB89A"/>
                </a:solidFill>
                <a:latin typeface="Calibri" pitchFamily="34" charset="0"/>
                <a:ea typeface="Calibri" pitchFamily="34" charset="-122"/>
                <a:cs typeface="Calibri" pitchFamily="34" charset="-120"/>
              </a:rPr>
              <a:t>The cool family — author breaks down without taking a side</a:t>
            </a:r>
            <a:endParaRPr lang="en-US" sz="2200" dirty="0"/>
          </a:p>
        </p:txBody>
      </p:sp>
      <p:sp>
        <p:nvSpPr>
          <p:cNvPr id="8" name="Shape 6"/>
          <p:cNvSpPr/>
          <p:nvPr/>
        </p:nvSpPr>
        <p:spPr>
          <a:xfrm>
            <a:off x="5440680" y="4846320"/>
            <a:ext cx="5486400" cy="0"/>
          </a:xfrm>
          <a:prstGeom prst="line">
            <a:avLst/>
          </a:prstGeom>
          <a:noFill/>
          <a:ln w="25400">
            <a:solidFill>
              <a:srgbClr val="FF6B35"/>
            </a:solidFill>
            <a:prstDash val="solid"/>
          </a:ln>
        </p:spPr>
      </p:sp>
      <p:sp>
        <p:nvSpPr>
          <p:cNvPr id="9" name="Text 7"/>
          <p:cNvSpPr/>
          <p:nvPr/>
        </p:nvSpPr>
        <p:spPr>
          <a:xfrm>
            <a:off x="5440680" y="4937760"/>
            <a:ext cx="6583680" cy="640080"/>
          </a:xfrm>
          <a:prstGeom prst="rect">
            <a:avLst/>
          </a:prstGeom>
          <a:noFill/>
          <a:ln/>
        </p:spPr>
        <p:txBody>
          <a:bodyPr wrap="square" rtlCol="0" anchor="ctr"/>
          <a:lstStyle/>
          <a:p>
            <a:pPr indent="0" marL="0">
              <a:buNone/>
            </a:pPr>
            <a:r>
              <a:rPr lang="en-US" sz="2000" dirty="0">
                <a:solidFill>
                  <a:srgbClr val="E8ECF3"/>
                </a:solidFill>
                <a:latin typeface="Calibri" pitchFamily="34" charset="0"/>
                <a:ea typeface="Calibri" pitchFamily="34" charset="-122"/>
                <a:cs typeface="Calibri" pitchFamily="34" charset="-120"/>
              </a:rPr>
              <a:t>Five cousins · Analytical · Didactic · Expository · Measured · Dispassionate</a:t>
            </a:r>
            <a:endParaRPr lang="en-US" sz="2000" dirty="0"/>
          </a:p>
        </p:txBody>
      </p:sp>
      <p:sp>
        <p:nvSpPr>
          <p:cNvPr id="10" name="Shape 8"/>
          <p:cNvSpPr/>
          <p:nvPr/>
        </p:nvSpPr>
        <p:spPr>
          <a:xfrm>
            <a:off x="0" y="0"/>
            <a:ext cx="12191695" cy="64008"/>
          </a:xfrm>
          <a:prstGeom prst="rect">
            <a:avLst/>
          </a:prstGeom>
          <a:solidFill>
            <a:srgbClr val="FF6B35"/>
          </a:solidFill>
          <a:ln/>
        </p:spPr>
      </p:sp>
      <p:pic>
        <p:nvPicPr>
          <p:cNvPr id="11" name="Image 0" descr="/tmp/cg-logo-white-on-navy.png">    </p:cNvPr>
          <p:cNvPicPr>
            <a:picLocks noChangeAspect="1"/>
          </p:cNvPicPr>
          <p:nvPr/>
        </p:nvPicPr>
        <p:blipFill>
          <a:blip r:embed="rId1"/>
          <a:stretch>
            <a:fillRect/>
          </a:stretch>
        </p:blipFill>
        <p:spPr>
          <a:xfrm>
            <a:off x="365760" y="182880"/>
            <a:ext cx="502920" cy="329184"/>
          </a:xfrm>
          <a:prstGeom prst="rect">
            <a:avLst/>
          </a:prstGeom>
        </p:spPr>
      </p:pic>
      <p:sp>
        <p:nvSpPr>
          <p:cNvPr id="12" name="Text 9"/>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FFFFFF"/>
                </a:solidFill>
                <a:latin typeface="Calibri" pitchFamily="34" charset="0"/>
                <a:ea typeface="Calibri" pitchFamily="34" charset="-122"/>
                <a:cs typeface="Calibri" pitchFamily="34" charset="-120"/>
              </a:rPr>
              <a:t>CLAT GURUKUL</a:t>
            </a:r>
            <a:endParaRPr lang="en-US" sz="1400" dirty="0"/>
          </a:p>
        </p:txBody>
      </p:sp>
      <p:sp>
        <p:nvSpPr>
          <p:cNvPr id="13" name="Text 10"/>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CLAT 2027  ·  English  ·  Class 04</a:t>
            </a:r>
            <a:endParaRPr lang="en-US" sz="1400" dirty="0"/>
          </a:p>
        </p:txBody>
      </p:sp>
      <p:sp>
        <p:nvSpPr>
          <p:cNvPr id="14" name="Shape 11"/>
          <p:cNvSpPr/>
          <p:nvPr/>
        </p:nvSpPr>
        <p:spPr>
          <a:xfrm>
            <a:off x="11277295" y="6217920"/>
            <a:ext cx="548640" cy="548640"/>
          </a:xfrm>
          <a:prstGeom prst="ellipse">
            <a:avLst/>
          </a:prstGeom>
          <a:solidFill>
            <a:srgbClr val="FF6B35"/>
          </a:solidFill>
          <a:ln/>
        </p:spPr>
      </p:sp>
      <p:sp>
        <p:nvSpPr>
          <p:cNvPr id="15" name="Text 12"/>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03</a:t>
            </a:r>
            <a:endParaRPr lang="en-US" sz="1800" dirty="0"/>
          </a:p>
        </p:txBody>
      </p:sp>
      <p:sp>
        <p:nvSpPr>
          <p:cNvPr id="16" name="Text 13"/>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clatgurukul.com</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04</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A · OVERVIEW (1 OF 2)</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Three of the five cousins</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Analytical, Didactic, Expository — at a glance</a:t>
            </a:r>
            <a:endParaRPr lang="en-US" sz="2200" dirty="0"/>
          </a:p>
        </p:txBody>
      </p:sp>
      <p:sp>
        <p:nvSpPr>
          <p:cNvPr id="13" name="Shape 10"/>
          <p:cNvSpPr/>
          <p:nvPr/>
        </p:nvSpPr>
        <p:spPr>
          <a:xfrm>
            <a:off x="548640" y="2743200"/>
            <a:ext cx="3535680" cy="3657600"/>
          </a:xfrm>
          <a:prstGeom prst="roundRect">
            <a:avLst>
              <a:gd name="adj" fmla="val 3103"/>
            </a:avLst>
          </a:prstGeom>
          <a:solidFill>
            <a:srgbClr val="FFFFFF"/>
          </a:solidFill>
          <a:ln w="25400">
            <a:solidFill>
              <a:srgbClr val="1B2D4F"/>
            </a:solidFill>
            <a:prstDash val="solid"/>
          </a:ln>
        </p:spPr>
      </p:sp>
      <p:sp>
        <p:nvSpPr>
          <p:cNvPr id="14" name="Shape 11"/>
          <p:cNvSpPr/>
          <p:nvPr/>
        </p:nvSpPr>
        <p:spPr>
          <a:xfrm>
            <a:off x="548640" y="2743200"/>
            <a:ext cx="3535680" cy="685800"/>
          </a:xfrm>
          <a:prstGeom prst="rect">
            <a:avLst/>
          </a:prstGeom>
          <a:solidFill>
            <a:srgbClr val="1B2D4F"/>
          </a:solidFill>
          <a:ln/>
        </p:spPr>
      </p:sp>
      <p:sp>
        <p:nvSpPr>
          <p:cNvPr id="15" name="Text 12"/>
          <p:cNvSpPr/>
          <p:nvPr/>
        </p:nvSpPr>
        <p:spPr>
          <a:xfrm>
            <a:off x="685800" y="2788920"/>
            <a:ext cx="32613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Analytical</a:t>
            </a:r>
            <a:endParaRPr lang="en-US" sz="2400" dirty="0"/>
          </a:p>
        </p:txBody>
      </p:sp>
      <p:sp>
        <p:nvSpPr>
          <p:cNvPr id="16" name="Text 13"/>
          <p:cNvSpPr/>
          <p:nvPr/>
        </p:nvSpPr>
        <p:spPr>
          <a:xfrm>
            <a:off x="731520" y="3566160"/>
            <a:ext cx="3169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17" name="Text 14"/>
          <p:cNvSpPr/>
          <p:nvPr/>
        </p:nvSpPr>
        <p:spPr>
          <a:xfrm>
            <a:off x="731520" y="3840480"/>
            <a:ext cx="31699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Breaks the issue into causes and links. Builds reasoning.</a:t>
            </a:r>
            <a:endParaRPr lang="en-US" sz="2000" dirty="0"/>
          </a:p>
        </p:txBody>
      </p:sp>
      <p:sp>
        <p:nvSpPr>
          <p:cNvPr id="18" name="Text 15"/>
          <p:cNvSpPr/>
          <p:nvPr/>
        </p:nvSpPr>
        <p:spPr>
          <a:xfrm>
            <a:off x="731520" y="5212080"/>
            <a:ext cx="3169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19" name="Text 16"/>
          <p:cNvSpPr/>
          <p:nvPr/>
        </p:nvSpPr>
        <p:spPr>
          <a:xfrm>
            <a:off x="731520" y="5486400"/>
            <a:ext cx="31699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because · linked to · examines · weighs · stems from</a:t>
            </a:r>
            <a:endParaRPr lang="en-US" sz="1800" dirty="0"/>
          </a:p>
        </p:txBody>
      </p:sp>
      <p:sp>
        <p:nvSpPr>
          <p:cNvPr id="20" name="Shape 17"/>
          <p:cNvSpPr/>
          <p:nvPr/>
        </p:nvSpPr>
        <p:spPr>
          <a:xfrm>
            <a:off x="4358640" y="2743200"/>
            <a:ext cx="3535680" cy="3657600"/>
          </a:xfrm>
          <a:prstGeom prst="roundRect">
            <a:avLst>
              <a:gd name="adj" fmla="val 3103"/>
            </a:avLst>
          </a:prstGeom>
          <a:solidFill>
            <a:srgbClr val="FFFFFF"/>
          </a:solidFill>
          <a:ln w="25400">
            <a:solidFill>
              <a:srgbClr val="1B2D4F"/>
            </a:solidFill>
            <a:prstDash val="solid"/>
          </a:ln>
        </p:spPr>
      </p:sp>
      <p:sp>
        <p:nvSpPr>
          <p:cNvPr id="21" name="Shape 18"/>
          <p:cNvSpPr/>
          <p:nvPr/>
        </p:nvSpPr>
        <p:spPr>
          <a:xfrm>
            <a:off x="4358640" y="2743200"/>
            <a:ext cx="3535680" cy="685800"/>
          </a:xfrm>
          <a:prstGeom prst="rect">
            <a:avLst/>
          </a:prstGeom>
          <a:solidFill>
            <a:srgbClr val="FF6B35"/>
          </a:solidFill>
          <a:ln/>
        </p:spPr>
      </p:sp>
      <p:sp>
        <p:nvSpPr>
          <p:cNvPr id="22" name="Text 19"/>
          <p:cNvSpPr/>
          <p:nvPr/>
        </p:nvSpPr>
        <p:spPr>
          <a:xfrm>
            <a:off x="4495800" y="2788920"/>
            <a:ext cx="32613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Didactic</a:t>
            </a:r>
            <a:endParaRPr lang="en-US" sz="2400" dirty="0"/>
          </a:p>
        </p:txBody>
      </p:sp>
      <p:sp>
        <p:nvSpPr>
          <p:cNvPr id="23" name="Text 20"/>
          <p:cNvSpPr/>
          <p:nvPr/>
        </p:nvSpPr>
        <p:spPr>
          <a:xfrm>
            <a:off x="4541520" y="3566160"/>
            <a:ext cx="3169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24" name="Text 21"/>
          <p:cNvSpPr/>
          <p:nvPr/>
        </p:nvSpPr>
        <p:spPr>
          <a:xfrm>
            <a:off x="4541520" y="3840480"/>
            <a:ext cx="31699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Teaches; addresses the reader. Carries a moral.</a:t>
            </a:r>
            <a:endParaRPr lang="en-US" sz="2000" dirty="0"/>
          </a:p>
        </p:txBody>
      </p:sp>
      <p:sp>
        <p:nvSpPr>
          <p:cNvPr id="25" name="Text 22"/>
          <p:cNvSpPr/>
          <p:nvPr/>
        </p:nvSpPr>
        <p:spPr>
          <a:xfrm>
            <a:off x="4541520" y="5212080"/>
            <a:ext cx="3169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26" name="Text 23"/>
          <p:cNvSpPr/>
          <p:nvPr/>
        </p:nvSpPr>
        <p:spPr>
          <a:xfrm>
            <a:off x="4541520" y="5486400"/>
            <a:ext cx="31699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should · must · ought · need to · the lesson is</a:t>
            </a:r>
            <a:endParaRPr lang="en-US" sz="1800" dirty="0"/>
          </a:p>
        </p:txBody>
      </p:sp>
      <p:sp>
        <p:nvSpPr>
          <p:cNvPr id="27" name="Shape 24"/>
          <p:cNvSpPr/>
          <p:nvPr/>
        </p:nvSpPr>
        <p:spPr>
          <a:xfrm>
            <a:off x="8168640" y="2743200"/>
            <a:ext cx="3535680" cy="3657600"/>
          </a:xfrm>
          <a:prstGeom prst="roundRect">
            <a:avLst>
              <a:gd name="adj" fmla="val 3103"/>
            </a:avLst>
          </a:prstGeom>
          <a:solidFill>
            <a:srgbClr val="FFFFFF"/>
          </a:solidFill>
          <a:ln w="25400">
            <a:solidFill>
              <a:srgbClr val="1B2D4F"/>
            </a:solidFill>
            <a:prstDash val="solid"/>
          </a:ln>
        </p:spPr>
      </p:sp>
      <p:sp>
        <p:nvSpPr>
          <p:cNvPr id="28" name="Shape 25"/>
          <p:cNvSpPr/>
          <p:nvPr/>
        </p:nvSpPr>
        <p:spPr>
          <a:xfrm>
            <a:off x="8168640" y="2743200"/>
            <a:ext cx="3535680" cy="685800"/>
          </a:xfrm>
          <a:prstGeom prst="rect">
            <a:avLst/>
          </a:prstGeom>
          <a:solidFill>
            <a:srgbClr val="1B2D4F"/>
          </a:solidFill>
          <a:ln/>
        </p:spPr>
      </p:sp>
      <p:sp>
        <p:nvSpPr>
          <p:cNvPr id="29" name="Text 26"/>
          <p:cNvSpPr/>
          <p:nvPr/>
        </p:nvSpPr>
        <p:spPr>
          <a:xfrm>
            <a:off x="8305800" y="2788920"/>
            <a:ext cx="32613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Expository</a:t>
            </a:r>
            <a:endParaRPr lang="en-US" sz="2400" dirty="0"/>
          </a:p>
        </p:txBody>
      </p:sp>
      <p:sp>
        <p:nvSpPr>
          <p:cNvPr id="30" name="Text 27"/>
          <p:cNvSpPr/>
          <p:nvPr/>
        </p:nvSpPr>
        <p:spPr>
          <a:xfrm>
            <a:off x="8351520" y="3566160"/>
            <a:ext cx="3169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31" name="Text 28"/>
          <p:cNvSpPr/>
          <p:nvPr/>
        </p:nvSpPr>
        <p:spPr>
          <a:xfrm>
            <a:off x="8351520" y="3840480"/>
            <a:ext cx="31699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Explains a concept or process; informative, not evaluative.</a:t>
            </a:r>
            <a:endParaRPr lang="en-US" sz="2000" dirty="0"/>
          </a:p>
        </p:txBody>
      </p:sp>
      <p:sp>
        <p:nvSpPr>
          <p:cNvPr id="32" name="Text 29"/>
          <p:cNvSpPr/>
          <p:nvPr/>
        </p:nvSpPr>
        <p:spPr>
          <a:xfrm>
            <a:off x="8351520" y="5212080"/>
            <a:ext cx="3169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33" name="Text 30"/>
          <p:cNvSpPr/>
          <p:nvPr/>
        </p:nvSpPr>
        <p:spPr>
          <a:xfrm>
            <a:off x="8351520" y="5486400"/>
            <a:ext cx="31699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is defined as · refers to · explains · illustrates</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05</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A · OVERVIEW (2 OF 2)</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The remaining two cousins</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Measured and Dispassionate — at a glance</a:t>
            </a:r>
            <a:endParaRPr lang="en-US" sz="2200" dirty="0"/>
          </a:p>
        </p:txBody>
      </p:sp>
      <p:sp>
        <p:nvSpPr>
          <p:cNvPr id="13" name="Shape 10"/>
          <p:cNvSpPr/>
          <p:nvPr/>
        </p:nvSpPr>
        <p:spPr>
          <a:xfrm>
            <a:off x="548640" y="2743200"/>
            <a:ext cx="5440680" cy="3657600"/>
          </a:xfrm>
          <a:prstGeom prst="roundRect">
            <a:avLst>
              <a:gd name="adj" fmla="val 3000"/>
            </a:avLst>
          </a:prstGeom>
          <a:solidFill>
            <a:srgbClr val="FFFFFF"/>
          </a:solidFill>
          <a:ln w="25400">
            <a:solidFill>
              <a:srgbClr val="1B2D4F"/>
            </a:solidFill>
            <a:prstDash val="solid"/>
          </a:ln>
        </p:spPr>
      </p:sp>
      <p:sp>
        <p:nvSpPr>
          <p:cNvPr id="14" name="Shape 11"/>
          <p:cNvSpPr/>
          <p:nvPr/>
        </p:nvSpPr>
        <p:spPr>
          <a:xfrm>
            <a:off x="548640" y="2743200"/>
            <a:ext cx="5440680" cy="685800"/>
          </a:xfrm>
          <a:prstGeom prst="rect">
            <a:avLst/>
          </a:prstGeom>
          <a:solidFill>
            <a:srgbClr val="1B2D4F"/>
          </a:solidFill>
          <a:ln/>
        </p:spPr>
      </p:sp>
      <p:sp>
        <p:nvSpPr>
          <p:cNvPr id="15" name="Text 12"/>
          <p:cNvSpPr/>
          <p:nvPr/>
        </p:nvSpPr>
        <p:spPr>
          <a:xfrm>
            <a:off x="685800" y="2788920"/>
            <a:ext cx="51663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Measured</a:t>
            </a:r>
            <a:endParaRPr lang="en-US" sz="2400" dirty="0"/>
          </a:p>
        </p:txBody>
      </p:sp>
      <p:sp>
        <p:nvSpPr>
          <p:cNvPr id="16" name="Text 13"/>
          <p:cNvSpPr/>
          <p:nvPr/>
        </p:nvSpPr>
        <p:spPr>
          <a:xfrm>
            <a:off x="731520" y="3566160"/>
            <a:ext cx="5074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17" name="Text 14"/>
          <p:cNvSpPr/>
          <p:nvPr/>
        </p:nvSpPr>
        <p:spPr>
          <a:xfrm>
            <a:off x="731520" y="3840480"/>
            <a:ext cx="50749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Acknowledges sides; cautious, restrained verdict.</a:t>
            </a:r>
            <a:endParaRPr lang="en-US" sz="2000" dirty="0"/>
          </a:p>
        </p:txBody>
      </p:sp>
      <p:sp>
        <p:nvSpPr>
          <p:cNvPr id="18" name="Text 15"/>
          <p:cNvSpPr/>
          <p:nvPr/>
        </p:nvSpPr>
        <p:spPr>
          <a:xfrm>
            <a:off x="731520" y="5212080"/>
            <a:ext cx="5074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19" name="Text 16"/>
          <p:cNvSpPr/>
          <p:nvPr/>
        </p:nvSpPr>
        <p:spPr>
          <a:xfrm>
            <a:off x="731520" y="5486400"/>
            <a:ext cx="50749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however · although · yet · while · partly</a:t>
            </a:r>
            <a:endParaRPr lang="en-US" sz="1800" dirty="0"/>
          </a:p>
        </p:txBody>
      </p:sp>
      <p:sp>
        <p:nvSpPr>
          <p:cNvPr id="20" name="Shape 17"/>
          <p:cNvSpPr/>
          <p:nvPr/>
        </p:nvSpPr>
        <p:spPr>
          <a:xfrm>
            <a:off x="6263640" y="2743200"/>
            <a:ext cx="5440680" cy="3657600"/>
          </a:xfrm>
          <a:prstGeom prst="roundRect">
            <a:avLst>
              <a:gd name="adj" fmla="val 3000"/>
            </a:avLst>
          </a:prstGeom>
          <a:solidFill>
            <a:srgbClr val="FFFFFF"/>
          </a:solidFill>
          <a:ln w="25400">
            <a:solidFill>
              <a:srgbClr val="1B2D4F"/>
            </a:solidFill>
            <a:prstDash val="solid"/>
          </a:ln>
        </p:spPr>
      </p:sp>
      <p:sp>
        <p:nvSpPr>
          <p:cNvPr id="21" name="Shape 18"/>
          <p:cNvSpPr/>
          <p:nvPr/>
        </p:nvSpPr>
        <p:spPr>
          <a:xfrm>
            <a:off x="6263640" y="2743200"/>
            <a:ext cx="5440680" cy="685800"/>
          </a:xfrm>
          <a:prstGeom prst="rect">
            <a:avLst/>
          </a:prstGeom>
          <a:solidFill>
            <a:srgbClr val="FF6B35"/>
          </a:solidFill>
          <a:ln/>
        </p:spPr>
      </p:sp>
      <p:sp>
        <p:nvSpPr>
          <p:cNvPr id="22" name="Text 19"/>
          <p:cNvSpPr/>
          <p:nvPr/>
        </p:nvSpPr>
        <p:spPr>
          <a:xfrm>
            <a:off x="6400800" y="2788920"/>
            <a:ext cx="51663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Dispassionate</a:t>
            </a:r>
            <a:endParaRPr lang="en-US" sz="2400" dirty="0"/>
          </a:p>
        </p:txBody>
      </p:sp>
      <p:sp>
        <p:nvSpPr>
          <p:cNvPr id="23" name="Text 20"/>
          <p:cNvSpPr/>
          <p:nvPr/>
        </p:nvSpPr>
        <p:spPr>
          <a:xfrm>
            <a:off x="6446520" y="3566160"/>
            <a:ext cx="5074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24" name="Text 21"/>
          <p:cNvSpPr/>
          <p:nvPr/>
        </p:nvSpPr>
        <p:spPr>
          <a:xfrm>
            <a:off x="6446520" y="3840480"/>
            <a:ext cx="50749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Pure neutrality; no emotion, only the data.</a:t>
            </a:r>
            <a:endParaRPr lang="en-US" sz="2000" dirty="0"/>
          </a:p>
        </p:txBody>
      </p:sp>
      <p:sp>
        <p:nvSpPr>
          <p:cNvPr id="25" name="Text 22"/>
          <p:cNvSpPr/>
          <p:nvPr/>
        </p:nvSpPr>
        <p:spPr>
          <a:xfrm>
            <a:off x="6446520" y="5212080"/>
            <a:ext cx="50749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26" name="Text 23"/>
          <p:cNvSpPr/>
          <p:nvPr/>
        </p:nvSpPr>
        <p:spPr>
          <a:xfrm>
            <a:off x="6446520" y="5486400"/>
            <a:ext cx="50749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data shows · report states · figures indicate · records</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06</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A.1 · ANALYTICAL</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Analytical</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Breaks an issue down into its causes, factors and relationships, building a reasoned account.</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because · due to · factors · attributable to · stems from · examines</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“The rise in unemployment can be attributed to automation, declining industrial output and policy inefficiencies.”</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If the passage shows WHY and HOW (causes + relationships) without pushing a moral, it is analytical.</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07</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A.2 · DIDACTIC</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Didactic</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Teaches, instructs or conveys moral guidance. The reader is addressed as a student.</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should · must · ought · need to · let us · the lesson is</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“Individuals must adopt sustainable practices, as neglecting the environment endangers future generations.”</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Look for SHOULD or MUST. Didactic prose lectures; the verb of obligation is the giveaway.</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08</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A.3 · EXPOSITORY</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Expository</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Explains or clarifies a concept, process or system in a straightforward, informative way.</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is defined as · refers to · involves · operates by · explains · illustrates</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“Democracy is a system of government where citizens exercise power through elected representatives.”</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Expository = WHAT and HOW. Teaches the reader what something IS, without weighing it.</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09</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A.4 · MEASURED</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Measured</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Balanced, cautious, restrained. Acknowledges strengths and limits; commits only as evidence allows.</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however · although · yet · while · partly · cautiously · further work needed</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“While the reform may enhance efficiency, its long-term impact remains uncertain.”</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Measured is the Indian-judgment cousin of analytical — same calm, but with a hedge.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10</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A.5 · DISPASSIONATE</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Dispassionate</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Pointedly free of emotion or judgement. Only the data, the report, the figures speak.</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data shows · report states · figures indicate · records · presents · the survey finds</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“The survey records a 12% increase in literacy rates over the past decade.”</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If you cannot find a single adjective that leans, and the prose is built around verbs of reporting — it is dispassionate.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11</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A · AT A GLANCE (1 OF 2)</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Five cousins — what each answers</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First view: the question each sub-tone answers, and whether it carries judgement</a:t>
            </a:r>
            <a:endParaRPr lang="en-US" sz="2200" dirty="0"/>
          </a:p>
        </p:txBody>
      </p:sp>
      <p:sp>
        <p:nvSpPr>
          <p:cNvPr id="13" name="Shape 10"/>
          <p:cNvSpPr/>
          <p:nvPr/>
        </p:nvSpPr>
        <p:spPr>
          <a:xfrm>
            <a:off x="548640" y="2743200"/>
            <a:ext cx="3718560" cy="609600"/>
          </a:xfrm>
          <a:prstGeom prst="rect">
            <a:avLst/>
          </a:prstGeom>
          <a:solidFill>
            <a:srgbClr val="1B2D4F"/>
          </a:solidFill>
          <a:ln w="19050">
            <a:solidFill>
              <a:srgbClr val="FFFFFF"/>
            </a:solidFill>
            <a:prstDash val="solid"/>
          </a:ln>
        </p:spPr>
      </p:sp>
      <p:sp>
        <p:nvSpPr>
          <p:cNvPr id="14" name="Text 11"/>
          <p:cNvSpPr/>
          <p:nvPr/>
        </p:nvSpPr>
        <p:spPr>
          <a:xfrm>
            <a:off x="640080" y="2743200"/>
            <a:ext cx="3535680" cy="6096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Sub-tone</a:t>
            </a:r>
            <a:endParaRPr lang="en-US" sz="1600" dirty="0"/>
          </a:p>
        </p:txBody>
      </p:sp>
      <p:sp>
        <p:nvSpPr>
          <p:cNvPr id="15" name="Shape 12"/>
          <p:cNvSpPr/>
          <p:nvPr/>
        </p:nvSpPr>
        <p:spPr>
          <a:xfrm>
            <a:off x="4267200" y="2743200"/>
            <a:ext cx="3718560" cy="609600"/>
          </a:xfrm>
          <a:prstGeom prst="rect">
            <a:avLst/>
          </a:prstGeom>
          <a:solidFill>
            <a:srgbClr val="1B2D4F"/>
          </a:solidFill>
          <a:ln w="19050">
            <a:solidFill>
              <a:srgbClr val="FFFFFF"/>
            </a:solidFill>
            <a:prstDash val="solid"/>
          </a:ln>
        </p:spPr>
      </p:sp>
      <p:sp>
        <p:nvSpPr>
          <p:cNvPr id="16" name="Text 13"/>
          <p:cNvSpPr/>
          <p:nvPr/>
        </p:nvSpPr>
        <p:spPr>
          <a:xfrm>
            <a:off x="4358640" y="2743200"/>
            <a:ext cx="3535680" cy="6096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Question it answers</a:t>
            </a:r>
            <a:endParaRPr lang="en-US" sz="1600" dirty="0"/>
          </a:p>
        </p:txBody>
      </p:sp>
      <p:sp>
        <p:nvSpPr>
          <p:cNvPr id="17" name="Shape 14"/>
          <p:cNvSpPr/>
          <p:nvPr/>
        </p:nvSpPr>
        <p:spPr>
          <a:xfrm>
            <a:off x="7985760" y="2743200"/>
            <a:ext cx="3718560" cy="609600"/>
          </a:xfrm>
          <a:prstGeom prst="rect">
            <a:avLst/>
          </a:prstGeom>
          <a:solidFill>
            <a:srgbClr val="1B2D4F"/>
          </a:solidFill>
          <a:ln w="19050">
            <a:solidFill>
              <a:srgbClr val="FFFFFF"/>
            </a:solidFill>
            <a:prstDash val="solid"/>
          </a:ln>
        </p:spPr>
      </p:sp>
      <p:sp>
        <p:nvSpPr>
          <p:cNvPr id="18" name="Text 15"/>
          <p:cNvSpPr/>
          <p:nvPr/>
        </p:nvSpPr>
        <p:spPr>
          <a:xfrm>
            <a:off x="8077200" y="2743200"/>
            <a:ext cx="3535680" cy="6096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Carries judgement?</a:t>
            </a:r>
            <a:endParaRPr lang="en-US" sz="1600" dirty="0"/>
          </a:p>
        </p:txBody>
      </p:sp>
      <p:sp>
        <p:nvSpPr>
          <p:cNvPr id="19" name="Shape 16"/>
          <p:cNvSpPr/>
          <p:nvPr/>
        </p:nvSpPr>
        <p:spPr>
          <a:xfrm>
            <a:off x="548640" y="3352800"/>
            <a:ext cx="3718560" cy="609600"/>
          </a:xfrm>
          <a:prstGeom prst="rect">
            <a:avLst/>
          </a:prstGeom>
          <a:solidFill>
            <a:srgbClr val="FFF8F0"/>
          </a:solidFill>
          <a:ln w="9525">
            <a:solidFill>
              <a:srgbClr val="E8ECF3"/>
            </a:solidFill>
            <a:prstDash val="solid"/>
          </a:ln>
        </p:spPr>
      </p:sp>
      <p:sp>
        <p:nvSpPr>
          <p:cNvPr id="20" name="Text 17"/>
          <p:cNvSpPr/>
          <p:nvPr/>
        </p:nvSpPr>
        <p:spPr>
          <a:xfrm>
            <a:off x="685800" y="33528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Analytical</a:t>
            </a:r>
            <a:endParaRPr lang="en-US" sz="1600" dirty="0"/>
          </a:p>
        </p:txBody>
      </p:sp>
      <p:sp>
        <p:nvSpPr>
          <p:cNvPr id="21" name="Shape 18"/>
          <p:cNvSpPr/>
          <p:nvPr/>
        </p:nvSpPr>
        <p:spPr>
          <a:xfrm>
            <a:off x="4267200" y="3352800"/>
            <a:ext cx="3718560" cy="609600"/>
          </a:xfrm>
          <a:prstGeom prst="rect">
            <a:avLst/>
          </a:prstGeom>
          <a:solidFill>
            <a:srgbClr val="FFF8F0"/>
          </a:solidFill>
          <a:ln w="9525">
            <a:solidFill>
              <a:srgbClr val="E8ECF3"/>
            </a:solidFill>
            <a:prstDash val="solid"/>
          </a:ln>
        </p:spPr>
      </p:sp>
      <p:sp>
        <p:nvSpPr>
          <p:cNvPr id="22" name="Text 19"/>
          <p:cNvSpPr/>
          <p:nvPr/>
        </p:nvSpPr>
        <p:spPr>
          <a:xfrm>
            <a:off x="4404360" y="33528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WHY · HOW (causes, links)</a:t>
            </a:r>
            <a:endParaRPr lang="en-US" sz="1600" dirty="0"/>
          </a:p>
        </p:txBody>
      </p:sp>
      <p:sp>
        <p:nvSpPr>
          <p:cNvPr id="23" name="Shape 20"/>
          <p:cNvSpPr/>
          <p:nvPr/>
        </p:nvSpPr>
        <p:spPr>
          <a:xfrm>
            <a:off x="7985760" y="3352800"/>
            <a:ext cx="3718560" cy="609600"/>
          </a:xfrm>
          <a:prstGeom prst="rect">
            <a:avLst/>
          </a:prstGeom>
          <a:solidFill>
            <a:srgbClr val="FFF8F0"/>
          </a:solidFill>
          <a:ln w="9525">
            <a:solidFill>
              <a:srgbClr val="E8ECF3"/>
            </a:solidFill>
            <a:prstDash val="solid"/>
          </a:ln>
        </p:spPr>
      </p:sp>
      <p:sp>
        <p:nvSpPr>
          <p:cNvPr id="24" name="Text 21"/>
          <p:cNvSpPr/>
          <p:nvPr/>
        </p:nvSpPr>
        <p:spPr>
          <a:xfrm>
            <a:off x="8122920" y="33528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 (or only by inference)</a:t>
            </a:r>
            <a:endParaRPr lang="en-US" sz="1600" dirty="0"/>
          </a:p>
        </p:txBody>
      </p:sp>
      <p:sp>
        <p:nvSpPr>
          <p:cNvPr id="25" name="Shape 22"/>
          <p:cNvSpPr/>
          <p:nvPr/>
        </p:nvSpPr>
        <p:spPr>
          <a:xfrm>
            <a:off x="548640" y="3962400"/>
            <a:ext cx="3718560" cy="609600"/>
          </a:xfrm>
          <a:prstGeom prst="rect">
            <a:avLst/>
          </a:prstGeom>
          <a:solidFill>
            <a:srgbClr val="FFFFFF"/>
          </a:solidFill>
          <a:ln w="9525">
            <a:solidFill>
              <a:srgbClr val="E8ECF3"/>
            </a:solidFill>
            <a:prstDash val="solid"/>
          </a:ln>
        </p:spPr>
      </p:sp>
      <p:sp>
        <p:nvSpPr>
          <p:cNvPr id="26" name="Text 23"/>
          <p:cNvSpPr/>
          <p:nvPr/>
        </p:nvSpPr>
        <p:spPr>
          <a:xfrm>
            <a:off x="685800" y="39624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Didactic</a:t>
            </a:r>
            <a:endParaRPr lang="en-US" sz="1600" dirty="0"/>
          </a:p>
        </p:txBody>
      </p:sp>
      <p:sp>
        <p:nvSpPr>
          <p:cNvPr id="27" name="Shape 24"/>
          <p:cNvSpPr/>
          <p:nvPr/>
        </p:nvSpPr>
        <p:spPr>
          <a:xfrm>
            <a:off x="4267200" y="3962400"/>
            <a:ext cx="3718560" cy="609600"/>
          </a:xfrm>
          <a:prstGeom prst="rect">
            <a:avLst/>
          </a:prstGeom>
          <a:solidFill>
            <a:srgbClr val="FFFFFF"/>
          </a:solidFill>
          <a:ln w="9525">
            <a:solidFill>
              <a:srgbClr val="E8ECF3"/>
            </a:solidFill>
            <a:prstDash val="solid"/>
          </a:ln>
        </p:spPr>
      </p:sp>
      <p:sp>
        <p:nvSpPr>
          <p:cNvPr id="28" name="Text 25"/>
          <p:cNvSpPr/>
          <p:nvPr/>
        </p:nvSpPr>
        <p:spPr>
          <a:xfrm>
            <a:off x="4404360" y="39624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WHAT YOU SHOULD DO</a:t>
            </a:r>
            <a:endParaRPr lang="en-US" sz="1600" dirty="0"/>
          </a:p>
        </p:txBody>
      </p:sp>
      <p:sp>
        <p:nvSpPr>
          <p:cNvPr id="29" name="Shape 26"/>
          <p:cNvSpPr/>
          <p:nvPr/>
        </p:nvSpPr>
        <p:spPr>
          <a:xfrm>
            <a:off x="7985760" y="3962400"/>
            <a:ext cx="3718560" cy="609600"/>
          </a:xfrm>
          <a:prstGeom prst="rect">
            <a:avLst/>
          </a:prstGeom>
          <a:solidFill>
            <a:srgbClr val="FFFFFF"/>
          </a:solidFill>
          <a:ln w="9525">
            <a:solidFill>
              <a:srgbClr val="E8ECF3"/>
            </a:solidFill>
            <a:prstDash val="solid"/>
          </a:ln>
        </p:spPr>
      </p:sp>
      <p:sp>
        <p:nvSpPr>
          <p:cNvPr id="30" name="Text 27"/>
          <p:cNvSpPr/>
          <p:nvPr/>
        </p:nvSpPr>
        <p:spPr>
          <a:xfrm>
            <a:off x="8122920" y="39624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Yes (moral)</a:t>
            </a:r>
            <a:endParaRPr lang="en-US" sz="1600" dirty="0"/>
          </a:p>
        </p:txBody>
      </p:sp>
      <p:sp>
        <p:nvSpPr>
          <p:cNvPr id="31" name="Shape 28"/>
          <p:cNvSpPr/>
          <p:nvPr/>
        </p:nvSpPr>
        <p:spPr>
          <a:xfrm>
            <a:off x="548640" y="4572000"/>
            <a:ext cx="3718560" cy="609600"/>
          </a:xfrm>
          <a:prstGeom prst="rect">
            <a:avLst/>
          </a:prstGeom>
          <a:solidFill>
            <a:srgbClr val="FFF8F0"/>
          </a:solidFill>
          <a:ln w="9525">
            <a:solidFill>
              <a:srgbClr val="E8ECF3"/>
            </a:solidFill>
            <a:prstDash val="solid"/>
          </a:ln>
        </p:spPr>
      </p:sp>
      <p:sp>
        <p:nvSpPr>
          <p:cNvPr id="32" name="Text 29"/>
          <p:cNvSpPr/>
          <p:nvPr/>
        </p:nvSpPr>
        <p:spPr>
          <a:xfrm>
            <a:off x="685800" y="45720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Expository</a:t>
            </a:r>
            <a:endParaRPr lang="en-US" sz="1600" dirty="0"/>
          </a:p>
        </p:txBody>
      </p:sp>
      <p:sp>
        <p:nvSpPr>
          <p:cNvPr id="33" name="Shape 30"/>
          <p:cNvSpPr/>
          <p:nvPr/>
        </p:nvSpPr>
        <p:spPr>
          <a:xfrm>
            <a:off x="4267200" y="4572000"/>
            <a:ext cx="3718560" cy="609600"/>
          </a:xfrm>
          <a:prstGeom prst="rect">
            <a:avLst/>
          </a:prstGeom>
          <a:solidFill>
            <a:srgbClr val="FFF8F0"/>
          </a:solidFill>
          <a:ln w="9525">
            <a:solidFill>
              <a:srgbClr val="E8ECF3"/>
            </a:solidFill>
            <a:prstDash val="solid"/>
          </a:ln>
        </p:spPr>
      </p:sp>
      <p:sp>
        <p:nvSpPr>
          <p:cNvPr id="34" name="Text 31"/>
          <p:cNvSpPr/>
          <p:nvPr/>
        </p:nvSpPr>
        <p:spPr>
          <a:xfrm>
            <a:off x="4404360" y="45720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WHAT and HOW (concept)</a:t>
            </a:r>
            <a:endParaRPr lang="en-US" sz="1600" dirty="0"/>
          </a:p>
        </p:txBody>
      </p:sp>
      <p:sp>
        <p:nvSpPr>
          <p:cNvPr id="35" name="Shape 32"/>
          <p:cNvSpPr/>
          <p:nvPr/>
        </p:nvSpPr>
        <p:spPr>
          <a:xfrm>
            <a:off x="7985760" y="4572000"/>
            <a:ext cx="3718560" cy="609600"/>
          </a:xfrm>
          <a:prstGeom prst="rect">
            <a:avLst/>
          </a:prstGeom>
          <a:solidFill>
            <a:srgbClr val="FFF8F0"/>
          </a:solidFill>
          <a:ln w="9525">
            <a:solidFill>
              <a:srgbClr val="E8ECF3"/>
            </a:solidFill>
            <a:prstDash val="solid"/>
          </a:ln>
        </p:spPr>
      </p:sp>
      <p:sp>
        <p:nvSpPr>
          <p:cNvPr id="36" name="Text 33"/>
          <p:cNvSpPr/>
          <p:nvPr/>
        </p:nvSpPr>
        <p:spPr>
          <a:xfrm>
            <a:off x="8122920" y="45720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a:t>
            </a:r>
            <a:endParaRPr lang="en-US" sz="1600" dirty="0"/>
          </a:p>
        </p:txBody>
      </p:sp>
      <p:sp>
        <p:nvSpPr>
          <p:cNvPr id="37" name="Shape 34"/>
          <p:cNvSpPr/>
          <p:nvPr/>
        </p:nvSpPr>
        <p:spPr>
          <a:xfrm>
            <a:off x="548640" y="5181600"/>
            <a:ext cx="3718560" cy="609600"/>
          </a:xfrm>
          <a:prstGeom prst="rect">
            <a:avLst/>
          </a:prstGeom>
          <a:solidFill>
            <a:srgbClr val="FFFFFF"/>
          </a:solidFill>
          <a:ln w="9525">
            <a:solidFill>
              <a:srgbClr val="E8ECF3"/>
            </a:solidFill>
            <a:prstDash val="solid"/>
          </a:ln>
        </p:spPr>
      </p:sp>
      <p:sp>
        <p:nvSpPr>
          <p:cNvPr id="38" name="Text 35"/>
          <p:cNvSpPr/>
          <p:nvPr/>
        </p:nvSpPr>
        <p:spPr>
          <a:xfrm>
            <a:off x="685800" y="51816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Measured</a:t>
            </a:r>
            <a:endParaRPr lang="en-US" sz="1600" dirty="0"/>
          </a:p>
        </p:txBody>
      </p:sp>
      <p:sp>
        <p:nvSpPr>
          <p:cNvPr id="39" name="Shape 36"/>
          <p:cNvSpPr/>
          <p:nvPr/>
        </p:nvSpPr>
        <p:spPr>
          <a:xfrm>
            <a:off x="4267200" y="5181600"/>
            <a:ext cx="3718560" cy="609600"/>
          </a:xfrm>
          <a:prstGeom prst="rect">
            <a:avLst/>
          </a:prstGeom>
          <a:solidFill>
            <a:srgbClr val="FFFFFF"/>
          </a:solidFill>
          <a:ln w="9525">
            <a:solidFill>
              <a:srgbClr val="E8ECF3"/>
            </a:solidFill>
            <a:prstDash val="solid"/>
          </a:ln>
        </p:spPr>
      </p:sp>
      <p:sp>
        <p:nvSpPr>
          <p:cNvPr id="40" name="Text 37"/>
          <p:cNvSpPr/>
          <p:nvPr/>
        </p:nvSpPr>
        <p:spPr>
          <a:xfrm>
            <a:off x="4404360" y="51816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HOW MUCH can be claimed</a:t>
            </a:r>
            <a:endParaRPr lang="en-US" sz="1600" dirty="0"/>
          </a:p>
        </p:txBody>
      </p:sp>
      <p:sp>
        <p:nvSpPr>
          <p:cNvPr id="41" name="Shape 38"/>
          <p:cNvSpPr/>
          <p:nvPr/>
        </p:nvSpPr>
        <p:spPr>
          <a:xfrm>
            <a:off x="7985760" y="5181600"/>
            <a:ext cx="3718560" cy="609600"/>
          </a:xfrm>
          <a:prstGeom prst="rect">
            <a:avLst/>
          </a:prstGeom>
          <a:solidFill>
            <a:srgbClr val="FFFFFF"/>
          </a:solidFill>
          <a:ln w="9525">
            <a:solidFill>
              <a:srgbClr val="E8ECF3"/>
            </a:solidFill>
            <a:prstDash val="solid"/>
          </a:ln>
        </p:spPr>
      </p:sp>
      <p:sp>
        <p:nvSpPr>
          <p:cNvPr id="42" name="Text 39"/>
          <p:cNvSpPr/>
          <p:nvPr/>
        </p:nvSpPr>
        <p:spPr>
          <a:xfrm>
            <a:off x="8122920" y="51816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Tentative</a:t>
            </a:r>
            <a:endParaRPr lang="en-US" sz="1600" dirty="0"/>
          </a:p>
        </p:txBody>
      </p:sp>
      <p:sp>
        <p:nvSpPr>
          <p:cNvPr id="43" name="Shape 40"/>
          <p:cNvSpPr/>
          <p:nvPr/>
        </p:nvSpPr>
        <p:spPr>
          <a:xfrm>
            <a:off x="548640" y="5791200"/>
            <a:ext cx="3718560" cy="609600"/>
          </a:xfrm>
          <a:prstGeom prst="rect">
            <a:avLst/>
          </a:prstGeom>
          <a:solidFill>
            <a:srgbClr val="FFF8F0"/>
          </a:solidFill>
          <a:ln w="9525">
            <a:solidFill>
              <a:srgbClr val="E8ECF3"/>
            </a:solidFill>
            <a:prstDash val="solid"/>
          </a:ln>
        </p:spPr>
      </p:sp>
      <p:sp>
        <p:nvSpPr>
          <p:cNvPr id="44" name="Text 41"/>
          <p:cNvSpPr/>
          <p:nvPr/>
        </p:nvSpPr>
        <p:spPr>
          <a:xfrm>
            <a:off x="685800" y="57912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Dispassionate</a:t>
            </a:r>
            <a:endParaRPr lang="en-US" sz="1600" dirty="0"/>
          </a:p>
        </p:txBody>
      </p:sp>
      <p:sp>
        <p:nvSpPr>
          <p:cNvPr id="45" name="Shape 42"/>
          <p:cNvSpPr/>
          <p:nvPr/>
        </p:nvSpPr>
        <p:spPr>
          <a:xfrm>
            <a:off x="4267200" y="5791200"/>
            <a:ext cx="3718560" cy="609600"/>
          </a:xfrm>
          <a:prstGeom prst="rect">
            <a:avLst/>
          </a:prstGeom>
          <a:solidFill>
            <a:srgbClr val="FFF8F0"/>
          </a:solidFill>
          <a:ln w="9525">
            <a:solidFill>
              <a:srgbClr val="E8ECF3"/>
            </a:solidFill>
            <a:prstDash val="solid"/>
          </a:ln>
        </p:spPr>
      </p:sp>
      <p:sp>
        <p:nvSpPr>
          <p:cNvPr id="46" name="Text 43"/>
          <p:cNvSpPr/>
          <p:nvPr/>
        </p:nvSpPr>
        <p:spPr>
          <a:xfrm>
            <a:off x="4404360" y="57912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WHAT THE DATA SAYS</a:t>
            </a:r>
            <a:endParaRPr lang="en-US" sz="1600" dirty="0"/>
          </a:p>
        </p:txBody>
      </p:sp>
      <p:sp>
        <p:nvSpPr>
          <p:cNvPr id="47" name="Shape 44"/>
          <p:cNvSpPr/>
          <p:nvPr/>
        </p:nvSpPr>
        <p:spPr>
          <a:xfrm>
            <a:off x="7985760" y="5791200"/>
            <a:ext cx="3718560" cy="609600"/>
          </a:xfrm>
          <a:prstGeom prst="rect">
            <a:avLst/>
          </a:prstGeom>
          <a:solidFill>
            <a:srgbClr val="FFF8F0"/>
          </a:solidFill>
          <a:ln w="9525">
            <a:solidFill>
              <a:srgbClr val="E8ECF3"/>
            </a:solidFill>
            <a:prstDash val="solid"/>
          </a:ln>
        </p:spPr>
      </p:sp>
      <p:sp>
        <p:nvSpPr>
          <p:cNvPr id="48" name="Text 45"/>
          <p:cNvSpPr/>
          <p:nvPr/>
        </p:nvSpPr>
        <p:spPr>
          <a:xfrm>
            <a:off x="8122920" y="57912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12</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A · AT A GLANCE (2 OF 2)</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Five cousins — emotion and closing line</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Second view: emotion carried, and what the closing sentence tends to do</a:t>
            </a:r>
            <a:endParaRPr lang="en-US" sz="2200" dirty="0"/>
          </a:p>
        </p:txBody>
      </p:sp>
      <p:sp>
        <p:nvSpPr>
          <p:cNvPr id="13" name="Shape 10"/>
          <p:cNvSpPr/>
          <p:nvPr/>
        </p:nvSpPr>
        <p:spPr>
          <a:xfrm>
            <a:off x="548640" y="2743200"/>
            <a:ext cx="3718560" cy="609600"/>
          </a:xfrm>
          <a:prstGeom prst="rect">
            <a:avLst/>
          </a:prstGeom>
          <a:solidFill>
            <a:srgbClr val="1B2D4F"/>
          </a:solidFill>
          <a:ln w="19050">
            <a:solidFill>
              <a:srgbClr val="FFFFFF"/>
            </a:solidFill>
            <a:prstDash val="solid"/>
          </a:ln>
        </p:spPr>
      </p:sp>
      <p:sp>
        <p:nvSpPr>
          <p:cNvPr id="14" name="Text 11"/>
          <p:cNvSpPr/>
          <p:nvPr/>
        </p:nvSpPr>
        <p:spPr>
          <a:xfrm>
            <a:off x="640080" y="2743200"/>
            <a:ext cx="3535680" cy="6096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Sub-tone</a:t>
            </a:r>
            <a:endParaRPr lang="en-US" sz="1600" dirty="0"/>
          </a:p>
        </p:txBody>
      </p:sp>
      <p:sp>
        <p:nvSpPr>
          <p:cNvPr id="15" name="Shape 12"/>
          <p:cNvSpPr/>
          <p:nvPr/>
        </p:nvSpPr>
        <p:spPr>
          <a:xfrm>
            <a:off x="4267200" y="2743200"/>
            <a:ext cx="3718560" cy="609600"/>
          </a:xfrm>
          <a:prstGeom prst="rect">
            <a:avLst/>
          </a:prstGeom>
          <a:solidFill>
            <a:srgbClr val="1B2D4F"/>
          </a:solidFill>
          <a:ln w="19050">
            <a:solidFill>
              <a:srgbClr val="FFFFFF"/>
            </a:solidFill>
            <a:prstDash val="solid"/>
          </a:ln>
        </p:spPr>
      </p:sp>
      <p:sp>
        <p:nvSpPr>
          <p:cNvPr id="16" name="Text 13"/>
          <p:cNvSpPr/>
          <p:nvPr/>
        </p:nvSpPr>
        <p:spPr>
          <a:xfrm>
            <a:off x="4358640" y="2743200"/>
            <a:ext cx="3535680" cy="6096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Carries emotion?</a:t>
            </a:r>
            <a:endParaRPr lang="en-US" sz="1600" dirty="0"/>
          </a:p>
        </p:txBody>
      </p:sp>
      <p:sp>
        <p:nvSpPr>
          <p:cNvPr id="17" name="Shape 14"/>
          <p:cNvSpPr/>
          <p:nvPr/>
        </p:nvSpPr>
        <p:spPr>
          <a:xfrm>
            <a:off x="7985760" y="2743200"/>
            <a:ext cx="3718560" cy="609600"/>
          </a:xfrm>
          <a:prstGeom prst="rect">
            <a:avLst/>
          </a:prstGeom>
          <a:solidFill>
            <a:srgbClr val="1B2D4F"/>
          </a:solidFill>
          <a:ln w="19050">
            <a:solidFill>
              <a:srgbClr val="FFFFFF"/>
            </a:solidFill>
            <a:prstDash val="solid"/>
          </a:ln>
        </p:spPr>
      </p:sp>
      <p:sp>
        <p:nvSpPr>
          <p:cNvPr id="18" name="Text 15"/>
          <p:cNvSpPr/>
          <p:nvPr/>
        </p:nvSpPr>
        <p:spPr>
          <a:xfrm>
            <a:off x="8077200" y="2743200"/>
            <a:ext cx="3535680" cy="6096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Closing line tends to…</a:t>
            </a:r>
            <a:endParaRPr lang="en-US" sz="1600" dirty="0"/>
          </a:p>
        </p:txBody>
      </p:sp>
      <p:sp>
        <p:nvSpPr>
          <p:cNvPr id="19" name="Shape 16"/>
          <p:cNvSpPr/>
          <p:nvPr/>
        </p:nvSpPr>
        <p:spPr>
          <a:xfrm>
            <a:off x="548640" y="3352800"/>
            <a:ext cx="3718560" cy="609600"/>
          </a:xfrm>
          <a:prstGeom prst="rect">
            <a:avLst/>
          </a:prstGeom>
          <a:solidFill>
            <a:srgbClr val="FFF8F0"/>
          </a:solidFill>
          <a:ln w="9525">
            <a:solidFill>
              <a:srgbClr val="E8ECF3"/>
            </a:solidFill>
            <a:prstDash val="solid"/>
          </a:ln>
        </p:spPr>
      </p:sp>
      <p:sp>
        <p:nvSpPr>
          <p:cNvPr id="20" name="Text 17"/>
          <p:cNvSpPr/>
          <p:nvPr/>
        </p:nvSpPr>
        <p:spPr>
          <a:xfrm>
            <a:off x="685800" y="33528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Analytical</a:t>
            </a:r>
            <a:endParaRPr lang="en-US" sz="1600" dirty="0"/>
          </a:p>
        </p:txBody>
      </p:sp>
      <p:sp>
        <p:nvSpPr>
          <p:cNvPr id="21" name="Shape 18"/>
          <p:cNvSpPr/>
          <p:nvPr/>
        </p:nvSpPr>
        <p:spPr>
          <a:xfrm>
            <a:off x="4267200" y="3352800"/>
            <a:ext cx="3718560" cy="609600"/>
          </a:xfrm>
          <a:prstGeom prst="rect">
            <a:avLst/>
          </a:prstGeom>
          <a:solidFill>
            <a:srgbClr val="FFF8F0"/>
          </a:solidFill>
          <a:ln w="9525">
            <a:solidFill>
              <a:srgbClr val="E8ECF3"/>
            </a:solidFill>
            <a:prstDash val="solid"/>
          </a:ln>
        </p:spPr>
      </p:sp>
      <p:sp>
        <p:nvSpPr>
          <p:cNvPr id="22" name="Text 19"/>
          <p:cNvSpPr/>
          <p:nvPr/>
        </p:nvSpPr>
        <p:spPr>
          <a:xfrm>
            <a:off x="4404360" y="33528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a:t>
            </a:r>
            <a:endParaRPr lang="en-US" sz="1600" dirty="0"/>
          </a:p>
        </p:txBody>
      </p:sp>
      <p:sp>
        <p:nvSpPr>
          <p:cNvPr id="23" name="Shape 20"/>
          <p:cNvSpPr/>
          <p:nvPr/>
        </p:nvSpPr>
        <p:spPr>
          <a:xfrm>
            <a:off x="7985760" y="3352800"/>
            <a:ext cx="3718560" cy="609600"/>
          </a:xfrm>
          <a:prstGeom prst="rect">
            <a:avLst/>
          </a:prstGeom>
          <a:solidFill>
            <a:srgbClr val="FFF8F0"/>
          </a:solidFill>
          <a:ln w="9525">
            <a:solidFill>
              <a:srgbClr val="E8ECF3"/>
            </a:solidFill>
            <a:prstDash val="solid"/>
          </a:ln>
        </p:spPr>
      </p:sp>
      <p:sp>
        <p:nvSpPr>
          <p:cNvPr id="24" name="Text 21"/>
          <p:cNvSpPr/>
          <p:nvPr/>
        </p:nvSpPr>
        <p:spPr>
          <a:xfrm>
            <a:off x="8122920" y="33528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present a finding</a:t>
            </a:r>
            <a:endParaRPr lang="en-US" sz="1600" dirty="0"/>
          </a:p>
        </p:txBody>
      </p:sp>
      <p:sp>
        <p:nvSpPr>
          <p:cNvPr id="25" name="Shape 22"/>
          <p:cNvSpPr/>
          <p:nvPr/>
        </p:nvSpPr>
        <p:spPr>
          <a:xfrm>
            <a:off x="548640" y="3962400"/>
            <a:ext cx="3718560" cy="609600"/>
          </a:xfrm>
          <a:prstGeom prst="rect">
            <a:avLst/>
          </a:prstGeom>
          <a:solidFill>
            <a:srgbClr val="FFFFFF"/>
          </a:solidFill>
          <a:ln w="9525">
            <a:solidFill>
              <a:srgbClr val="E8ECF3"/>
            </a:solidFill>
            <a:prstDash val="solid"/>
          </a:ln>
        </p:spPr>
      </p:sp>
      <p:sp>
        <p:nvSpPr>
          <p:cNvPr id="26" name="Text 23"/>
          <p:cNvSpPr/>
          <p:nvPr/>
        </p:nvSpPr>
        <p:spPr>
          <a:xfrm>
            <a:off x="685800" y="39624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Didactic</a:t>
            </a:r>
            <a:endParaRPr lang="en-US" sz="1600" dirty="0"/>
          </a:p>
        </p:txBody>
      </p:sp>
      <p:sp>
        <p:nvSpPr>
          <p:cNvPr id="27" name="Shape 24"/>
          <p:cNvSpPr/>
          <p:nvPr/>
        </p:nvSpPr>
        <p:spPr>
          <a:xfrm>
            <a:off x="4267200" y="3962400"/>
            <a:ext cx="3718560" cy="609600"/>
          </a:xfrm>
          <a:prstGeom prst="rect">
            <a:avLst/>
          </a:prstGeom>
          <a:solidFill>
            <a:srgbClr val="FFFFFF"/>
          </a:solidFill>
          <a:ln w="9525">
            <a:solidFill>
              <a:srgbClr val="E8ECF3"/>
            </a:solidFill>
            <a:prstDash val="solid"/>
          </a:ln>
        </p:spPr>
      </p:sp>
      <p:sp>
        <p:nvSpPr>
          <p:cNvPr id="28" name="Text 25"/>
          <p:cNvSpPr/>
          <p:nvPr/>
        </p:nvSpPr>
        <p:spPr>
          <a:xfrm>
            <a:off x="4404360" y="39624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Mild — earnestness</a:t>
            </a:r>
            <a:endParaRPr lang="en-US" sz="1600" dirty="0"/>
          </a:p>
        </p:txBody>
      </p:sp>
      <p:sp>
        <p:nvSpPr>
          <p:cNvPr id="29" name="Shape 26"/>
          <p:cNvSpPr/>
          <p:nvPr/>
        </p:nvSpPr>
        <p:spPr>
          <a:xfrm>
            <a:off x="7985760" y="3962400"/>
            <a:ext cx="3718560" cy="609600"/>
          </a:xfrm>
          <a:prstGeom prst="rect">
            <a:avLst/>
          </a:prstGeom>
          <a:solidFill>
            <a:srgbClr val="FFFFFF"/>
          </a:solidFill>
          <a:ln w="9525">
            <a:solidFill>
              <a:srgbClr val="E8ECF3"/>
            </a:solidFill>
            <a:prstDash val="solid"/>
          </a:ln>
        </p:spPr>
      </p:sp>
      <p:sp>
        <p:nvSpPr>
          <p:cNvPr id="30" name="Text 27"/>
          <p:cNvSpPr/>
          <p:nvPr/>
        </p:nvSpPr>
        <p:spPr>
          <a:xfrm>
            <a:off x="8122920" y="39624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instruct or warn</a:t>
            </a:r>
            <a:endParaRPr lang="en-US" sz="1600" dirty="0"/>
          </a:p>
        </p:txBody>
      </p:sp>
      <p:sp>
        <p:nvSpPr>
          <p:cNvPr id="31" name="Shape 28"/>
          <p:cNvSpPr/>
          <p:nvPr/>
        </p:nvSpPr>
        <p:spPr>
          <a:xfrm>
            <a:off x="548640" y="4572000"/>
            <a:ext cx="3718560" cy="609600"/>
          </a:xfrm>
          <a:prstGeom prst="rect">
            <a:avLst/>
          </a:prstGeom>
          <a:solidFill>
            <a:srgbClr val="FFF8F0"/>
          </a:solidFill>
          <a:ln w="9525">
            <a:solidFill>
              <a:srgbClr val="E8ECF3"/>
            </a:solidFill>
            <a:prstDash val="solid"/>
          </a:ln>
        </p:spPr>
      </p:sp>
      <p:sp>
        <p:nvSpPr>
          <p:cNvPr id="32" name="Text 29"/>
          <p:cNvSpPr/>
          <p:nvPr/>
        </p:nvSpPr>
        <p:spPr>
          <a:xfrm>
            <a:off x="685800" y="45720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Expository</a:t>
            </a:r>
            <a:endParaRPr lang="en-US" sz="1600" dirty="0"/>
          </a:p>
        </p:txBody>
      </p:sp>
      <p:sp>
        <p:nvSpPr>
          <p:cNvPr id="33" name="Shape 30"/>
          <p:cNvSpPr/>
          <p:nvPr/>
        </p:nvSpPr>
        <p:spPr>
          <a:xfrm>
            <a:off x="4267200" y="4572000"/>
            <a:ext cx="3718560" cy="609600"/>
          </a:xfrm>
          <a:prstGeom prst="rect">
            <a:avLst/>
          </a:prstGeom>
          <a:solidFill>
            <a:srgbClr val="FFF8F0"/>
          </a:solidFill>
          <a:ln w="9525">
            <a:solidFill>
              <a:srgbClr val="E8ECF3"/>
            </a:solidFill>
            <a:prstDash val="solid"/>
          </a:ln>
        </p:spPr>
      </p:sp>
      <p:sp>
        <p:nvSpPr>
          <p:cNvPr id="34" name="Text 31"/>
          <p:cNvSpPr/>
          <p:nvPr/>
        </p:nvSpPr>
        <p:spPr>
          <a:xfrm>
            <a:off x="4404360" y="45720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a:t>
            </a:r>
            <a:endParaRPr lang="en-US" sz="1600" dirty="0"/>
          </a:p>
        </p:txBody>
      </p:sp>
      <p:sp>
        <p:nvSpPr>
          <p:cNvPr id="35" name="Shape 32"/>
          <p:cNvSpPr/>
          <p:nvPr/>
        </p:nvSpPr>
        <p:spPr>
          <a:xfrm>
            <a:off x="7985760" y="4572000"/>
            <a:ext cx="3718560" cy="609600"/>
          </a:xfrm>
          <a:prstGeom prst="rect">
            <a:avLst/>
          </a:prstGeom>
          <a:solidFill>
            <a:srgbClr val="FFF8F0"/>
          </a:solidFill>
          <a:ln w="9525">
            <a:solidFill>
              <a:srgbClr val="E8ECF3"/>
            </a:solidFill>
            <a:prstDash val="solid"/>
          </a:ln>
        </p:spPr>
      </p:sp>
      <p:sp>
        <p:nvSpPr>
          <p:cNvPr id="36" name="Text 33"/>
          <p:cNvSpPr/>
          <p:nvPr/>
        </p:nvSpPr>
        <p:spPr>
          <a:xfrm>
            <a:off x="8122920" y="45720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summarise the explanation</a:t>
            </a:r>
            <a:endParaRPr lang="en-US" sz="1600" dirty="0"/>
          </a:p>
        </p:txBody>
      </p:sp>
      <p:sp>
        <p:nvSpPr>
          <p:cNvPr id="37" name="Shape 34"/>
          <p:cNvSpPr/>
          <p:nvPr/>
        </p:nvSpPr>
        <p:spPr>
          <a:xfrm>
            <a:off x="548640" y="5181600"/>
            <a:ext cx="3718560" cy="609600"/>
          </a:xfrm>
          <a:prstGeom prst="rect">
            <a:avLst/>
          </a:prstGeom>
          <a:solidFill>
            <a:srgbClr val="FFFFFF"/>
          </a:solidFill>
          <a:ln w="9525">
            <a:solidFill>
              <a:srgbClr val="E8ECF3"/>
            </a:solidFill>
            <a:prstDash val="solid"/>
          </a:ln>
        </p:spPr>
      </p:sp>
      <p:sp>
        <p:nvSpPr>
          <p:cNvPr id="38" name="Text 35"/>
          <p:cNvSpPr/>
          <p:nvPr/>
        </p:nvSpPr>
        <p:spPr>
          <a:xfrm>
            <a:off x="685800" y="51816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Measured</a:t>
            </a:r>
            <a:endParaRPr lang="en-US" sz="1600" dirty="0"/>
          </a:p>
        </p:txBody>
      </p:sp>
      <p:sp>
        <p:nvSpPr>
          <p:cNvPr id="39" name="Shape 36"/>
          <p:cNvSpPr/>
          <p:nvPr/>
        </p:nvSpPr>
        <p:spPr>
          <a:xfrm>
            <a:off x="4267200" y="5181600"/>
            <a:ext cx="3718560" cy="609600"/>
          </a:xfrm>
          <a:prstGeom prst="rect">
            <a:avLst/>
          </a:prstGeom>
          <a:solidFill>
            <a:srgbClr val="FFFFFF"/>
          </a:solidFill>
          <a:ln w="9525">
            <a:solidFill>
              <a:srgbClr val="E8ECF3"/>
            </a:solidFill>
            <a:prstDash val="solid"/>
          </a:ln>
        </p:spPr>
      </p:sp>
      <p:sp>
        <p:nvSpPr>
          <p:cNvPr id="40" name="Text 37"/>
          <p:cNvSpPr/>
          <p:nvPr/>
        </p:nvSpPr>
        <p:spPr>
          <a:xfrm>
            <a:off x="4404360" y="51816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a:t>
            </a:r>
            <a:endParaRPr lang="en-US" sz="1600" dirty="0"/>
          </a:p>
        </p:txBody>
      </p:sp>
      <p:sp>
        <p:nvSpPr>
          <p:cNvPr id="41" name="Shape 38"/>
          <p:cNvSpPr/>
          <p:nvPr/>
        </p:nvSpPr>
        <p:spPr>
          <a:xfrm>
            <a:off x="7985760" y="5181600"/>
            <a:ext cx="3718560" cy="609600"/>
          </a:xfrm>
          <a:prstGeom prst="rect">
            <a:avLst/>
          </a:prstGeom>
          <a:solidFill>
            <a:srgbClr val="FFFFFF"/>
          </a:solidFill>
          <a:ln w="9525">
            <a:solidFill>
              <a:srgbClr val="E8ECF3"/>
            </a:solidFill>
            <a:prstDash val="solid"/>
          </a:ln>
        </p:spPr>
      </p:sp>
      <p:sp>
        <p:nvSpPr>
          <p:cNvPr id="42" name="Text 39"/>
          <p:cNvSpPr/>
          <p:nvPr/>
        </p:nvSpPr>
        <p:spPr>
          <a:xfrm>
            <a:off x="8122920" y="51816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hedge ('further work needed')</a:t>
            </a:r>
            <a:endParaRPr lang="en-US" sz="1600" dirty="0"/>
          </a:p>
        </p:txBody>
      </p:sp>
      <p:sp>
        <p:nvSpPr>
          <p:cNvPr id="43" name="Shape 40"/>
          <p:cNvSpPr/>
          <p:nvPr/>
        </p:nvSpPr>
        <p:spPr>
          <a:xfrm>
            <a:off x="548640" y="5791200"/>
            <a:ext cx="3718560" cy="609600"/>
          </a:xfrm>
          <a:prstGeom prst="rect">
            <a:avLst/>
          </a:prstGeom>
          <a:solidFill>
            <a:srgbClr val="FFF8F0"/>
          </a:solidFill>
          <a:ln w="9525">
            <a:solidFill>
              <a:srgbClr val="E8ECF3"/>
            </a:solidFill>
            <a:prstDash val="solid"/>
          </a:ln>
        </p:spPr>
      </p:sp>
      <p:sp>
        <p:nvSpPr>
          <p:cNvPr id="44" name="Text 41"/>
          <p:cNvSpPr/>
          <p:nvPr/>
        </p:nvSpPr>
        <p:spPr>
          <a:xfrm>
            <a:off x="685800" y="5791200"/>
            <a:ext cx="3444240" cy="60960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Dispassionate</a:t>
            </a:r>
            <a:endParaRPr lang="en-US" sz="1600" dirty="0"/>
          </a:p>
        </p:txBody>
      </p:sp>
      <p:sp>
        <p:nvSpPr>
          <p:cNvPr id="45" name="Shape 42"/>
          <p:cNvSpPr/>
          <p:nvPr/>
        </p:nvSpPr>
        <p:spPr>
          <a:xfrm>
            <a:off x="4267200" y="5791200"/>
            <a:ext cx="3718560" cy="609600"/>
          </a:xfrm>
          <a:prstGeom prst="rect">
            <a:avLst/>
          </a:prstGeom>
          <a:solidFill>
            <a:srgbClr val="FFF8F0"/>
          </a:solidFill>
          <a:ln w="9525">
            <a:solidFill>
              <a:srgbClr val="E8ECF3"/>
            </a:solidFill>
            <a:prstDash val="solid"/>
          </a:ln>
        </p:spPr>
      </p:sp>
      <p:sp>
        <p:nvSpPr>
          <p:cNvPr id="46" name="Text 43"/>
          <p:cNvSpPr/>
          <p:nvPr/>
        </p:nvSpPr>
        <p:spPr>
          <a:xfrm>
            <a:off x="4404360" y="57912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No</a:t>
            </a:r>
            <a:endParaRPr lang="en-US" sz="1600" dirty="0"/>
          </a:p>
        </p:txBody>
      </p:sp>
      <p:sp>
        <p:nvSpPr>
          <p:cNvPr id="47" name="Shape 44"/>
          <p:cNvSpPr/>
          <p:nvPr/>
        </p:nvSpPr>
        <p:spPr>
          <a:xfrm>
            <a:off x="7985760" y="5791200"/>
            <a:ext cx="3718560" cy="609600"/>
          </a:xfrm>
          <a:prstGeom prst="rect">
            <a:avLst/>
          </a:prstGeom>
          <a:solidFill>
            <a:srgbClr val="FFF8F0"/>
          </a:solidFill>
          <a:ln w="9525">
            <a:solidFill>
              <a:srgbClr val="E8ECF3"/>
            </a:solidFill>
            <a:prstDash val="solid"/>
          </a:ln>
        </p:spPr>
      </p:sp>
      <p:sp>
        <p:nvSpPr>
          <p:cNvPr id="48" name="Text 45"/>
          <p:cNvSpPr/>
          <p:nvPr/>
        </p:nvSpPr>
        <p:spPr>
          <a:xfrm>
            <a:off x="8122920" y="5791200"/>
            <a:ext cx="3444240" cy="60960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report the figure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13</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A · ANCHOR PASSAGE</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An analytical tone in policy commentary</a:t>
            </a:r>
            <a:endParaRPr lang="en-US" sz="3800" dirty="0"/>
          </a:p>
        </p:txBody>
      </p:sp>
      <p:sp>
        <p:nvSpPr>
          <p:cNvPr id="12" name="Shape 9"/>
          <p:cNvSpPr/>
          <p:nvPr/>
        </p:nvSpPr>
        <p:spPr>
          <a:xfrm>
            <a:off x="548640" y="2743200"/>
            <a:ext cx="11155680" cy="3611880"/>
          </a:xfrm>
          <a:prstGeom prst="roundRect">
            <a:avLst>
              <a:gd name="adj" fmla="val 3038"/>
            </a:avLst>
          </a:prstGeom>
          <a:solidFill>
            <a:srgbClr val="FFFFFF"/>
          </a:solidFill>
          <a:ln w="25400">
            <a:solidFill>
              <a:srgbClr val="1B2D4F"/>
            </a:solidFill>
            <a:prstDash val="solid"/>
          </a:ln>
        </p:spPr>
      </p:sp>
      <p:sp>
        <p:nvSpPr>
          <p:cNvPr id="13" name="Shape 10"/>
          <p:cNvSpPr/>
          <p:nvPr/>
        </p:nvSpPr>
        <p:spPr>
          <a:xfrm>
            <a:off x="548640" y="2743200"/>
            <a:ext cx="11155680" cy="868680"/>
          </a:xfrm>
          <a:prstGeom prst="rect">
            <a:avLst/>
          </a:prstGeom>
          <a:solidFill>
            <a:srgbClr val="1B2D4F"/>
          </a:solidFill>
          <a:ln/>
        </p:spPr>
      </p:sp>
      <p:sp>
        <p:nvSpPr>
          <p:cNvPr id="14" name="Shape 11"/>
          <p:cNvSpPr/>
          <p:nvPr/>
        </p:nvSpPr>
        <p:spPr>
          <a:xfrm>
            <a:off x="548640" y="2743200"/>
            <a:ext cx="201168" cy="868680"/>
          </a:xfrm>
          <a:prstGeom prst="rect">
            <a:avLst/>
          </a:prstGeom>
          <a:solidFill>
            <a:srgbClr val="FF6B35"/>
          </a:solidFill>
          <a:ln/>
        </p:spPr>
      </p:sp>
      <p:sp>
        <p:nvSpPr>
          <p:cNvPr id="15" name="Text 12"/>
          <p:cNvSpPr/>
          <p:nvPr/>
        </p:nvSpPr>
        <p:spPr>
          <a:xfrm>
            <a:off x="914400" y="2834640"/>
            <a:ext cx="6400800" cy="274320"/>
          </a:xfrm>
          <a:prstGeom prst="rect">
            <a:avLst/>
          </a:prstGeom>
          <a:noFill/>
          <a:ln/>
        </p:spPr>
        <p:txBody>
          <a:bodyPr wrap="square" rtlCol="0" anchor="ctr"/>
          <a:lstStyle/>
          <a:p>
            <a:pPr indent="0" marL="0">
              <a:buNone/>
            </a:pPr>
            <a:r>
              <a:rPr lang="en-US" sz="1400" b="1" spc="400" kern="0" dirty="0">
                <a:solidFill>
                  <a:srgbClr val="FF6B35"/>
                </a:solidFill>
                <a:latin typeface="Calibri" pitchFamily="34" charset="0"/>
                <a:ea typeface="Calibri" pitchFamily="34" charset="-122"/>
                <a:cs typeface="Calibri" pitchFamily="34" charset="-120"/>
              </a:rPr>
              <a:t>ANCHOR PASSAGE</a:t>
            </a:r>
            <a:endParaRPr lang="en-US" sz="1400" dirty="0"/>
          </a:p>
        </p:txBody>
      </p:sp>
      <p:sp>
        <p:nvSpPr>
          <p:cNvPr id="16" name="Text 13"/>
          <p:cNvSpPr/>
          <p:nvPr/>
        </p:nvSpPr>
        <p:spPr>
          <a:xfrm>
            <a:off x="914400" y="3108960"/>
            <a:ext cx="7772400" cy="502920"/>
          </a:xfrm>
          <a:prstGeom prst="rect">
            <a:avLst/>
          </a:prstGeom>
          <a:noFill/>
          <a:ln/>
        </p:spPr>
        <p:txBody>
          <a:bodyPr wrap="square"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Academic essay · public administration</a:t>
            </a:r>
            <a:endParaRPr lang="en-US" sz="2000" dirty="0"/>
          </a:p>
        </p:txBody>
      </p:sp>
      <p:sp>
        <p:nvSpPr>
          <p:cNvPr id="17" name="Text 14"/>
          <p:cNvSpPr/>
          <p:nvPr/>
        </p:nvSpPr>
        <p:spPr>
          <a:xfrm>
            <a:off x="8869680" y="2834640"/>
            <a:ext cx="2743200" cy="777240"/>
          </a:xfrm>
          <a:prstGeom prst="rect">
            <a:avLst/>
          </a:prstGeom>
          <a:noFill/>
          <a:ln/>
        </p:spPr>
        <p:txBody>
          <a:bodyPr wrap="square" rtlCol="0" anchor="ctr"/>
          <a:lstStyle/>
          <a:p>
            <a:pPr algn="r" indent="0" marL="0">
              <a:buNone/>
            </a:pPr>
            <a:r>
              <a:rPr lang="en-US" sz="1800" b="1" dirty="0">
                <a:solidFill>
                  <a:srgbClr val="FFFFFF"/>
                </a:solidFill>
                <a:latin typeface="Calibri" pitchFamily="34" charset="0"/>
                <a:ea typeface="Calibri" pitchFamily="34" charset="-122"/>
                <a:cs typeface="Calibri" pitchFamily="34" charset="-120"/>
              </a:rPr>
              <a:t>ANALYTICAL</a:t>
            </a:r>
            <a:endParaRPr lang="en-US" sz="1800" dirty="0"/>
          </a:p>
        </p:txBody>
      </p:sp>
      <p:sp>
        <p:nvSpPr>
          <p:cNvPr id="18" name="Text 15"/>
          <p:cNvSpPr/>
          <p:nvPr/>
        </p:nvSpPr>
        <p:spPr>
          <a:xfrm>
            <a:off x="914400" y="3749040"/>
            <a:ext cx="6858000" cy="2468880"/>
          </a:xfrm>
          <a:prstGeom prst="rect">
            <a:avLst/>
          </a:prstGeom>
          <a:noFill/>
          <a:ln/>
        </p:spPr>
        <p:txBody>
          <a:bodyPr wrap="square" rtlCol="0" anchor="t"/>
          <a:lstStyle/>
          <a:p>
            <a:pPr indent="0" marL="0">
              <a:spcAft>
                <a:spcPts val="300"/>
              </a:spcAft>
              <a:buNone/>
            </a:pPr>
            <a:r>
              <a:rPr lang="en-US" sz="1800" i="1" dirty="0">
                <a:solidFill>
                  <a:srgbClr val="1A1A1A"/>
                </a:solidFill>
                <a:latin typeface="Calibri" pitchFamily="34" charset="0"/>
                <a:ea typeface="Calibri" pitchFamily="34" charset="-122"/>
                <a:cs typeface="Calibri" pitchFamily="34" charset="-120"/>
              </a:rPr>
              <a:t>The two reforms, although enacted within a year of each other, rest on different assumptions about how citizens approach the state. The first treats access as the binding constraint; the second treats trust as the binding constraint. Each has produced gains; each has carried a cost. To say one is correct is to take a position on which constraint, in this society at this moment, is the more binding.</a:t>
            </a:r>
            <a:endParaRPr lang="en-US" sz="1800" dirty="0"/>
          </a:p>
        </p:txBody>
      </p:sp>
      <p:sp>
        <p:nvSpPr>
          <p:cNvPr id="19" name="Shape 16"/>
          <p:cNvSpPr/>
          <p:nvPr/>
        </p:nvSpPr>
        <p:spPr>
          <a:xfrm>
            <a:off x="7955280" y="3749040"/>
            <a:ext cx="0" cy="2377440"/>
          </a:xfrm>
          <a:prstGeom prst="line">
            <a:avLst/>
          </a:prstGeom>
          <a:noFill/>
          <a:ln w="19050">
            <a:solidFill>
              <a:srgbClr val="E8ECF3"/>
            </a:solidFill>
            <a:prstDash val="solid"/>
          </a:ln>
        </p:spPr>
      </p:sp>
      <p:sp>
        <p:nvSpPr>
          <p:cNvPr id="20" name="Text 17"/>
          <p:cNvSpPr/>
          <p:nvPr/>
        </p:nvSpPr>
        <p:spPr>
          <a:xfrm>
            <a:off x="8183880" y="3749040"/>
            <a:ext cx="3383280" cy="320040"/>
          </a:xfrm>
          <a:prstGeom prst="rect">
            <a:avLst/>
          </a:prstGeom>
          <a:noFill/>
          <a:ln/>
        </p:spPr>
        <p:txBody>
          <a:bodyPr wrap="square" rtlCol="0" anchor="ctr"/>
          <a:lstStyle/>
          <a:p>
            <a:pPr indent="0" marL="0">
              <a:buNone/>
            </a:pPr>
            <a:r>
              <a:rPr lang="en-US" sz="1600" b="1" spc="300" kern="0" dirty="0">
                <a:solidFill>
                  <a:srgbClr val="FF6B35"/>
                </a:solidFill>
                <a:latin typeface="Calibri" pitchFamily="34" charset="0"/>
                <a:ea typeface="Calibri" pitchFamily="34" charset="-122"/>
                <a:cs typeface="Calibri" pitchFamily="34" charset="-120"/>
              </a:rPr>
              <a:t>CUE WORDS</a:t>
            </a:r>
            <a:endParaRPr lang="en-US" sz="1600" dirty="0"/>
          </a:p>
        </p:txBody>
      </p:sp>
      <p:sp>
        <p:nvSpPr>
          <p:cNvPr id="21" name="Text 18"/>
          <p:cNvSpPr/>
          <p:nvPr/>
        </p:nvSpPr>
        <p:spPr>
          <a:xfrm>
            <a:off x="8183880" y="4114800"/>
            <a:ext cx="3520440" cy="1554480"/>
          </a:xfrm>
          <a:prstGeom prst="rect">
            <a:avLst/>
          </a:prstGeom>
          <a:noFill/>
          <a:ln/>
        </p:spPr>
        <p:txBody>
          <a:bodyPr wrap="square" rtlCol="0" anchor="t"/>
          <a:lstStyle/>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'rest on different assumptions'</a:t>
            </a:r>
            <a:endParaRPr lang="en-US" sz="1800" dirty="0"/>
          </a:p>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'each has produced gains; each has carried a cost'</a:t>
            </a:r>
            <a:endParaRPr lang="en-US" sz="1800" dirty="0"/>
          </a:p>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'is to take a position … not on the reforms'</a:t>
            </a:r>
            <a:endParaRPr lang="en-US" sz="1800" dirty="0"/>
          </a:p>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Absence of any leaning adjective</a:t>
            </a:r>
            <a:endParaRPr lang="en-US" sz="1800" dirty="0"/>
          </a:p>
        </p:txBody>
      </p:sp>
      <p:sp>
        <p:nvSpPr>
          <p:cNvPr id="22" name="Shape 19"/>
          <p:cNvSpPr/>
          <p:nvPr/>
        </p:nvSpPr>
        <p:spPr>
          <a:xfrm>
            <a:off x="8183880" y="5715000"/>
            <a:ext cx="3520440" cy="548640"/>
          </a:xfrm>
          <a:prstGeom prst="rect">
            <a:avLst/>
          </a:prstGeom>
          <a:solidFill>
            <a:srgbClr val="1B2D4F"/>
          </a:solidFill>
          <a:ln/>
        </p:spPr>
      </p:sp>
      <p:sp>
        <p:nvSpPr>
          <p:cNvPr id="23" name="Shape 20"/>
          <p:cNvSpPr/>
          <p:nvPr/>
        </p:nvSpPr>
        <p:spPr>
          <a:xfrm>
            <a:off x="8183880" y="5715000"/>
            <a:ext cx="109728" cy="548640"/>
          </a:xfrm>
          <a:prstGeom prst="rect">
            <a:avLst/>
          </a:prstGeom>
          <a:solidFill>
            <a:srgbClr val="FF6B35"/>
          </a:solidFill>
          <a:ln/>
        </p:spPr>
      </p:sp>
      <p:sp>
        <p:nvSpPr>
          <p:cNvPr id="24" name="Text 21"/>
          <p:cNvSpPr/>
          <p:nvPr/>
        </p:nvSpPr>
        <p:spPr>
          <a:xfrm>
            <a:off x="8412480" y="5715000"/>
            <a:ext cx="1463040" cy="228600"/>
          </a:xfrm>
          <a:prstGeom prst="rect">
            <a:avLst/>
          </a:prstGeom>
          <a:noFill/>
          <a:ln/>
        </p:spPr>
        <p:txBody>
          <a:bodyPr wrap="square" rtlCol="0" anchor="ctr"/>
          <a:lstStyle/>
          <a:p>
            <a:pPr indent="0" marL="0">
              <a:buNone/>
            </a:pPr>
            <a:r>
              <a:rPr lang="en-US" sz="1200" b="1" spc="300" kern="0" dirty="0">
                <a:solidFill>
                  <a:srgbClr val="FF6B35"/>
                </a:solidFill>
                <a:latin typeface="Calibri" pitchFamily="34" charset="0"/>
                <a:ea typeface="Calibri" pitchFamily="34" charset="-122"/>
                <a:cs typeface="Calibri" pitchFamily="34" charset="-120"/>
              </a:rPr>
              <a:t>VERDICT</a:t>
            </a:r>
            <a:endParaRPr lang="en-US" sz="1200" dirty="0"/>
          </a:p>
        </p:txBody>
      </p:sp>
      <p:sp>
        <p:nvSpPr>
          <p:cNvPr id="25" name="Text 22"/>
          <p:cNvSpPr/>
          <p:nvPr/>
        </p:nvSpPr>
        <p:spPr>
          <a:xfrm>
            <a:off x="8412480" y="5897880"/>
            <a:ext cx="3246120" cy="365760"/>
          </a:xfrm>
          <a:prstGeom prst="rect">
            <a:avLst/>
          </a:prstGeom>
          <a:noFill/>
          <a:ln/>
        </p:spPr>
        <p:txBody>
          <a:bodyPr wrap="square"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Analytical with a measured close — careful weighing, no recommendation.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14</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A · CONFUSIONS TO AVOID</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How students misread inside Family A</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Each row pair is a confusion CLAT examiners exploit</a:t>
            </a:r>
            <a:endParaRPr lang="en-US" sz="2200" dirty="0"/>
          </a:p>
        </p:txBody>
      </p:sp>
      <p:sp>
        <p:nvSpPr>
          <p:cNvPr id="13" name="Shape 10"/>
          <p:cNvSpPr/>
          <p:nvPr/>
        </p:nvSpPr>
        <p:spPr>
          <a:xfrm>
            <a:off x="548640" y="2743200"/>
            <a:ext cx="5440680" cy="548640"/>
          </a:xfrm>
          <a:prstGeom prst="rect">
            <a:avLst/>
          </a:prstGeom>
          <a:solidFill>
            <a:srgbClr val="1B2D4F"/>
          </a:solidFill>
          <a:ln/>
        </p:spPr>
      </p:sp>
      <p:sp>
        <p:nvSpPr>
          <p:cNvPr id="14" name="Text 11"/>
          <p:cNvSpPr/>
          <p:nvPr/>
        </p:nvSpPr>
        <p:spPr>
          <a:xfrm>
            <a:off x="548640" y="2743200"/>
            <a:ext cx="5440680" cy="548640"/>
          </a:xfrm>
          <a:prstGeom prst="rect">
            <a:avLst/>
          </a:prstGeom>
          <a:noFill/>
          <a:ln/>
        </p:spPr>
        <p:txBody>
          <a:bodyPr wrap="square" rtlCol="0" anchor="ctr"/>
          <a:lstStyle/>
          <a:p>
            <a:pPr algn="ctr" indent="0" marL="0">
              <a:buNone/>
            </a:pPr>
            <a:r>
              <a:rPr lang="en-US" sz="1800" b="1" spc="300" kern="0" dirty="0">
                <a:solidFill>
                  <a:srgbClr val="FFFFFF"/>
                </a:solidFill>
                <a:latin typeface="Calibri" pitchFamily="34" charset="0"/>
                <a:ea typeface="Calibri" pitchFamily="34" charset="-122"/>
                <a:cs typeface="Calibri" pitchFamily="34" charset="-120"/>
              </a:rPr>
              <a:t>MISTAKE TYPE</a:t>
            </a:r>
            <a:endParaRPr lang="en-US" sz="1800" dirty="0"/>
          </a:p>
        </p:txBody>
      </p:sp>
      <p:sp>
        <p:nvSpPr>
          <p:cNvPr id="15" name="Shape 12"/>
          <p:cNvSpPr/>
          <p:nvPr/>
        </p:nvSpPr>
        <p:spPr>
          <a:xfrm>
            <a:off x="548640" y="3291840"/>
            <a:ext cx="5440680" cy="2743200"/>
          </a:xfrm>
          <a:prstGeom prst="rect">
            <a:avLst/>
          </a:prstGeom>
          <a:solidFill>
            <a:srgbClr val="FFF8F0"/>
          </a:solidFill>
          <a:ln w="12700">
            <a:solidFill>
              <a:srgbClr val="1B2D4F"/>
            </a:solidFill>
            <a:prstDash val="solid"/>
          </a:ln>
        </p:spPr>
      </p:sp>
      <p:sp>
        <p:nvSpPr>
          <p:cNvPr id="16" name="Text 13"/>
          <p:cNvSpPr/>
          <p:nvPr/>
        </p:nvSpPr>
        <p:spPr>
          <a:xfrm>
            <a:off x="777240" y="3429000"/>
            <a:ext cx="5029200" cy="2560320"/>
          </a:xfrm>
          <a:prstGeom prst="rect">
            <a:avLst/>
          </a:prstGeom>
          <a:noFill/>
          <a:ln/>
        </p:spPr>
        <p:txBody>
          <a:bodyPr wrap="square" rtlCol="0" anchor="t"/>
          <a:lstStyle/>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Analytical vs Didactic — adding a 'should' the passage doesn't have</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Analytical vs Expository — confusing causal breakdown with explanation</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Measured vs Dispassionate — calling balanced judgement 'neutral'</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Dispassionate vs Expository — both calm, but different work</a:t>
            </a:r>
            <a:endParaRPr lang="en-US" sz="1800" dirty="0"/>
          </a:p>
        </p:txBody>
      </p:sp>
      <p:sp>
        <p:nvSpPr>
          <p:cNvPr id="17" name="Shape 14"/>
          <p:cNvSpPr/>
          <p:nvPr/>
        </p:nvSpPr>
        <p:spPr>
          <a:xfrm>
            <a:off x="6263640" y="2743200"/>
            <a:ext cx="5440680" cy="548640"/>
          </a:xfrm>
          <a:prstGeom prst="rect">
            <a:avLst/>
          </a:prstGeom>
          <a:solidFill>
            <a:srgbClr val="FF6B35"/>
          </a:solidFill>
          <a:ln/>
        </p:spPr>
      </p:sp>
      <p:sp>
        <p:nvSpPr>
          <p:cNvPr id="18" name="Text 15"/>
          <p:cNvSpPr/>
          <p:nvPr/>
        </p:nvSpPr>
        <p:spPr>
          <a:xfrm>
            <a:off x="6263640" y="2743200"/>
            <a:ext cx="5440680" cy="548640"/>
          </a:xfrm>
          <a:prstGeom prst="rect">
            <a:avLst/>
          </a:prstGeom>
          <a:noFill/>
          <a:ln/>
        </p:spPr>
        <p:txBody>
          <a:bodyPr wrap="square" rtlCol="0" anchor="ctr"/>
          <a:lstStyle/>
          <a:p>
            <a:pPr algn="ctr" indent="0" marL="0">
              <a:buNone/>
            </a:pPr>
            <a:r>
              <a:rPr lang="en-US" sz="1800" b="1" spc="300" kern="0" dirty="0">
                <a:solidFill>
                  <a:srgbClr val="FFFFFF"/>
                </a:solidFill>
                <a:latin typeface="Calibri" pitchFamily="34" charset="0"/>
                <a:ea typeface="Calibri" pitchFamily="34" charset="-122"/>
                <a:cs typeface="Calibri" pitchFamily="34" charset="-120"/>
              </a:rPr>
              <a:t>DEFENCE MOVE</a:t>
            </a:r>
            <a:endParaRPr lang="en-US" sz="1800" dirty="0"/>
          </a:p>
        </p:txBody>
      </p:sp>
      <p:sp>
        <p:nvSpPr>
          <p:cNvPr id="19" name="Shape 16"/>
          <p:cNvSpPr/>
          <p:nvPr/>
        </p:nvSpPr>
        <p:spPr>
          <a:xfrm>
            <a:off x="6263640" y="3291840"/>
            <a:ext cx="5440680" cy="2743200"/>
          </a:xfrm>
          <a:prstGeom prst="rect">
            <a:avLst/>
          </a:prstGeom>
          <a:solidFill>
            <a:srgbClr val="FFFFFF"/>
          </a:solidFill>
          <a:ln w="12700">
            <a:solidFill>
              <a:srgbClr val="FF6B35"/>
            </a:solidFill>
            <a:prstDash val="solid"/>
          </a:ln>
        </p:spPr>
      </p:sp>
      <p:sp>
        <p:nvSpPr>
          <p:cNvPr id="20" name="Text 17"/>
          <p:cNvSpPr/>
          <p:nvPr/>
        </p:nvSpPr>
        <p:spPr>
          <a:xfrm>
            <a:off x="6492240" y="3429000"/>
            <a:ext cx="5029200" cy="2560320"/>
          </a:xfrm>
          <a:prstGeom prst="rect">
            <a:avLst/>
          </a:prstGeom>
          <a:noFill/>
          <a:ln/>
        </p:spPr>
        <p:txBody>
          <a:bodyPr wrap="square" rtlCol="0" anchor="t"/>
          <a:lstStyle/>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No must / should / ought → not didactic</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Maps causes → effects → analytical, not expository</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Hedge with verdict → measured; no verdict → dispassionate</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Expository explains the THING; dispassionate reports a FACT</a:t>
            </a:r>
            <a:endParaRPr lang="en-US" sz="1800" dirty="0"/>
          </a:p>
        </p:txBody>
      </p:sp>
      <p:sp>
        <p:nvSpPr>
          <p:cNvPr id="21" name="Shape 18"/>
          <p:cNvSpPr/>
          <p:nvPr/>
        </p:nvSpPr>
        <p:spPr>
          <a:xfrm>
            <a:off x="548640" y="6172200"/>
            <a:ext cx="11155680" cy="548640"/>
          </a:xfrm>
          <a:prstGeom prst="rect">
            <a:avLst/>
          </a:prstGeom>
          <a:solidFill>
            <a:srgbClr val="1B2D4F"/>
          </a:solidFill>
          <a:ln/>
        </p:spPr>
      </p:sp>
      <p:sp>
        <p:nvSpPr>
          <p:cNvPr id="22" name="Shape 19"/>
          <p:cNvSpPr/>
          <p:nvPr/>
        </p:nvSpPr>
        <p:spPr>
          <a:xfrm>
            <a:off x="548640" y="6172200"/>
            <a:ext cx="118872" cy="548640"/>
          </a:xfrm>
          <a:prstGeom prst="rect">
            <a:avLst/>
          </a:prstGeom>
          <a:solidFill>
            <a:srgbClr val="FF6B35"/>
          </a:solidFill>
          <a:ln/>
        </p:spPr>
      </p:sp>
      <p:sp>
        <p:nvSpPr>
          <p:cNvPr id="23" name="Text 20"/>
          <p:cNvSpPr/>
          <p:nvPr/>
        </p:nvSpPr>
        <p:spPr>
          <a:xfrm>
            <a:off x="777240" y="6172200"/>
            <a:ext cx="2377440" cy="548640"/>
          </a:xfrm>
          <a:prstGeom prst="rect">
            <a:avLst/>
          </a:prstGeom>
          <a:noFill/>
          <a:ln/>
        </p:spPr>
        <p:txBody>
          <a:bodyPr wrap="square" rtlCol="0" anchor="ctr"/>
          <a:lstStyle/>
          <a:p>
            <a:pPr indent="0" marL="0">
              <a:buNone/>
            </a:pPr>
            <a:r>
              <a:rPr lang="en-US" sz="1400" b="1" spc="300" kern="0" dirty="0">
                <a:solidFill>
                  <a:srgbClr val="FF6B35"/>
                </a:solidFill>
                <a:latin typeface="Calibri" pitchFamily="34" charset="0"/>
                <a:ea typeface="Calibri" pitchFamily="34" charset="-122"/>
                <a:cs typeface="Calibri" pitchFamily="34" charset="-120"/>
              </a:rPr>
              <a:t>KEY TAKEAWAY  ›</a:t>
            </a:r>
            <a:endParaRPr lang="en-US" sz="1400" dirty="0"/>
          </a:p>
        </p:txBody>
      </p:sp>
      <p:sp>
        <p:nvSpPr>
          <p:cNvPr id="24" name="Text 21"/>
          <p:cNvSpPr/>
          <p:nvPr/>
        </p:nvSpPr>
        <p:spPr>
          <a:xfrm>
            <a:off x="3246120" y="6172200"/>
            <a:ext cx="8366760" cy="548640"/>
          </a:xfrm>
          <a:prstGeom prst="rect">
            <a:avLst/>
          </a:prstGeom>
          <a:noFill/>
          <a:ln/>
        </p:spPr>
        <p:txBody>
          <a:bodyPr wrap="square"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Inside Family A, the test is not 'positive vs negative' but 'how much judgement is being carried, and of what kind'.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B2D4F"/>
        </a:solidFill>
      </p:bgPr>
    </p:bg>
    <p:spTree>
      <p:nvGrpSpPr>
        <p:cNvPr id="1" name=""/>
        <p:cNvGrpSpPr/>
        <p:nvPr/>
      </p:nvGrpSpPr>
      <p:grpSpPr>
        <a:xfrm>
          <a:off x="0" y="0"/>
          <a:ext cx="0" cy="0"/>
          <a:chOff x="0" y="0"/>
          <a:chExt cx="0" cy="0"/>
        </a:xfrm>
      </p:grpSpPr>
      <p:sp>
        <p:nvSpPr>
          <p:cNvPr id="2" name="Text 0"/>
          <p:cNvSpPr/>
          <p:nvPr/>
        </p:nvSpPr>
        <p:spPr>
          <a:xfrm>
            <a:off x="365760" y="1371600"/>
            <a:ext cx="4572000" cy="4572000"/>
          </a:xfrm>
          <a:prstGeom prst="rect">
            <a:avLst/>
          </a:prstGeom>
          <a:noFill/>
          <a:ln/>
        </p:spPr>
        <p:txBody>
          <a:bodyPr wrap="square" rtlCol="0" anchor="ctr"/>
          <a:lstStyle/>
          <a:p>
            <a:pPr indent="0" marL="0">
              <a:buNone/>
            </a:pPr>
            <a:r>
              <a:rPr lang="en-US" sz="28000" b="1" dirty="0">
                <a:solidFill>
                  <a:srgbClr val="2E4773"/>
                </a:solidFill>
                <a:latin typeface="Calibri" pitchFamily="34" charset="0"/>
                <a:ea typeface="Calibri" pitchFamily="34" charset="-122"/>
                <a:cs typeface="Calibri" pitchFamily="34" charset="-120"/>
              </a:rPr>
              <a:t>B</a:t>
            </a:r>
            <a:endParaRPr lang="en-US" sz="28000" dirty="0"/>
          </a:p>
        </p:txBody>
      </p:sp>
      <p:sp>
        <p:nvSpPr>
          <p:cNvPr id="3" name="Shape 1"/>
          <p:cNvSpPr/>
          <p:nvPr/>
        </p:nvSpPr>
        <p:spPr>
          <a:xfrm>
            <a:off x="5029200" y="1828800"/>
            <a:ext cx="201168" cy="2926080"/>
          </a:xfrm>
          <a:prstGeom prst="rect">
            <a:avLst/>
          </a:prstGeom>
          <a:solidFill>
            <a:srgbClr val="FF6B35"/>
          </a:solidFill>
          <a:ln/>
        </p:spPr>
      </p:sp>
      <p:sp>
        <p:nvSpPr>
          <p:cNvPr id="4" name="Text 2"/>
          <p:cNvSpPr/>
          <p:nvPr/>
        </p:nvSpPr>
        <p:spPr>
          <a:xfrm>
            <a:off x="5440680" y="1828800"/>
            <a:ext cx="3657600" cy="365760"/>
          </a:xfrm>
          <a:prstGeom prst="rect">
            <a:avLst/>
          </a:prstGeom>
          <a:noFill/>
          <a:ln/>
        </p:spPr>
        <p:txBody>
          <a:bodyPr wrap="square" rtlCol="0" anchor="ctr"/>
          <a:lstStyle/>
          <a:p>
            <a:pPr indent="0" marL="0">
              <a:buNone/>
            </a:pPr>
            <a:r>
              <a:rPr lang="en-US" sz="2200" spc="400" kern="0" dirty="0">
                <a:solidFill>
                  <a:srgbClr val="FF6B35"/>
                </a:solidFill>
                <a:latin typeface="Calibri" pitchFamily="34" charset="0"/>
                <a:ea typeface="Calibri" pitchFamily="34" charset="-122"/>
                <a:cs typeface="Calibri" pitchFamily="34" charset="-120"/>
              </a:rPr>
              <a:t>FAMILY</a:t>
            </a:r>
            <a:endParaRPr lang="en-US" sz="2200" dirty="0"/>
          </a:p>
        </p:txBody>
      </p:sp>
      <p:sp>
        <p:nvSpPr>
          <p:cNvPr id="5" name="Text 3"/>
          <p:cNvSpPr/>
          <p:nvPr/>
        </p:nvSpPr>
        <p:spPr>
          <a:xfrm>
            <a:off x="5440680" y="2194560"/>
            <a:ext cx="3657600" cy="640080"/>
          </a:xfrm>
          <a:prstGeom prst="rect">
            <a:avLst/>
          </a:prstGeom>
          <a:noFill/>
          <a:ln/>
        </p:spPr>
        <p:txBody>
          <a:bodyPr wrap="square" rtlCol="0" anchor="ctr"/>
          <a:lstStyle/>
          <a:p>
            <a:pPr indent="0" marL="0">
              <a:buNone/>
            </a:pPr>
            <a:r>
              <a:rPr lang="en-US" sz="3000" b="1" dirty="0">
                <a:solidFill>
                  <a:srgbClr val="FF6B35"/>
                </a:solidFill>
                <a:latin typeface="Calibri" pitchFamily="34" charset="0"/>
                <a:ea typeface="Calibri" pitchFamily="34" charset="-122"/>
                <a:cs typeface="Calibri" pitchFamily="34" charset="-120"/>
              </a:rPr>
              <a:t>B</a:t>
            </a:r>
            <a:endParaRPr lang="en-US" sz="3000" dirty="0"/>
          </a:p>
        </p:txBody>
      </p:sp>
      <p:sp>
        <p:nvSpPr>
          <p:cNvPr id="6" name="Text 4"/>
          <p:cNvSpPr/>
          <p:nvPr/>
        </p:nvSpPr>
        <p:spPr>
          <a:xfrm>
            <a:off x="5440680" y="2880360"/>
            <a:ext cx="6583680" cy="1280160"/>
          </a:xfrm>
          <a:prstGeom prst="rect">
            <a:avLst/>
          </a:prstGeom>
          <a:noFill/>
          <a:ln/>
        </p:spPr>
        <p:txBody>
          <a:bodyPr wrap="square" rtlCol="0" anchor="ctr"/>
          <a:lstStyle/>
          <a:p>
            <a:pPr indent="0" marL="0">
              <a:buNone/>
            </a:pPr>
            <a:r>
              <a:rPr lang="en-US" sz="4200" b="1" dirty="0">
                <a:solidFill>
                  <a:srgbClr val="FFFFFF"/>
                </a:solidFill>
                <a:latin typeface="Calibri" pitchFamily="34" charset="0"/>
                <a:ea typeface="Calibri" pitchFamily="34" charset="-122"/>
                <a:cs typeface="Calibri" pitchFamily="34" charset="-120"/>
              </a:rPr>
              <a:t>The Appreciative Family</a:t>
            </a:r>
            <a:endParaRPr lang="en-US" sz="4200" dirty="0"/>
          </a:p>
        </p:txBody>
      </p:sp>
      <p:sp>
        <p:nvSpPr>
          <p:cNvPr id="7" name="Text 5"/>
          <p:cNvSpPr/>
          <p:nvPr/>
        </p:nvSpPr>
        <p:spPr>
          <a:xfrm>
            <a:off x="5440680" y="4160520"/>
            <a:ext cx="6583680" cy="548640"/>
          </a:xfrm>
          <a:prstGeom prst="rect">
            <a:avLst/>
          </a:prstGeom>
          <a:noFill/>
          <a:ln/>
        </p:spPr>
        <p:txBody>
          <a:bodyPr wrap="square" rtlCol="0" anchor="ctr"/>
          <a:lstStyle/>
          <a:p>
            <a:pPr indent="0" marL="0">
              <a:buNone/>
            </a:pPr>
            <a:r>
              <a:rPr lang="en-US" sz="2200" i="1" dirty="0">
                <a:solidFill>
                  <a:srgbClr val="FFB89A"/>
                </a:solidFill>
                <a:latin typeface="Calibri" pitchFamily="34" charset="0"/>
                <a:ea typeface="Calibri" pitchFamily="34" charset="-122"/>
                <a:cs typeface="Calibri" pitchFamily="34" charset="-120"/>
              </a:rPr>
              <a:t>The intensity ladder — quiet recognition rising to deep respect</a:t>
            </a:r>
            <a:endParaRPr lang="en-US" sz="2200" dirty="0"/>
          </a:p>
        </p:txBody>
      </p:sp>
      <p:sp>
        <p:nvSpPr>
          <p:cNvPr id="8" name="Shape 6"/>
          <p:cNvSpPr/>
          <p:nvPr/>
        </p:nvSpPr>
        <p:spPr>
          <a:xfrm>
            <a:off x="5440680" y="4846320"/>
            <a:ext cx="5486400" cy="0"/>
          </a:xfrm>
          <a:prstGeom prst="line">
            <a:avLst/>
          </a:prstGeom>
          <a:noFill/>
          <a:ln w="25400">
            <a:solidFill>
              <a:srgbClr val="FF6B35"/>
            </a:solidFill>
            <a:prstDash val="solid"/>
          </a:ln>
        </p:spPr>
      </p:sp>
      <p:sp>
        <p:nvSpPr>
          <p:cNvPr id="9" name="Text 7"/>
          <p:cNvSpPr/>
          <p:nvPr/>
        </p:nvSpPr>
        <p:spPr>
          <a:xfrm>
            <a:off x="5440680" y="4937760"/>
            <a:ext cx="6583680" cy="640080"/>
          </a:xfrm>
          <a:prstGeom prst="rect">
            <a:avLst/>
          </a:prstGeom>
          <a:noFill/>
          <a:ln/>
        </p:spPr>
        <p:txBody>
          <a:bodyPr wrap="square" rtlCol="0" anchor="ctr"/>
          <a:lstStyle/>
          <a:p>
            <a:pPr indent="0" marL="0">
              <a:buNone/>
            </a:pPr>
            <a:r>
              <a:rPr lang="en-US" sz="2000" dirty="0">
                <a:solidFill>
                  <a:srgbClr val="E8ECF3"/>
                </a:solidFill>
                <a:latin typeface="Calibri" pitchFamily="34" charset="0"/>
                <a:ea typeface="Calibri" pitchFamily="34" charset="-122"/>
                <a:cs typeface="Calibri" pitchFamily="34" charset="-120"/>
              </a:rPr>
              <a:t>Four cousins · Appreciative · Laudatory · Reverential · Celebratory</a:t>
            </a:r>
            <a:endParaRPr lang="en-US" sz="2000" dirty="0"/>
          </a:p>
        </p:txBody>
      </p:sp>
      <p:sp>
        <p:nvSpPr>
          <p:cNvPr id="10" name="Shape 8"/>
          <p:cNvSpPr/>
          <p:nvPr/>
        </p:nvSpPr>
        <p:spPr>
          <a:xfrm>
            <a:off x="0" y="0"/>
            <a:ext cx="12191695" cy="64008"/>
          </a:xfrm>
          <a:prstGeom prst="rect">
            <a:avLst/>
          </a:prstGeom>
          <a:solidFill>
            <a:srgbClr val="FF6B35"/>
          </a:solidFill>
          <a:ln/>
        </p:spPr>
      </p:sp>
      <p:pic>
        <p:nvPicPr>
          <p:cNvPr id="11" name="Image 0" descr="/tmp/cg-logo-white-on-navy.png">    </p:cNvPr>
          <p:cNvPicPr>
            <a:picLocks noChangeAspect="1"/>
          </p:cNvPicPr>
          <p:nvPr/>
        </p:nvPicPr>
        <p:blipFill>
          <a:blip r:embed="rId1"/>
          <a:stretch>
            <a:fillRect/>
          </a:stretch>
        </p:blipFill>
        <p:spPr>
          <a:xfrm>
            <a:off x="365760" y="182880"/>
            <a:ext cx="502920" cy="329184"/>
          </a:xfrm>
          <a:prstGeom prst="rect">
            <a:avLst/>
          </a:prstGeom>
        </p:spPr>
      </p:pic>
      <p:sp>
        <p:nvSpPr>
          <p:cNvPr id="12" name="Text 9"/>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FFFFFF"/>
                </a:solidFill>
                <a:latin typeface="Calibri" pitchFamily="34" charset="0"/>
                <a:ea typeface="Calibri" pitchFamily="34" charset="-122"/>
                <a:cs typeface="Calibri" pitchFamily="34" charset="-120"/>
              </a:rPr>
              <a:t>CLAT GURUKUL</a:t>
            </a:r>
            <a:endParaRPr lang="en-US" sz="1400" dirty="0"/>
          </a:p>
        </p:txBody>
      </p:sp>
      <p:sp>
        <p:nvSpPr>
          <p:cNvPr id="13" name="Text 10"/>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CLAT 2027  ·  English  ·  Class 04</a:t>
            </a:r>
            <a:endParaRPr lang="en-US" sz="1400" dirty="0"/>
          </a:p>
        </p:txBody>
      </p:sp>
      <p:sp>
        <p:nvSpPr>
          <p:cNvPr id="14" name="Shape 11"/>
          <p:cNvSpPr/>
          <p:nvPr/>
        </p:nvSpPr>
        <p:spPr>
          <a:xfrm>
            <a:off x="11277295" y="6217920"/>
            <a:ext cx="548640" cy="548640"/>
          </a:xfrm>
          <a:prstGeom prst="ellipse">
            <a:avLst/>
          </a:prstGeom>
          <a:solidFill>
            <a:srgbClr val="FF6B35"/>
          </a:solidFill>
          <a:ln/>
        </p:spPr>
      </p:sp>
      <p:sp>
        <p:nvSpPr>
          <p:cNvPr id="15" name="Text 12"/>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15</a:t>
            </a:r>
            <a:endParaRPr lang="en-US" sz="1800" dirty="0"/>
          </a:p>
        </p:txBody>
      </p:sp>
      <p:sp>
        <p:nvSpPr>
          <p:cNvPr id="16" name="Text 13"/>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clatgurukul.com</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16</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B · OVERVIEW</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Four cousins on an intensity ladder</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From mild approval to near-sacred admiration</a:t>
            </a:r>
            <a:endParaRPr lang="en-US" sz="2200" dirty="0"/>
          </a:p>
        </p:txBody>
      </p:sp>
      <p:sp>
        <p:nvSpPr>
          <p:cNvPr id="13" name="Shape 10"/>
          <p:cNvSpPr/>
          <p:nvPr/>
        </p:nvSpPr>
        <p:spPr>
          <a:xfrm>
            <a:off x="548640" y="2743200"/>
            <a:ext cx="2583180" cy="3657600"/>
          </a:xfrm>
          <a:prstGeom prst="roundRect">
            <a:avLst>
              <a:gd name="adj" fmla="val 4248"/>
            </a:avLst>
          </a:prstGeom>
          <a:solidFill>
            <a:srgbClr val="FFFFFF"/>
          </a:solidFill>
          <a:ln w="25400">
            <a:solidFill>
              <a:srgbClr val="1B2D4F"/>
            </a:solidFill>
            <a:prstDash val="solid"/>
          </a:ln>
        </p:spPr>
      </p:sp>
      <p:sp>
        <p:nvSpPr>
          <p:cNvPr id="14" name="Shape 11"/>
          <p:cNvSpPr/>
          <p:nvPr/>
        </p:nvSpPr>
        <p:spPr>
          <a:xfrm>
            <a:off x="548640" y="2743200"/>
            <a:ext cx="2583180" cy="685800"/>
          </a:xfrm>
          <a:prstGeom prst="rect">
            <a:avLst/>
          </a:prstGeom>
          <a:solidFill>
            <a:srgbClr val="1B2D4F"/>
          </a:solidFill>
          <a:ln/>
        </p:spPr>
      </p:sp>
      <p:sp>
        <p:nvSpPr>
          <p:cNvPr id="15" name="Text 12"/>
          <p:cNvSpPr/>
          <p:nvPr/>
        </p:nvSpPr>
        <p:spPr>
          <a:xfrm>
            <a:off x="685800" y="2788920"/>
            <a:ext cx="23088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Appreciative</a:t>
            </a:r>
            <a:endParaRPr lang="en-US" sz="2400" dirty="0"/>
          </a:p>
        </p:txBody>
      </p:sp>
      <p:sp>
        <p:nvSpPr>
          <p:cNvPr id="16" name="Text 13"/>
          <p:cNvSpPr/>
          <p:nvPr/>
        </p:nvSpPr>
        <p:spPr>
          <a:xfrm>
            <a:off x="731520" y="356616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17" name="Text 14"/>
          <p:cNvSpPr/>
          <p:nvPr/>
        </p:nvSpPr>
        <p:spPr>
          <a:xfrm>
            <a:off x="731520" y="3840480"/>
            <a:ext cx="22174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Calm, balanced approval; recognises merit without overstating.</a:t>
            </a:r>
            <a:endParaRPr lang="en-US" sz="2000" dirty="0"/>
          </a:p>
        </p:txBody>
      </p:sp>
      <p:sp>
        <p:nvSpPr>
          <p:cNvPr id="18" name="Text 15"/>
          <p:cNvSpPr/>
          <p:nvPr/>
        </p:nvSpPr>
        <p:spPr>
          <a:xfrm>
            <a:off x="731520" y="521208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19" name="Text 16"/>
          <p:cNvSpPr/>
          <p:nvPr/>
        </p:nvSpPr>
        <p:spPr>
          <a:xfrm>
            <a:off x="731520" y="5486400"/>
            <a:ext cx="22174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welcome · commendable · valuable · meaningful</a:t>
            </a:r>
            <a:endParaRPr lang="en-US" sz="1800" dirty="0"/>
          </a:p>
        </p:txBody>
      </p:sp>
      <p:sp>
        <p:nvSpPr>
          <p:cNvPr id="20" name="Shape 17"/>
          <p:cNvSpPr/>
          <p:nvPr/>
        </p:nvSpPr>
        <p:spPr>
          <a:xfrm>
            <a:off x="3406140" y="2743200"/>
            <a:ext cx="2583180" cy="3657600"/>
          </a:xfrm>
          <a:prstGeom prst="roundRect">
            <a:avLst>
              <a:gd name="adj" fmla="val 4248"/>
            </a:avLst>
          </a:prstGeom>
          <a:solidFill>
            <a:srgbClr val="FFFFFF"/>
          </a:solidFill>
          <a:ln w="25400">
            <a:solidFill>
              <a:srgbClr val="1B2D4F"/>
            </a:solidFill>
            <a:prstDash val="solid"/>
          </a:ln>
        </p:spPr>
      </p:sp>
      <p:sp>
        <p:nvSpPr>
          <p:cNvPr id="21" name="Shape 18"/>
          <p:cNvSpPr/>
          <p:nvPr/>
        </p:nvSpPr>
        <p:spPr>
          <a:xfrm>
            <a:off x="3406140" y="2743200"/>
            <a:ext cx="2583180" cy="685800"/>
          </a:xfrm>
          <a:prstGeom prst="rect">
            <a:avLst/>
          </a:prstGeom>
          <a:solidFill>
            <a:srgbClr val="FF6B35"/>
          </a:solidFill>
          <a:ln/>
        </p:spPr>
      </p:sp>
      <p:sp>
        <p:nvSpPr>
          <p:cNvPr id="22" name="Text 19"/>
          <p:cNvSpPr/>
          <p:nvPr/>
        </p:nvSpPr>
        <p:spPr>
          <a:xfrm>
            <a:off x="3543300" y="2788920"/>
            <a:ext cx="23088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Laudatory</a:t>
            </a:r>
            <a:endParaRPr lang="en-US" sz="2400" dirty="0"/>
          </a:p>
        </p:txBody>
      </p:sp>
      <p:sp>
        <p:nvSpPr>
          <p:cNvPr id="23" name="Text 20"/>
          <p:cNvSpPr/>
          <p:nvPr/>
        </p:nvSpPr>
        <p:spPr>
          <a:xfrm>
            <a:off x="3589020" y="356616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24" name="Text 21"/>
          <p:cNvSpPr/>
          <p:nvPr/>
        </p:nvSpPr>
        <p:spPr>
          <a:xfrm>
            <a:off x="3589020" y="3840480"/>
            <a:ext cx="22174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Strong, direct praise; focused on excellence or achievement.</a:t>
            </a:r>
            <a:endParaRPr lang="en-US" sz="2000" dirty="0"/>
          </a:p>
        </p:txBody>
      </p:sp>
      <p:sp>
        <p:nvSpPr>
          <p:cNvPr id="25" name="Text 22"/>
          <p:cNvSpPr/>
          <p:nvPr/>
        </p:nvSpPr>
        <p:spPr>
          <a:xfrm>
            <a:off x="3589020" y="521208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26" name="Text 23"/>
          <p:cNvSpPr/>
          <p:nvPr/>
        </p:nvSpPr>
        <p:spPr>
          <a:xfrm>
            <a:off x="3589020" y="5486400"/>
            <a:ext cx="22174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groundbreaking · exemplary · remarkable · masterly</a:t>
            </a:r>
            <a:endParaRPr lang="en-US" sz="1800" dirty="0"/>
          </a:p>
        </p:txBody>
      </p:sp>
      <p:sp>
        <p:nvSpPr>
          <p:cNvPr id="27" name="Shape 24"/>
          <p:cNvSpPr/>
          <p:nvPr/>
        </p:nvSpPr>
        <p:spPr>
          <a:xfrm>
            <a:off x="6263640" y="2743200"/>
            <a:ext cx="2583180" cy="3657600"/>
          </a:xfrm>
          <a:prstGeom prst="roundRect">
            <a:avLst>
              <a:gd name="adj" fmla="val 4248"/>
            </a:avLst>
          </a:prstGeom>
          <a:solidFill>
            <a:srgbClr val="FFFFFF"/>
          </a:solidFill>
          <a:ln w="25400">
            <a:solidFill>
              <a:srgbClr val="1B2D4F"/>
            </a:solidFill>
            <a:prstDash val="solid"/>
          </a:ln>
        </p:spPr>
      </p:sp>
      <p:sp>
        <p:nvSpPr>
          <p:cNvPr id="28" name="Shape 25"/>
          <p:cNvSpPr/>
          <p:nvPr/>
        </p:nvSpPr>
        <p:spPr>
          <a:xfrm>
            <a:off x="6263640" y="2743200"/>
            <a:ext cx="2583180" cy="685800"/>
          </a:xfrm>
          <a:prstGeom prst="rect">
            <a:avLst/>
          </a:prstGeom>
          <a:solidFill>
            <a:srgbClr val="1B2D4F"/>
          </a:solidFill>
          <a:ln/>
        </p:spPr>
      </p:sp>
      <p:sp>
        <p:nvSpPr>
          <p:cNvPr id="29" name="Text 26"/>
          <p:cNvSpPr/>
          <p:nvPr/>
        </p:nvSpPr>
        <p:spPr>
          <a:xfrm>
            <a:off x="6400800" y="2788920"/>
            <a:ext cx="23088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Reverential</a:t>
            </a:r>
            <a:endParaRPr lang="en-US" sz="2400" dirty="0"/>
          </a:p>
        </p:txBody>
      </p:sp>
      <p:sp>
        <p:nvSpPr>
          <p:cNvPr id="30" name="Text 27"/>
          <p:cNvSpPr/>
          <p:nvPr/>
        </p:nvSpPr>
        <p:spPr>
          <a:xfrm>
            <a:off x="6446520" y="356616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31" name="Text 28"/>
          <p:cNvSpPr/>
          <p:nvPr/>
        </p:nvSpPr>
        <p:spPr>
          <a:xfrm>
            <a:off x="6446520" y="3840480"/>
            <a:ext cx="22174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Deep respect, near-awe; for an idea, person or tradition.</a:t>
            </a:r>
            <a:endParaRPr lang="en-US" sz="2000" dirty="0"/>
          </a:p>
        </p:txBody>
      </p:sp>
      <p:sp>
        <p:nvSpPr>
          <p:cNvPr id="32" name="Text 29"/>
          <p:cNvSpPr/>
          <p:nvPr/>
        </p:nvSpPr>
        <p:spPr>
          <a:xfrm>
            <a:off x="6446520" y="521208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33" name="Text 30"/>
          <p:cNvSpPr/>
          <p:nvPr/>
        </p:nvSpPr>
        <p:spPr>
          <a:xfrm>
            <a:off x="6446520" y="5486400"/>
            <a:ext cx="22174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timeless · enduring · revered · profound · continues to inspire</a:t>
            </a:r>
            <a:endParaRPr lang="en-US" sz="1800" dirty="0"/>
          </a:p>
        </p:txBody>
      </p:sp>
      <p:sp>
        <p:nvSpPr>
          <p:cNvPr id="34" name="Shape 31"/>
          <p:cNvSpPr/>
          <p:nvPr/>
        </p:nvSpPr>
        <p:spPr>
          <a:xfrm>
            <a:off x="9121140" y="2743200"/>
            <a:ext cx="2583180" cy="3657600"/>
          </a:xfrm>
          <a:prstGeom prst="roundRect">
            <a:avLst>
              <a:gd name="adj" fmla="val 4248"/>
            </a:avLst>
          </a:prstGeom>
          <a:solidFill>
            <a:srgbClr val="FFFFFF"/>
          </a:solidFill>
          <a:ln w="25400">
            <a:solidFill>
              <a:srgbClr val="1B2D4F"/>
            </a:solidFill>
            <a:prstDash val="solid"/>
          </a:ln>
        </p:spPr>
      </p:sp>
      <p:sp>
        <p:nvSpPr>
          <p:cNvPr id="35" name="Shape 32"/>
          <p:cNvSpPr/>
          <p:nvPr/>
        </p:nvSpPr>
        <p:spPr>
          <a:xfrm>
            <a:off x="9121140" y="2743200"/>
            <a:ext cx="2583180" cy="685800"/>
          </a:xfrm>
          <a:prstGeom prst="rect">
            <a:avLst/>
          </a:prstGeom>
          <a:solidFill>
            <a:srgbClr val="FF6B35"/>
          </a:solidFill>
          <a:ln/>
        </p:spPr>
      </p:sp>
      <p:sp>
        <p:nvSpPr>
          <p:cNvPr id="36" name="Text 33"/>
          <p:cNvSpPr/>
          <p:nvPr/>
        </p:nvSpPr>
        <p:spPr>
          <a:xfrm>
            <a:off x="9258300" y="2788920"/>
            <a:ext cx="2308860" cy="5943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Celebratory</a:t>
            </a:r>
            <a:endParaRPr lang="en-US" sz="2400" dirty="0"/>
          </a:p>
        </p:txBody>
      </p:sp>
      <p:sp>
        <p:nvSpPr>
          <p:cNvPr id="37" name="Text 34"/>
          <p:cNvSpPr/>
          <p:nvPr/>
        </p:nvSpPr>
        <p:spPr>
          <a:xfrm>
            <a:off x="9304020" y="356616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WHAT IT IS</a:t>
            </a:r>
            <a:endParaRPr lang="en-US" sz="1400" dirty="0"/>
          </a:p>
        </p:txBody>
      </p:sp>
      <p:sp>
        <p:nvSpPr>
          <p:cNvPr id="38" name="Text 35"/>
          <p:cNvSpPr/>
          <p:nvPr/>
        </p:nvSpPr>
        <p:spPr>
          <a:xfrm>
            <a:off x="9304020" y="3840480"/>
            <a:ext cx="2217420" cy="1280160"/>
          </a:xfrm>
          <a:prstGeom prst="rect">
            <a:avLst/>
          </a:prstGeom>
          <a:noFill/>
          <a:ln/>
        </p:spPr>
        <p:txBody>
          <a:bodyPr wrap="square" rtlCol="0" anchor="ctr"/>
          <a:lstStyle/>
          <a:p>
            <a:pPr indent="0" marL="0">
              <a:buNone/>
            </a:pPr>
            <a:r>
              <a:rPr lang="en-US" sz="2000" dirty="0">
                <a:solidFill>
                  <a:srgbClr val="1A1A1A"/>
                </a:solidFill>
                <a:latin typeface="Calibri" pitchFamily="34" charset="0"/>
                <a:ea typeface="Calibri" pitchFamily="34" charset="-122"/>
                <a:cs typeface="Calibri" pitchFamily="34" charset="-120"/>
              </a:rPr>
              <a:t>Joy, pride, festivity; marks an event or milestone.</a:t>
            </a:r>
            <a:endParaRPr lang="en-US" sz="2000" dirty="0"/>
          </a:p>
        </p:txBody>
      </p:sp>
      <p:sp>
        <p:nvSpPr>
          <p:cNvPr id="39" name="Text 36"/>
          <p:cNvSpPr/>
          <p:nvPr/>
        </p:nvSpPr>
        <p:spPr>
          <a:xfrm>
            <a:off x="9304020" y="5212080"/>
            <a:ext cx="2217420" cy="274320"/>
          </a:xfrm>
          <a:prstGeom prst="rect">
            <a:avLst/>
          </a:prstGeom>
          <a:noFill/>
          <a:ln/>
        </p:spPr>
        <p:txBody>
          <a:bodyPr wrap="square" rtlCol="0" anchor="ctr"/>
          <a:lstStyle/>
          <a:p>
            <a:pPr indent="0" marL="0">
              <a:buNone/>
            </a:pPr>
            <a:r>
              <a:rPr lang="en-US" sz="1400" b="1" spc="200" kern="0" dirty="0">
                <a:solidFill>
                  <a:srgbClr val="FF6B35"/>
                </a:solidFill>
                <a:latin typeface="Calibri" pitchFamily="34" charset="0"/>
                <a:ea typeface="Calibri" pitchFamily="34" charset="-122"/>
                <a:cs typeface="Calibri" pitchFamily="34" charset="-120"/>
              </a:rPr>
              <a:t>CUES</a:t>
            </a:r>
            <a:endParaRPr lang="en-US" sz="1400" dirty="0"/>
          </a:p>
        </p:txBody>
      </p:sp>
      <p:sp>
        <p:nvSpPr>
          <p:cNvPr id="40" name="Text 37"/>
          <p:cNvSpPr/>
          <p:nvPr/>
        </p:nvSpPr>
        <p:spPr>
          <a:xfrm>
            <a:off x="9304020" y="5486400"/>
            <a:ext cx="2217420" cy="914400"/>
          </a:xfrm>
          <a:prstGeom prst="rect">
            <a:avLst/>
          </a:prstGeom>
          <a:noFill/>
          <a:ln/>
        </p:spPr>
        <p:txBody>
          <a:bodyPr wrap="square" rtlCol="0" anchor="ctr"/>
          <a:lstStyle/>
          <a:p>
            <a:pPr indent="0" marL="0">
              <a:buNone/>
            </a:pPr>
            <a:r>
              <a:rPr lang="en-US" sz="1800" i="1" dirty="0">
                <a:solidFill>
                  <a:srgbClr val="1B2D4F"/>
                </a:solidFill>
                <a:latin typeface="Calibri" pitchFamily="34" charset="0"/>
                <a:ea typeface="Calibri" pitchFamily="34" charset="-122"/>
                <a:cs typeface="Calibri" pitchFamily="34" charset="-120"/>
              </a:rPr>
              <a:t>erupted · historic · marks a new era · jubilant · proud</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17</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B.1 · APPRECIATIVE</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Appreciative</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Approval delivered in a balanced, measured way. Recognises value or utility without lifting above the ordinary.</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welcome · commendable · valuable · meaningful · thoughtful · deserves recognition</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“The policy marks a significant step toward inclusive growth, particularly in addressing rural employment.”</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Appreciative is the calmest of the four. If the praise feels measured, choose this.</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18</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B.2 · LAUDATORY</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Laudatory</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Strong, direct praise — pointed at excellence, achievement or skill. Warmer than appreciative.</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groundbreaking · exemplary · remarkable · masterly · pioneering · sets new standards</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“The scientist's groundbreaking work has revolutionised renewable energy research and set new global standards.”</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If the prose names an EXCELLENCE — a record, a benchmark — it is laudatory, not merely appreciative.</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19</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B.3 · REVERENTIAL</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Reverential</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Deep respect, almost devotion — usually for a thinker or tradition. Praise mixed with humility and awe.</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timeless · enduring · revered · profound · continues to inspire · moral authority</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“Gandhi's philosophy continues to inspire generations, embodying a moral clarity rarely witnessed in modern politics.”</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Reverential adds RESPECT to praise. The subject is treated as inheritance — owed much to.</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20</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SUB-TONE B.4 · CELEBRATORY</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Celebratory</a:t>
            </a:r>
            <a:endParaRPr lang="en-US" sz="3800" dirty="0"/>
          </a:p>
        </p:txBody>
      </p:sp>
      <p:sp>
        <p:nvSpPr>
          <p:cNvPr id="12" name="Shape 9"/>
          <p:cNvSpPr/>
          <p:nvPr/>
        </p:nvSpPr>
        <p:spPr>
          <a:xfrm>
            <a:off x="548640" y="2697480"/>
            <a:ext cx="118872" cy="1554480"/>
          </a:xfrm>
          <a:prstGeom prst="rect">
            <a:avLst/>
          </a:prstGeom>
          <a:solidFill>
            <a:srgbClr val="FF6B35"/>
          </a:solidFill>
          <a:ln/>
        </p:spPr>
      </p:sp>
      <p:sp>
        <p:nvSpPr>
          <p:cNvPr id="13" name="Text 10"/>
          <p:cNvSpPr/>
          <p:nvPr/>
        </p:nvSpPr>
        <p:spPr>
          <a:xfrm>
            <a:off x="777240" y="2606040"/>
            <a:ext cx="640080" cy="731520"/>
          </a:xfrm>
          <a:prstGeom prst="rect">
            <a:avLst/>
          </a:prstGeom>
          <a:noFill/>
          <a:ln/>
        </p:spPr>
        <p:txBody>
          <a:bodyPr wrap="square" rtlCol="0" anchor="ctr"/>
          <a:lstStyle/>
          <a:p>
            <a:pPr indent="0" marL="0">
              <a:buNone/>
            </a:pPr>
            <a:r>
              <a:rPr lang="en-US" sz="7200" b="1" dirty="0">
                <a:solidFill>
                  <a:srgbClr val="FF6B35"/>
                </a:solidFill>
                <a:latin typeface="Calibri" pitchFamily="34" charset="0"/>
                <a:ea typeface="Calibri" pitchFamily="34" charset="-122"/>
                <a:cs typeface="Calibri" pitchFamily="34" charset="-120"/>
              </a:rPr>
              <a:t>“</a:t>
            </a:r>
            <a:endParaRPr lang="en-US" sz="7200" dirty="0"/>
          </a:p>
        </p:txBody>
      </p:sp>
      <p:sp>
        <p:nvSpPr>
          <p:cNvPr id="14" name="Text 11"/>
          <p:cNvSpPr/>
          <p:nvPr/>
        </p:nvSpPr>
        <p:spPr>
          <a:xfrm>
            <a:off x="1417320" y="2697480"/>
            <a:ext cx="10241280" cy="1554480"/>
          </a:xfrm>
          <a:prstGeom prst="rect">
            <a:avLst/>
          </a:prstGeom>
          <a:noFill/>
          <a:ln/>
        </p:spPr>
        <p:txBody>
          <a:bodyPr wrap="square" rtlCol="0" anchor="ctr"/>
          <a:lstStyle/>
          <a:p>
            <a:pPr indent="0" marL="0">
              <a:buNone/>
            </a:pPr>
            <a:r>
              <a:rPr lang="en-US" sz="2400" i="1" dirty="0">
                <a:solidFill>
                  <a:srgbClr val="1B2D4F"/>
                </a:solidFill>
                <a:latin typeface="Calibri" pitchFamily="34" charset="0"/>
                <a:ea typeface="Calibri" pitchFamily="34" charset="-122"/>
                <a:cs typeface="Calibri" pitchFamily="34" charset="-120"/>
              </a:rPr>
              <a:t>Joy, pride or festivity — marks a milestone or shared moment of success.</a:t>
            </a:r>
            <a:endParaRPr lang="en-US" sz="2400" dirty="0"/>
          </a:p>
        </p:txBody>
      </p:sp>
      <p:sp>
        <p:nvSpPr>
          <p:cNvPr id="15" name="Shape 12"/>
          <p:cNvSpPr/>
          <p:nvPr/>
        </p:nvSpPr>
        <p:spPr>
          <a:xfrm>
            <a:off x="365760" y="4572000"/>
            <a:ext cx="3657600" cy="1783080"/>
          </a:xfrm>
          <a:prstGeom prst="rect">
            <a:avLst/>
          </a:prstGeom>
          <a:solidFill>
            <a:srgbClr val="E8ECF3"/>
          </a:solidFill>
          <a:ln w="12700">
            <a:solidFill>
              <a:srgbClr val="1B2D4F"/>
            </a:solidFill>
            <a:prstDash val="solid"/>
          </a:ln>
        </p:spPr>
      </p:sp>
      <p:sp>
        <p:nvSpPr>
          <p:cNvPr id="16" name="Shape 13"/>
          <p:cNvSpPr/>
          <p:nvPr/>
        </p:nvSpPr>
        <p:spPr>
          <a:xfrm>
            <a:off x="365760" y="4572000"/>
            <a:ext cx="3657600" cy="457200"/>
          </a:xfrm>
          <a:prstGeom prst="rect">
            <a:avLst/>
          </a:prstGeom>
          <a:solidFill>
            <a:srgbClr val="1B2D4F"/>
          </a:solidFill>
          <a:ln/>
        </p:spPr>
      </p:sp>
      <p:sp>
        <p:nvSpPr>
          <p:cNvPr id="17" name="Text 14"/>
          <p:cNvSpPr/>
          <p:nvPr/>
        </p:nvSpPr>
        <p:spPr>
          <a:xfrm>
            <a:off x="54864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CUE WORDS</a:t>
            </a:r>
            <a:endParaRPr lang="en-US" sz="1600" dirty="0"/>
          </a:p>
        </p:txBody>
      </p:sp>
      <p:sp>
        <p:nvSpPr>
          <p:cNvPr id="18" name="Text 15"/>
          <p:cNvSpPr/>
          <p:nvPr/>
        </p:nvSpPr>
        <p:spPr>
          <a:xfrm>
            <a:off x="59436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erupted in celebration · historic · marks a new era · defining moment · jubilant · proud achievement</a:t>
            </a:r>
            <a:endParaRPr lang="en-US" sz="1800" dirty="0"/>
          </a:p>
        </p:txBody>
      </p:sp>
      <p:sp>
        <p:nvSpPr>
          <p:cNvPr id="19" name="Shape 16"/>
          <p:cNvSpPr/>
          <p:nvPr/>
        </p:nvSpPr>
        <p:spPr>
          <a:xfrm>
            <a:off x="4297680" y="4572000"/>
            <a:ext cx="3657600" cy="1783080"/>
          </a:xfrm>
          <a:prstGeom prst="rect">
            <a:avLst/>
          </a:prstGeom>
          <a:solidFill>
            <a:srgbClr val="FFF8F0"/>
          </a:solidFill>
          <a:ln w="12700">
            <a:solidFill>
              <a:srgbClr val="1B2D4F"/>
            </a:solidFill>
            <a:prstDash val="solid"/>
          </a:ln>
        </p:spPr>
      </p:sp>
      <p:sp>
        <p:nvSpPr>
          <p:cNvPr id="20" name="Shape 17"/>
          <p:cNvSpPr/>
          <p:nvPr/>
        </p:nvSpPr>
        <p:spPr>
          <a:xfrm>
            <a:off x="4297680" y="4572000"/>
            <a:ext cx="3657600" cy="457200"/>
          </a:xfrm>
          <a:prstGeom prst="rect">
            <a:avLst/>
          </a:prstGeom>
          <a:solidFill>
            <a:srgbClr val="FF6B35"/>
          </a:solidFill>
          <a:ln/>
        </p:spPr>
      </p:sp>
      <p:sp>
        <p:nvSpPr>
          <p:cNvPr id="21" name="Text 18"/>
          <p:cNvSpPr/>
          <p:nvPr/>
        </p:nvSpPr>
        <p:spPr>
          <a:xfrm>
            <a:off x="448056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EXAMPLE</a:t>
            </a:r>
            <a:endParaRPr lang="en-US" sz="1600" dirty="0"/>
          </a:p>
        </p:txBody>
      </p:sp>
      <p:sp>
        <p:nvSpPr>
          <p:cNvPr id="22" name="Text 19"/>
          <p:cNvSpPr/>
          <p:nvPr/>
        </p:nvSpPr>
        <p:spPr>
          <a:xfrm>
            <a:off x="4526280" y="5074920"/>
            <a:ext cx="3200400" cy="1188720"/>
          </a:xfrm>
          <a:prstGeom prst="rect">
            <a:avLst/>
          </a:prstGeom>
          <a:noFill/>
          <a:ln/>
        </p:spPr>
        <p:txBody>
          <a:bodyPr wrap="square" rtlCol="0" anchor="ctr"/>
          <a:lstStyle/>
          <a:p>
            <a:pPr indent="0" marL="0">
              <a:buNone/>
            </a:pPr>
            <a:r>
              <a:rPr lang="en-US" sz="1800" i="1" dirty="0">
                <a:solidFill>
                  <a:srgbClr val="1A1A1A"/>
                </a:solidFill>
                <a:latin typeface="Calibri" pitchFamily="34" charset="0"/>
                <a:ea typeface="Calibri" pitchFamily="34" charset="-122"/>
                <a:cs typeface="Calibri" pitchFamily="34" charset="-120"/>
              </a:rPr>
              <a:t>“The nation erupted in celebration as the historic mission marked a new era in space exploration.”</a:t>
            </a:r>
            <a:endParaRPr lang="en-US" sz="1800" dirty="0"/>
          </a:p>
        </p:txBody>
      </p:sp>
      <p:sp>
        <p:nvSpPr>
          <p:cNvPr id="23" name="Shape 20"/>
          <p:cNvSpPr/>
          <p:nvPr/>
        </p:nvSpPr>
        <p:spPr>
          <a:xfrm>
            <a:off x="8229600" y="4572000"/>
            <a:ext cx="3657600" cy="1783080"/>
          </a:xfrm>
          <a:prstGeom prst="rect">
            <a:avLst/>
          </a:prstGeom>
          <a:solidFill>
            <a:srgbClr val="E8ECF3"/>
          </a:solidFill>
          <a:ln w="12700">
            <a:solidFill>
              <a:srgbClr val="1B2D4F"/>
            </a:solidFill>
            <a:prstDash val="solid"/>
          </a:ln>
        </p:spPr>
      </p:sp>
      <p:sp>
        <p:nvSpPr>
          <p:cNvPr id="24" name="Shape 21"/>
          <p:cNvSpPr/>
          <p:nvPr/>
        </p:nvSpPr>
        <p:spPr>
          <a:xfrm>
            <a:off x="8229600" y="4572000"/>
            <a:ext cx="3657600" cy="457200"/>
          </a:xfrm>
          <a:prstGeom prst="rect">
            <a:avLst/>
          </a:prstGeom>
          <a:solidFill>
            <a:srgbClr val="2E4773"/>
          </a:solidFill>
          <a:ln/>
        </p:spPr>
      </p:sp>
      <p:sp>
        <p:nvSpPr>
          <p:cNvPr id="25" name="Text 22"/>
          <p:cNvSpPr/>
          <p:nvPr/>
        </p:nvSpPr>
        <p:spPr>
          <a:xfrm>
            <a:off x="8412480" y="4617720"/>
            <a:ext cx="3291840" cy="365760"/>
          </a:xfrm>
          <a:prstGeom prst="rect">
            <a:avLst/>
          </a:prstGeom>
          <a:noFill/>
          <a:ln/>
        </p:spPr>
        <p:txBody>
          <a:bodyPr wrap="square"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CLAT INSIGHT</a:t>
            </a:r>
            <a:endParaRPr lang="en-US" sz="1600" dirty="0"/>
          </a:p>
        </p:txBody>
      </p:sp>
      <p:sp>
        <p:nvSpPr>
          <p:cNvPr id="26" name="Text 23"/>
          <p:cNvSpPr/>
          <p:nvPr/>
        </p:nvSpPr>
        <p:spPr>
          <a:xfrm>
            <a:off x="8458200" y="5074920"/>
            <a:ext cx="3200400" cy="1188720"/>
          </a:xfrm>
          <a:prstGeom prst="rect">
            <a:avLst/>
          </a:prstGeom>
          <a:noFill/>
          <a:ln/>
        </p:spPr>
        <p:txBody>
          <a:bodyPr wrap="square" rtlCol="0" anchor="ctr"/>
          <a:lstStyle/>
          <a:p>
            <a:pPr indent="0" marL="0">
              <a:buNone/>
            </a:pPr>
            <a:r>
              <a:rPr lang="en-US" sz="1800" dirty="0">
                <a:solidFill>
                  <a:srgbClr val="1A1A1A"/>
                </a:solidFill>
                <a:latin typeface="Calibri" pitchFamily="34" charset="0"/>
                <a:ea typeface="Calibri" pitchFamily="34" charset="-122"/>
                <a:cs typeface="Calibri" pitchFamily="34" charset="-120"/>
              </a:rPr>
              <a:t>Celebratory is event-shaped. Fixed on a moment or victory, not on qualities.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21</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B · AT A GLANCE (1 OF 2)</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Four cousins — intensity and focus</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First view: the temperature each sub-tone runs at, and what it praises</a:t>
            </a:r>
            <a:endParaRPr lang="en-US" sz="2200" dirty="0"/>
          </a:p>
        </p:txBody>
      </p:sp>
      <p:sp>
        <p:nvSpPr>
          <p:cNvPr id="13" name="Shape 10"/>
          <p:cNvSpPr/>
          <p:nvPr/>
        </p:nvSpPr>
        <p:spPr>
          <a:xfrm>
            <a:off x="548640" y="2743200"/>
            <a:ext cx="3718560" cy="640080"/>
          </a:xfrm>
          <a:prstGeom prst="rect">
            <a:avLst/>
          </a:prstGeom>
          <a:solidFill>
            <a:srgbClr val="1B2D4F"/>
          </a:solidFill>
          <a:ln w="19050">
            <a:solidFill>
              <a:srgbClr val="FFFFFF"/>
            </a:solidFill>
            <a:prstDash val="solid"/>
          </a:ln>
        </p:spPr>
      </p:sp>
      <p:sp>
        <p:nvSpPr>
          <p:cNvPr id="14" name="Text 11"/>
          <p:cNvSpPr/>
          <p:nvPr/>
        </p:nvSpPr>
        <p:spPr>
          <a:xfrm>
            <a:off x="640080" y="2743200"/>
            <a:ext cx="3535680" cy="6400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Sub-tone</a:t>
            </a:r>
            <a:endParaRPr lang="en-US" sz="1600" dirty="0"/>
          </a:p>
        </p:txBody>
      </p:sp>
      <p:sp>
        <p:nvSpPr>
          <p:cNvPr id="15" name="Shape 12"/>
          <p:cNvSpPr/>
          <p:nvPr/>
        </p:nvSpPr>
        <p:spPr>
          <a:xfrm>
            <a:off x="4267200" y="2743200"/>
            <a:ext cx="3718560" cy="640080"/>
          </a:xfrm>
          <a:prstGeom prst="rect">
            <a:avLst/>
          </a:prstGeom>
          <a:solidFill>
            <a:srgbClr val="1B2D4F"/>
          </a:solidFill>
          <a:ln w="19050">
            <a:solidFill>
              <a:srgbClr val="FFFFFF"/>
            </a:solidFill>
            <a:prstDash val="solid"/>
          </a:ln>
        </p:spPr>
      </p:sp>
      <p:sp>
        <p:nvSpPr>
          <p:cNvPr id="16" name="Text 13"/>
          <p:cNvSpPr/>
          <p:nvPr/>
        </p:nvSpPr>
        <p:spPr>
          <a:xfrm>
            <a:off x="4358640" y="2743200"/>
            <a:ext cx="3535680" cy="6400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Intensity</a:t>
            </a:r>
            <a:endParaRPr lang="en-US" sz="1600" dirty="0"/>
          </a:p>
        </p:txBody>
      </p:sp>
      <p:sp>
        <p:nvSpPr>
          <p:cNvPr id="17" name="Shape 14"/>
          <p:cNvSpPr/>
          <p:nvPr/>
        </p:nvSpPr>
        <p:spPr>
          <a:xfrm>
            <a:off x="7985760" y="2743200"/>
            <a:ext cx="3718560" cy="640080"/>
          </a:xfrm>
          <a:prstGeom prst="rect">
            <a:avLst/>
          </a:prstGeom>
          <a:solidFill>
            <a:srgbClr val="1B2D4F"/>
          </a:solidFill>
          <a:ln w="19050">
            <a:solidFill>
              <a:srgbClr val="FFFFFF"/>
            </a:solidFill>
            <a:prstDash val="solid"/>
          </a:ln>
        </p:spPr>
      </p:sp>
      <p:sp>
        <p:nvSpPr>
          <p:cNvPr id="18" name="Text 15"/>
          <p:cNvSpPr/>
          <p:nvPr/>
        </p:nvSpPr>
        <p:spPr>
          <a:xfrm>
            <a:off x="8077200" y="2743200"/>
            <a:ext cx="3535680" cy="6400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Focus</a:t>
            </a:r>
            <a:endParaRPr lang="en-US" sz="1600" dirty="0"/>
          </a:p>
        </p:txBody>
      </p:sp>
      <p:sp>
        <p:nvSpPr>
          <p:cNvPr id="19" name="Shape 16"/>
          <p:cNvSpPr/>
          <p:nvPr/>
        </p:nvSpPr>
        <p:spPr>
          <a:xfrm>
            <a:off x="548640" y="3383280"/>
            <a:ext cx="3718560" cy="640080"/>
          </a:xfrm>
          <a:prstGeom prst="rect">
            <a:avLst/>
          </a:prstGeom>
          <a:solidFill>
            <a:srgbClr val="FFF8F0"/>
          </a:solidFill>
          <a:ln w="9525">
            <a:solidFill>
              <a:srgbClr val="E8ECF3"/>
            </a:solidFill>
            <a:prstDash val="solid"/>
          </a:ln>
        </p:spPr>
      </p:sp>
      <p:sp>
        <p:nvSpPr>
          <p:cNvPr id="20" name="Text 17"/>
          <p:cNvSpPr/>
          <p:nvPr/>
        </p:nvSpPr>
        <p:spPr>
          <a:xfrm>
            <a:off x="685800" y="338328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Appreciative</a:t>
            </a:r>
            <a:endParaRPr lang="en-US" sz="1600" dirty="0"/>
          </a:p>
        </p:txBody>
      </p:sp>
      <p:sp>
        <p:nvSpPr>
          <p:cNvPr id="21" name="Shape 18"/>
          <p:cNvSpPr/>
          <p:nvPr/>
        </p:nvSpPr>
        <p:spPr>
          <a:xfrm>
            <a:off x="4267200" y="3383280"/>
            <a:ext cx="3718560" cy="640080"/>
          </a:xfrm>
          <a:prstGeom prst="rect">
            <a:avLst/>
          </a:prstGeom>
          <a:solidFill>
            <a:srgbClr val="FFF8F0"/>
          </a:solidFill>
          <a:ln w="9525">
            <a:solidFill>
              <a:srgbClr val="E8ECF3"/>
            </a:solidFill>
            <a:prstDash val="solid"/>
          </a:ln>
        </p:spPr>
      </p:sp>
      <p:sp>
        <p:nvSpPr>
          <p:cNvPr id="22" name="Text 19"/>
          <p:cNvSpPr/>
          <p:nvPr/>
        </p:nvSpPr>
        <p:spPr>
          <a:xfrm>
            <a:off x="4404360" y="338328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Moderate</a:t>
            </a:r>
            <a:endParaRPr lang="en-US" sz="1600" dirty="0"/>
          </a:p>
        </p:txBody>
      </p:sp>
      <p:sp>
        <p:nvSpPr>
          <p:cNvPr id="23" name="Shape 20"/>
          <p:cNvSpPr/>
          <p:nvPr/>
        </p:nvSpPr>
        <p:spPr>
          <a:xfrm>
            <a:off x="7985760" y="3383280"/>
            <a:ext cx="3718560" cy="640080"/>
          </a:xfrm>
          <a:prstGeom prst="rect">
            <a:avLst/>
          </a:prstGeom>
          <a:solidFill>
            <a:srgbClr val="FFF8F0"/>
          </a:solidFill>
          <a:ln w="9525">
            <a:solidFill>
              <a:srgbClr val="E8ECF3"/>
            </a:solidFill>
            <a:prstDash val="solid"/>
          </a:ln>
        </p:spPr>
      </p:sp>
      <p:sp>
        <p:nvSpPr>
          <p:cNvPr id="24" name="Text 21"/>
          <p:cNvSpPr/>
          <p:nvPr/>
        </p:nvSpPr>
        <p:spPr>
          <a:xfrm>
            <a:off x="8122920" y="338328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Value or utility</a:t>
            </a:r>
            <a:endParaRPr lang="en-US" sz="1600" dirty="0"/>
          </a:p>
        </p:txBody>
      </p:sp>
      <p:sp>
        <p:nvSpPr>
          <p:cNvPr id="25" name="Shape 22"/>
          <p:cNvSpPr/>
          <p:nvPr/>
        </p:nvSpPr>
        <p:spPr>
          <a:xfrm>
            <a:off x="548640" y="4023360"/>
            <a:ext cx="3718560" cy="640080"/>
          </a:xfrm>
          <a:prstGeom prst="rect">
            <a:avLst/>
          </a:prstGeom>
          <a:solidFill>
            <a:srgbClr val="FFFFFF"/>
          </a:solidFill>
          <a:ln w="9525">
            <a:solidFill>
              <a:srgbClr val="E8ECF3"/>
            </a:solidFill>
            <a:prstDash val="solid"/>
          </a:ln>
        </p:spPr>
      </p:sp>
      <p:sp>
        <p:nvSpPr>
          <p:cNvPr id="26" name="Text 23"/>
          <p:cNvSpPr/>
          <p:nvPr/>
        </p:nvSpPr>
        <p:spPr>
          <a:xfrm>
            <a:off x="685800" y="402336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Laudatory</a:t>
            </a:r>
            <a:endParaRPr lang="en-US" sz="1600" dirty="0"/>
          </a:p>
        </p:txBody>
      </p:sp>
      <p:sp>
        <p:nvSpPr>
          <p:cNvPr id="27" name="Shape 24"/>
          <p:cNvSpPr/>
          <p:nvPr/>
        </p:nvSpPr>
        <p:spPr>
          <a:xfrm>
            <a:off x="4267200" y="4023360"/>
            <a:ext cx="3718560" cy="640080"/>
          </a:xfrm>
          <a:prstGeom prst="rect">
            <a:avLst/>
          </a:prstGeom>
          <a:solidFill>
            <a:srgbClr val="FFFFFF"/>
          </a:solidFill>
          <a:ln w="9525">
            <a:solidFill>
              <a:srgbClr val="E8ECF3"/>
            </a:solidFill>
            <a:prstDash val="solid"/>
          </a:ln>
        </p:spPr>
      </p:sp>
      <p:sp>
        <p:nvSpPr>
          <p:cNvPr id="28" name="Text 25"/>
          <p:cNvSpPr/>
          <p:nvPr/>
        </p:nvSpPr>
        <p:spPr>
          <a:xfrm>
            <a:off x="4404360" y="402336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High</a:t>
            </a:r>
            <a:endParaRPr lang="en-US" sz="1600" dirty="0"/>
          </a:p>
        </p:txBody>
      </p:sp>
      <p:sp>
        <p:nvSpPr>
          <p:cNvPr id="29" name="Shape 26"/>
          <p:cNvSpPr/>
          <p:nvPr/>
        </p:nvSpPr>
        <p:spPr>
          <a:xfrm>
            <a:off x="7985760" y="4023360"/>
            <a:ext cx="3718560" cy="640080"/>
          </a:xfrm>
          <a:prstGeom prst="rect">
            <a:avLst/>
          </a:prstGeom>
          <a:solidFill>
            <a:srgbClr val="FFFFFF"/>
          </a:solidFill>
          <a:ln w="9525">
            <a:solidFill>
              <a:srgbClr val="E8ECF3"/>
            </a:solidFill>
            <a:prstDash val="solid"/>
          </a:ln>
        </p:spPr>
      </p:sp>
      <p:sp>
        <p:nvSpPr>
          <p:cNvPr id="30" name="Text 27"/>
          <p:cNvSpPr/>
          <p:nvPr/>
        </p:nvSpPr>
        <p:spPr>
          <a:xfrm>
            <a:off x="8122920" y="402336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Excellence or achievement</a:t>
            </a:r>
            <a:endParaRPr lang="en-US" sz="1600" dirty="0"/>
          </a:p>
        </p:txBody>
      </p:sp>
      <p:sp>
        <p:nvSpPr>
          <p:cNvPr id="31" name="Shape 28"/>
          <p:cNvSpPr/>
          <p:nvPr/>
        </p:nvSpPr>
        <p:spPr>
          <a:xfrm>
            <a:off x="548640" y="4663440"/>
            <a:ext cx="3718560" cy="640080"/>
          </a:xfrm>
          <a:prstGeom prst="rect">
            <a:avLst/>
          </a:prstGeom>
          <a:solidFill>
            <a:srgbClr val="FFF8F0"/>
          </a:solidFill>
          <a:ln w="9525">
            <a:solidFill>
              <a:srgbClr val="E8ECF3"/>
            </a:solidFill>
            <a:prstDash val="solid"/>
          </a:ln>
        </p:spPr>
      </p:sp>
      <p:sp>
        <p:nvSpPr>
          <p:cNvPr id="32" name="Text 29"/>
          <p:cNvSpPr/>
          <p:nvPr/>
        </p:nvSpPr>
        <p:spPr>
          <a:xfrm>
            <a:off x="685800" y="466344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Reverential</a:t>
            </a:r>
            <a:endParaRPr lang="en-US" sz="1600" dirty="0"/>
          </a:p>
        </p:txBody>
      </p:sp>
      <p:sp>
        <p:nvSpPr>
          <p:cNvPr id="33" name="Shape 30"/>
          <p:cNvSpPr/>
          <p:nvPr/>
        </p:nvSpPr>
        <p:spPr>
          <a:xfrm>
            <a:off x="4267200" y="4663440"/>
            <a:ext cx="3718560" cy="640080"/>
          </a:xfrm>
          <a:prstGeom prst="rect">
            <a:avLst/>
          </a:prstGeom>
          <a:solidFill>
            <a:srgbClr val="FFF8F0"/>
          </a:solidFill>
          <a:ln w="9525">
            <a:solidFill>
              <a:srgbClr val="E8ECF3"/>
            </a:solidFill>
            <a:prstDash val="solid"/>
          </a:ln>
        </p:spPr>
      </p:sp>
      <p:sp>
        <p:nvSpPr>
          <p:cNvPr id="34" name="Text 31"/>
          <p:cNvSpPr/>
          <p:nvPr/>
        </p:nvSpPr>
        <p:spPr>
          <a:xfrm>
            <a:off x="4404360" y="466344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Very high</a:t>
            </a:r>
            <a:endParaRPr lang="en-US" sz="1600" dirty="0"/>
          </a:p>
        </p:txBody>
      </p:sp>
      <p:sp>
        <p:nvSpPr>
          <p:cNvPr id="35" name="Shape 32"/>
          <p:cNvSpPr/>
          <p:nvPr/>
        </p:nvSpPr>
        <p:spPr>
          <a:xfrm>
            <a:off x="7985760" y="4663440"/>
            <a:ext cx="3718560" cy="640080"/>
          </a:xfrm>
          <a:prstGeom prst="rect">
            <a:avLst/>
          </a:prstGeom>
          <a:solidFill>
            <a:srgbClr val="FFF8F0"/>
          </a:solidFill>
          <a:ln w="9525">
            <a:solidFill>
              <a:srgbClr val="E8ECF3"/>
            </a:solidFill>
            <a:prstDash val="solid"/>
          </a:ln>
        </p:spPr>
      </p:sp>
      <p:sp>
        <p:nvSpPr>
          <p:cNvPr id="36" name="Text 33"/>
          <p:cNvSpPr/>
          <p:nvPr/>
        </p:nvSpPr>
        <p:spPr>
          <a:xfrm>
            <a:off x="8122920" y="466344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Ideals or persons</a:t>
            </a:r>
            <a:endParaRPr lang="en-US" sz="1600" dirty="0"/>
          </a:p>
        </p:txBody>
      </p:sp>
      <p:sp>
        <p:nvSpPr>
          <p:cNvPr id="37" name="Shape 34"/>
          <p:cNvSpPr/>
          <p:nvPr/>
        </p:nvSpPr>
        <p:spPr>
          <a:xfrm>
            <a:off x="548640" y="5303520"/>
            <a:ext cx="3718560" cy="640080"/>
          </a:xfrm>
          <a:prstGeom prst="rect">
            <a:avLst/>
          </a:prstGeom>
          <a:solidFill>
            <a:srgbClr val="FFFFFF"/>
          </a:solidFill>
          <a:ln w="9525">
            <a:solidFill>
              <a:srgbClr val="E8ECF3"/>
            </a:solidFill>
            <a:prstDash val="solid"/>
          </a:ln>
        </p:spPr>
      </p:sp>
      <p:sp>
        <p:nvSpPr>
          <p:cNvPr id="38" name="Text 35"/>
          <p:cNvSpPr/>
          <p:nvPr/>
        </p:nvSpPr>
        <p:spPr>
          <a:xfrm>
            <a:off x="685800" y="530352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Celebratory</a:t>
            </a:r>
            <a:endParaRPr lang="en-US" sz="1600" dirty="0"/>
          </a:p>
        </p:txBody>
      </p:sp>
      <p:sp>
        <p:nvSpPr>
          <p:cNvPr id="39" name="Shape 36"/>
          <p:cNvSpPr/>
          <p:nvPr/>
        </p:nvSpPr>
        <p:spPr>
          <a:xfrm>
            <a:off x="4267200" y="5303520"/>
            <a:ext cx="3718560" cy="640080"/>
          </a:xfrm>
          <a:prstGeom prst="rect">
            <a:avLst/>
          </a:prstGeom>
          <a:solidFill>
            <a:srgbClr val="FFFFFF"/>
          </a:solidFill>
          <a:ln w="9525">
            <a:solidFill>
              <a:srgbClr val="E8ECF3"/>
            </a:solidFill>
            <a:prstDash val="solid"/>
          </a:ln>
        </p:spPr>
      </p:sp>
      <p:sp>
        <p:nvSpPr>
          <p:cNvPr id="40" name="Text 37"/>
          <p:cNvSpPr/>
          <p:nvPr/>
        </p:nvSpPr>
        <p:spPr>
          <a:xfrm>
            <a:off x="4404360" y="530352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High</a:t>
            </a:r>
            <a:endParaRPr lang="en-US" sz="1600" dirty="0"/>
          </a:p>
        </p:txBody>
      </p:sp>
      <p:sp>
        <p:nvSpPr>
          <p:cNvPr id="41" name="Shape 38"/>
          <p:cNvSpPr/>
          <p:nvPr/>
        </p:nvSpPr>
        <p:spPr>
          <a:xfrm>
            <a:off x="7985760" y="5303520"/>
            <a:ext cx="3718560" cy="640080"/>
          </a:xfrm>
          <a:prstGeom prst="rect">
            <a:avLst/>
          </a:prstGeom>
          <a:solidFill>
            <a:srgbClr val="FFFFFF"/>
          </a:solidFill>
          <a:ln w="9525">
            <a:solidFill>
              <a:srgbClr val="E8ECF3"/>
            </a:solidFill>
            <a:prstDash val="solid"/>
          </a:ln>
        </p:spPr>
      </p:sp>
      <p:sp>
        <p:nvSpPr>
          <p:cNvPr id="42" name="Text 39"/>
          <p:cNvSpPr/>
          <p:nvPr/>
        </p:nvSpPr>
        <p:spPr>
          <a:xfrm>
            <a:off x="8122920" y="530352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Event or milestone</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22</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B · AT A GLANCE (2 OF 2)</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Four cousins — posture and closing line</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Second view: the author's posture, and how the closing sentence tends to behave</a:t>
            </a:r>
            <a:endParaRPr lang="en-US" sz="2200" dirty="0"/>
          </a:p>
        </p:txBody>
      </p:sp>
      <p:sp>
        <p:nvSpPr>
          <p:cNvPr id="13" name="Shape 10"/>
          <p:cNvSpPr/>
          <p:nvPr/>
        </p:nvSpPr>
        <p:spPr>
          <a:xfrm>
            <a:off x="548640" y="2743200"/>
            <a:ext cx="3718560" cy="640080"/>
          </a:xfrm>
          <a:prstGeom prst="rect">
            <a:avLst/>
          </a:prstGeom>
          <a:solidFill>
            <a:srgbClr val="1B2D4F"/>
          </a:solidFill>
          <a:ln w="19050">
            <a:solidFill>
              <a:srgbClr val="FFFFFF"/>
            </a:solidFill>
            <a:prstDash val="solid"/>
          </a:ln>
        </p:spPr>
      </p:sp>
      <p:sp>
        <p:nvSpPr>
          <p:cNvPr id="14" name="Text 11"/>
          <p:cNvSpPr/>
          <p:nvPr/>
        </p:nvSpPr>
        <p:spPr>
          <a:xfrm>
            <a:off x="640080" y="2743200"/>
            <a:ext cx="3535680" cy="6400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Sub-tone</a:t>
            </a:r>
            <a:endParaRPr lang="en-US" sz="1600" dirty="0"/>
          </a:p>
        </p:txBody>
      </p:sp>
      <p:sp>
        <p:nvSpPr>
          <p:cNvPr id="15" name="Shape 12"/>
          <p:cNvSpPr/>
          <p:nvPr/>
        </p:nvSpPr>
        <p:spPr>
          <a:xfrm>
            <a:off x="4267200" y="2743200"/>
            <a:ext cx="3718560" cy="640080"/>
          </a:xfrm>
          <a:prstGeom prst="rect">
            <a:avLst/>
          </a:prstGeom>
          <a:solidFill>
            <a:srgbClr val="1B2D4F"/>
          </a:solidFill>
          <a:ln w="19050">
            <a:solidFill>
              <a:srgbClr val="FFFFFF"/>
            </a:solidFill>
            <a:prstDash val="solid"/>
          </a:ln>
        </p:spPr>
      </p:sp>
      <p:sp>
        <p:nvSpPr>
          <p:cNvPr id="16" name="Text 13"/>
          <p:cNvSpPr/>
          <p:nvPr/>
        </p:nvSpPr>
        <p:spPr>
          <a:xfrm>
            <a:off x="4358640" y="2743200"/>
            <a:ext cx="3535680" cy="6400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Posture</a:t>
            </a:r>
            <a:endParaRPr lang="en-US" sz="1600" dirty="0"/>
          </a:p>
        </p:txBody>
      </p:sp>
      <p:sp>
        <p:nvSpPr>
          <p:cNvPr id="17" name="Shape 14"/>
          <p:cNvSpPr/>
          <p:nvPr/>
        </p:nvSpPr>
        <p:spPr>
          <a:xfrm>
            <a:off x="7985760" y="2743200"/>
            <a:ext cx="3718560" cy="640080"/>
          </a:xfrm>
          <a:prstGeom prst="rect">
            <a:avLst/>
          </a:prstGeom>
          <a:solidFill>
            <a:srgbClr val="1B2D4F"/>
          </a:solidFill>
          <a:ln w="19050">
            <a:solidFill>
              <a:srgbClr val="FFFFFF"/>
            </a:solidFill>
            <a:prstDash val="solid"/>
          </a:ln>
        </p:spPr>
      </p:sp>
      <p:sp>
        <p:nvSpPr>
          <p:cNvPr id="18" name="Text 15"/>
          <p:cNvSpPr/>
          <p:nvPr/>
        </p:nvSpPr>
        <p:spPr>
          <a:xfrm>
            <a:off x="8077200" y="2743200"/>
            <a:ext cx="3535680" cy="6400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Closing line tends to…</a:t>
            </a:r>
            <a:endParaRPr lang="en-US" sz="1600" dirty="0"/>
          </a:p>
        </p:txBody>
      </p:sp>
      <p:sp>
        <p:nvSpPr>
          <p:cNvPr id="19" name="Shape 16"/>
          <p:cNvSpPr/>
          <p:nvPr/>
        </p:nvSpPr>
        <p:spPr>
          <a:xfrm>
            <a:off x="548640" y="3383280"/>
            <a:ext cx="3718560" cy="640080"/>
          </a:xfrm>
          <a:prstGeom prst="rect">
            <a:avLst/>
          </a:prstGeom>
          <a:solidFill>
            <a:srgbClr val="FFF8F0"/>
          </a:solidFill>
          <a:ln w="9525">
            <a:solidFill>
              <a:srgbClr val="E8ECF3"/>
            </a:solidFill>
            <a:prstDash val="solid"/>
          </a:ln>
        </p:spPr>
      </p:sp>
      <p:sp>
        <p:nvSpPr>
          <p:cNvPr id="20" name="Text 17"/>
          <p:cNvSpPr/>
          <p:nvPr/>
        </p:nvSpPr>
        <p:spPr>
          <a:xfrm>
            <a:off x="685800" y="338328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Appreciative</a:t>
            </a:r>
            <a:endParaRPr lang="en-US" sz="1600" dirty="0"/>
          </a:p>
        </p:txBody>
      </p:sp>
      <p:sp>
        <p:nvSpPr>
          <p:cNvPr id="21" name="Shape 18"/>
          <p:cNvSpPr/>
          <p:nvPr/>
        </p:nvSpPr>
        <p:spPr>
          <a:xfrm>
            <a:off x="4267200" y="3383280"/>
            <a:ext cx="3718560" cy="640080"/>
          </a:xfrm>
          <a:prstGeom prst="rect">
            <a:avLst/>
          </a:prstGeom>
          <a:solidFill>
            <a:srgbClr val="FFF8F0"/>
          </a:solidFill>
          <a:ln w="9525">
            <a:solidFill>
              <a:srgbClr val="E8ECF3"/>
            </a:solidFill>
            <a:prstDash val="solid"/>
          </a:ln>
        </p:spPr>
      </p:sp>
      <p:sp>
        <p:nvSpPr>
          <p:cNvPr id="22" name="Text 19"/>
          <p:cNvSpPr/>
          <p:nvPr/>
        </p:nvSpPr>
        <p:spPr>
          <a:xfrm>
            <a:off x="4404360" y="338328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Balanced approval</a:t>
            </a:r>
            <a:endParaRPr lang="en-US" sz="1600" dirty="0"/>
          </a:p>
        </p:txBody>
      </p:sp>
      <p:sp>
        <p:nvSpPr>
          <p:cNvPr id="23" name="Shape 20"/>
          <p:cNvSpPr/>
          <p:nvPr/>
        </p:nvSpPr>
        <p:spPr>
          <a:xfrm>
            <a:off x="7985760" y="3383280"/>
            <a:ext cx="3718560" cy="640080"/>
          </a:xfrm>
          <a:prstGeom prst="rect">
            <a:avLst/>
          </a:prstGeom>
          <a:solidFill>
            <a:srgbClr val="FFF8F0"/>
          </a:solidFill>
          <a:ln w="9525">
            <a:solidFill>
              <a:srgbClr val="E8ECF3"/>
            </a:solidFill>
            <a:prstDash val="solid"/>
          </a:ln>
        </p:spPr>
      </p:sp>
      <p:sp>
        <p:nvSpPr>
          <p:cNvPr id="24" name="Text 21"/>
          <p:cNvSpPr/>
          <p:nvPr/>
        </p:nvSpPr>
        <p:spPr>
          <a:xfrm>
            <a:off x="8122920" y="338328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name the merit calmly</a:t>
            </a:r>
            <a:endParaRPr lang="en-US" sz="1600" dirty="0"/>
          </a:p>
        </p:txBody>
      </p:sp>
      <p:sp>
        <p:nvSpPr>
          <p:cNvPr id="25" name="Shape 22"/>
          <p:cNvSpPr/>
          <p:nvPr/>
        </p:nvSpPr>
        <p:spPr>
          <a:xfrm>
            <a:off x="548640" y="4023360"/>
            <a:ext cx="3718560" cy="640080"/>
          </a:xfrm>
          <a:prstGeom prst="rect">
            <a:avLst/>
          </a:prstGeom>
          <a:solidFill>
            <a:srgbClr val="FFFFFF"/>
          </a:solidFill>
          <a:ln w="9525">
            <a:solidFill>
              <a:srgbClr val="E8ECF3"/>
            </a:solidFill>
            <a:prstDash val="solid"/>
          </a:ln>
        </p:spPr>
      </p:sp>
      <p:sp>
        <p:nvSpPr>
          <p:cNvPr id="26" name="Text 23"/>
          <p:cNvSpPr/>
          <p:nvPr/>
        </p:nvSpPr>
        <p:spPr>
          <a:xfrm>
            <a:off x="685800" y="402336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Laudatory</a:t>
            </a:r>
            <a:endParaRPr lang="en-US" sz="1600" dirty="0"/>
          </a:p>
        </p:txBody>
      </p:sp>
      <p:sp>
        <p:nvSpPr>
          <p:cNvPr id="27" name="Shape 24"/>
          <p:cNvSpPr/>
          <p:nvPr/>
        </p:nvSpPr>
        <p:spPr>
          <a:xfrm>
            <a:off x="4267200" y="4023360"/>
            <a:ext cx="3718560" cy="640080"/>
          </a:xfrm>
          <a:prstGeom prst="rect">
            <a:avLst/>
          </a:prstGeom>
          <a:solidFill>
            <a:srgbClr val="FFFFFF"/>
          </a:solidFill>
          <a:ln w="9525">
            <a:solidFill>
              <a:srgbClr val="E8ECF3"/>
            </a:solidFill>
            <a:prstDash val="solid"/>
          </a:ln>
        </p:spPr>
      </p:sp>
      <p:sp>
        <p:nvSpPr>
          <p:cNvPr id="28" name="Text 25"/>
          <p:cNvSpPr/>
          <p:nvPr/>
        </p:nvSpPr>
        <p:spPr>
          <a:xfrm>
            <a:off x="4404360" y="402336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Strong, direct praise</a:t>
            </a:r>
            <a:endParaRPr lang="en-US" sz="1600" dirty="0"/>
          </a:p>
        </p:txBody>
      </p:sp>
      <p:sp>
        <p:nvSpPr>
          <p:cNvPr id="29" name="Shape 26"/>
          <p:cNvSpPr/>
          <p:nvPr/>
        </p:nvSpPr>
        <p:spPr>
          <a:xfrm>
            <a:off x="7985760" y="4023360"/>
            <a:ext cx="3718560" cy="640080"/>
          </a:xfrm>
          <a:prstGeom prst="rect">
            <a:avLst/>
          </a:prstGeom>
          <a:solidFill>
            <a:srgbClr val="FFFFFF"/>
          </a:solidFill>
          <a:ln w="9525">
            <a:solidFill>
              <a:srgbClr val="E8ECF3"/>
            </a:solidFill>
            <a:prstDash val="solid"/>
          </a:ln>
        </p:spPr>
      </p:sp>
      <p:sp>
        <p:nvSpPr>
          <p:cNvPr id="30" name="Text 27"/>
          <p:cNvSpPr/>
          <p:nvPr/>
        </p:nvSpPr>
        <p:spPr>
          <a:xfrm>
            <a:off x="8122920" y="402336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declare a benchmark</a:t>
            </a:r>
            <a:endParaRPr lang="en-US" sz="1600" dirty="0"/>
          </a:p>
        </p:txBody>
      </p:sp>
      <p:sp>
        <p:nvSpPr>
          <p:cNvPr id="31" name="Shape 28"/>
          <p:cNvSpPr/>
          <p:nvPr/>
        </p:nvSpPr>
        <p:spPr>
          <a:xfrm>
            <a:off x="548640" y="4663440"/>
            <a:ext cx="3718560" cy="640080"/>
          </a:xfrm>
          <a:prstGeom prst="rect">
            <a:avLst/>
          </a:prstGeom>
          <a:solidFill>
            <a:srgbClr val="FFF8F0"/>
          </a:solidFill>
          <a:ln w="9525">
            <a:solidFill>
              <a:srgbClr val="E8ECF3"/>
            </a:solidFill>
            <a:prstDash val="solid"/>
          </a:ln>
        </p:spPr>
      </p:sp>
      <p:sp>
        <p:nvSpPr>
          <p:cNvPr id="32" name="Text 29"/>
          <p:cNvSpPr/>
          <p:nvPr/>
        </p:nvSpPr>
        <p:spPr>
          <a:xfrm>
            <a:off x="685800" y="466344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Reverential</a:t>
            </a:r>
            <a:endParaRPr lang="en-US" sz="1600" dirty="0"/>
          </a:p>
        </p:txBody>
      </p:sp>
      <p:sp>
        <p:nvSpPr>
          <p:cNvPr id="33" name="Shape 30"/>
          <p:cNvSpPr/>
          <p:nvPr/>
        </p:nvSpPr>
        <p:spPr>
          <a:xfrm>
            <a:off x="4267200" y="4663440"/>
            <a:ext cx="3718560" cy="640080"/>
          </a:xfrm>
          <a:prstGeom prst="rect">
            <a:avLst/>
          </a:prstGeom>
          <a:solidFill>
            <a:srgbClr val="FFF8F0"/>
          </a:solidFill>
          <a:ln w="9525">
            <a:solidFill>
              <a:srgbClr val="E8ECF3"/>
            </a:solidFill>
            <a:prstDash val="solid"/>
          </a:ln>
        </p:spPr>
      </p:sp>
      <p:sp>
        <p:nvSpPr>
          <p:cNvPr id="34" name="Text 31"/>
          <p:cNvSpPr/>
          <p:nvPr/>
        </p:nvSpPr>
        <p:spPr>
          <a:xfrm>
            <a:off x="4404360" y="466344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Respect with humility</a:t>
            </a:r>
            <a:endParaRPr lang="en-US" sz="1600" dirty="0"/>
          </a:p>
        </p:txBody>
      </p:sp>
      <p:sp>
        <p:nvSpPr>
          <p:cNvPr id="35" name="Shape 32"/>
          <p:cNvSpPr/>
          <p:nvPr/>
        </p:nvSpPr>
        <p:spPr>
          <a:xfrm>
            <a:off x="7985760" y="4663440"/>
            <a:ext cx="3718560" cy="640080"/>
          </a:xfrm>
          <a:prstGeom prst="rect">
            <a:avLst/>
          </a:prstGeom>
          <a:solidFill>
            <a:srgbClr val="FFF8F0"/>
          </a:solidFill>
          <a:ln w="9525">
            <a:solidFill>
              <a:srgbClr val="E8ECF3"/>
            </a:solidFill>
            <a:prstDash val="solid"/>
          </a:ln>
        </p:spPr>
      </p:sp>
      <p:sp>
        <p:nvSpPr>
          <p:cNvPr id="36" name="Text 33"/>
          <p:cNvSpPr/>
          <p:nvPr/>
        </p:nvSpPr>
        <p:spPr>
          <a:xfrm>
            <a:off x="8122920" y="466344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place the subject in inheritance</a:t>
            </a:r>
            <a:endParaRPr lang="en-US" sz="1600" dirty="0"/>
          </a:p>
        </p:txBody>
      </p:sp>
      <p:sp>
        <p:nvSpPr>
          <p:cNvPr id="37" name="Shape 34"/>
          <p:cNvSpPr/>
          <p:nvPr/>
        </p:nvSpPr>
        <p:spPr>
          <a:xfrm>
            <a:off x="548640" y="5303520"/>
            <a:ext cx="3718560" cy="640080"/>
          </a:xfrm>
          <a:prstGeom prst="rect">
            <a:avLst/>
          </a:prstGeom>
          <a:solidFill>
            <a:srgbClr val="FFFFFF"/>
          </a:solidFill>
          <a:ln w="9525">
            <a:solidFill>
              <a:srgbClr val="E8ECF3"/>
            </a:solidFill>
            <a:prstDash val="solid"/>
          </a:ln>
        </p:spPr>
      </p:sp>
      <p:sp>
        <p:nvSpPr>
          <p:cNvPr id="38" name="Text 35"/>
          <p:cNvSpPr/>
          <p:nvPr/>
        </p:nvSpPr>
        <p:spPr>
          <a:xfrm>
            <a:off x="685800" y="5303520"/>
            <a:ext cx="3444240" cy="640080"/>
          </a:xfrm>
          <a:prstGeom prst="rect">
            <a:avLst/>
          </a:prstGeom>
          <a:noFill/>
          <a:ln/>
        </p:spPr>
        <p:txBody>
          <a:bodyPr wrap="square" rtlCol="0" anchor="ctr"/>
          <a:lstStyle/>
          <a:p>
            <a:pPr algn="l" indent="0" marL="0">
              <a:buNone/>
            </a:pPr>
            <a:r>
              <a:rPr lang="en-US" sz="1600" b="1" dirty="0">
                <a:solidFill>
                  <a:srgbClr val="1B2D4F"/>
                </a:solidFill>
                <a:latin typeface="Calibri" pitchFamily="34" charset="0"/>
                <a:ea typeface="Calibri" pitchFamily="34" charset="-122"/>
                <a:cs typeface="Calibri" pitchFamily="34" charset="-120"/>
              </a:rPr>
              <a:t>Celebratory</a:t>
            </a:r>
            <a:endParaRPr lang="en-US" sz="1600" dirty="0"/>
          </a:p>
        </p:txBody>
      </p:sp>
      <p:sp>
        <p:nvSpPr>
          <p:cNvPr id="39" name="Shape 36"/>
          <p:cNvSpPr/>
          <p:nvPr/>
        </p:nvSpPr>
        <p:spPr>
          <a:xfrm>
            <a:off x="4267200" y="5303520"/>
            <a:ext cx="3718560" cy="640080"/>
          </a:xfrm>
          <a:prstGeom prst="rect">
            <a:avLst/>
          </a:prstGeom>
          <a:solidFill>
            <a:srgbClr val="FFFFFF"/>
          </a:solidFill>
          <a:ln w="9525">
            <a:solidFill>
              <a:srgbClr val="E8ECF3"/>
            </a:solidFill>
            <a:prstDash val="solid"/>
          </a:ln>
        </p:spPr>
      </p:sp>
      <p:sp>
        <p:nvSpPr>
          <p:cNvPr id="40" name="Text 37"/>
          <p:cNvSpPr/>
          <p:nvPr/>
        </p:nvSpPr>
        <p:spPr>
          <a:xfrm>
            <a:off x="4404360" y="530352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Joyful, often collective</a:t>
            </a:r>
            <a:endParaRPr lang="en-US" sz="1600" dirty="0"/>
          </a:p>
        </p:txBody>
      </p:sp>
      <p:sp>
        <p:nvSpPr>
          <p:cNvPr id="41" name="Shape 38"/>
          <p:cNvSpPr/>
          <p:nvPr/>
        </p:nvSpPr>
        <p:spPr>
          <a:xfrm>
            <a:off x="7985760" y="5303520"/>
            <a:ext cx="3718560" cy="640080"/>
          </a:xfrm>
          <a:prstGeom prst="rect">
            <a:avLst/>
          </a:prstGeom>
          <a:solidFill>
            <a:srgbClr val="FFFFFF"/>
          </a:solidFill>
          <a:ln w="9525">
            <a:solidFill>
              <a:srgbClr val="E8ECF3"/>
            </a:solidFill>
            <a:prstDash val="solid"/>
          </a:ln>
        </p:spPr>
      </p:sp>
      <p:sp>
        <p:nvSpPr>
          <p:cNvPr id="42" name="Text 39"/>
          <p:cNvSpPr/>
          <p:nvPr/>
        </p:nvSpPr>
        <p:spPr>
          <a:xfrm>
            <a:off x="8122920" y="5303520"/>
            <a:ext cx="3444240" cy="640080"/>
          </a:xfrm>
          <a:prstGeom prst="rect">
            <a:avLst/>
          </a:prstGeom>
          <a:noFill/>
          <a:ln/>
        </p:spPr>
        <p:txBody>
          <a:bodyPr wrap="square" rtlCol="0" anchor="ctr"/>
          <a:lstStyle/>
          <a:p>
            <a:pPr algn="l" indent="0" marL="0">
              <a:buNone/>
            </a:pPr>
            <a:r>
              <a:rPr lang="en-US" sz="1600" dirty="0">
                <a:solidFill>
                  <a:srgbClr val="1A1A1A"/>
                </a:solidFill>
                <a:latin typeface="Calibri" pitchFamily="34" charset="0"/>
                <a:ea typeface="Calibri" pitchFamily="34" charset="-122"/>
                <a:cs typeface="Calibri" pitchFamily="34" charset="-120"/>
              </a:rPr>
              <a:t>mark the moment</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23</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B · ANCHOR PASSAGE</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A reverential tone in literary memoir</a:t>
            </a:r>
            <a:endParaRPr lang="en-US" sz="3800" dirty="0"/>
          </a:p>
        </p:txBody>
      </p:sp>
      <p:sp>
        <p:nvSpPr>
          <p:cNvPr id="12" name="Shape 9"/>
          <p:cNvSpPr/>
          <p:nvPr/>
        </p:nvSpPr>
        <p:spPr>
          <a:xfrm>
            <a:off x="548640" y="2743200"/>
            <a:ext cx="11155680" cy="3611880"/>
          </a:xfrm>
          <a:prstGeom prst="roundRect">
            <a:avLst>
              <a:gd name="adj" fmla="val 3038"/>
            </a:avLst>
          </a:prstGeom>
          <a:solidFill>
            <a:srgbClr val="FFFFFF"/>
          </a:solidFill>
          <a:ln w="25400">
            <a:solidFill>
              <a:srgbClr val="1B2D4F"/>
            </a:solidFill>
            <a:prstDash val="solid"/>
          </a:ln>
        </p:spPr>
      </p:sp>
      <p:sp>
        <p:nvSpPr>
          <p:cNvPr id="13" name="Shape 10"/>
          <p:cNvSpPr/>
          <p:nvPr/>
        </p:nvSpPr>
        <p:spPr>
          <a:xfrm>
            <a:off x="548640" y="2743200"/>
            <a:ext cx="11155680" cy="868680"/>
          </a:xfrm>
          <a:prstGeom prst="rect">
            <a:avLst/>
          </a:prstGeom>
          <a:solidFill>
            <a:srgbClr val="1B2D4F"/>
          </a:solidFill>
          <a:ln/>
        </p:spPr>
      </p:sp>
      <p:sp>
        <p:nvSpPr>
          <p:cNvPr id="14" name="Shape 11"/>
          <p:cNvSpPr/>
          <p:nvPr/>
        </p:nvSpPr>
        <p:spPr>
          <a:xfrm>
            <a:off x="548640" y="2743200"/>
            <a:ext cx="201168" cy="868680"/>
          </a:xfrm>
          <a:prstGeom prst="rect">
            <a:avLst/>
          </a:prstGeom>
          <a:solidFill>
            <a:srgbClr val="FF6B35"/>
          </a:solidFill>
          <a:ln/>
        </p:spPr>
      </p:sp>
      <p:sp>
        <p:nvSpPr>
          <p:cNvPr id="15" name="Text 12"/>
          <p:cNvSpPr/>
          <p:nvPr/>
        </p:nvSpPr>
        <p:spPr>
          <a:xfrm>
            <a:off x="914400" y="2834640"/>
            <a:ext cx="6400800" cy="274320"/>
          </a:xfrm>
          <a:prstGeom prst="rect">
            <a:avLst/>
          </a:prstGeom>
          <a:noFill/>
          <a:ln/>
        </p:spPr>
        <p:txBody>
          <a:bodyPr wrap="square" rtlCol="0" anchor="ctr"/>
          <a:lstStyle/>
          <a:p>
            <a:pPr indent="0" marL="0">
              <a:buNone/>
            </a:pPr>
            <a:r>
              <a:rPr lang="en-US" sz="1400" b="1" spc="400" kern="0" dirty="0">
                <a:solidFill>
                  <a:srgbClr val="FF6B35"/>
                </a:solidFill>
                <a:latin typeface="Calibri" pitchFamily="34" charset="0"/>
                <a:ea typeface="Calibri" pitchFamily="34" charset="-122"/>
                <a:cs typeface="Calibri" pitchFamily="34" charset="-120"/>
              </a:rPr>
              <a:t>ANCHOR PASSAGE</a:t>
            </a:r>
            <a:endParaRPr lang="en-US" sz="1400" dirty="0"/>
          </a:p>
        </p:txBody>
      </p:sp>
      <p:sp>
        <p:nvSpPr>
          <p:cNvPr id="16" name="Text 13"/>
          <p:cNvSpPr/>
          <p:nvPr/>
        </p:nvSpPr>
        <p:spPr>
          <a:xfrm>
            <a:off x="914400" y="3108960"/>
            <a:ext cx="7772400" cy="502920"/>
          </a:xfrm>
          <a:prstGeom prst="rect">
            <a:avLst/>
          </a:prstGeom>
          <a:noFill/>
          <a:ln/>
        </p:spPr>
        <p:txBody>
          <a:bodyPr wrap="square"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Memoir · recollection of a teacher</a:t>
            </a:r>
            <a:endParaRPr lang="en-US" sz="2000" dirty="0"/>
          </a:p>
        </p:txBody>
      </p:sp>
      <p:sp>
        <p:nvSpPr>
          <p:cNvPr id="17" name="Text 14"/>
          <p:cNvSpPr/>
          <p:nvPr/>
        </p:nvSpPr>
        <p:spPr>
          <a:xfrm>
            <a:off x="8869680" y="2834640"/>
            <a:ext cx="2743200" cy="777240"/>
          </a:xfrm>
          <a:prstGeom prst="rect">
            <a:avLst/>
          </a:prstGeom>
          <a:noFill/>
          <a:ln/>
        </p:spPr>
        <p:txBody>
          <a:bodyPr wrap="square" rtlCol="0" anchor="ctr"/>
          <a:lstStyle/>
          <a:p>
            <a:pPr algn="r" indent="0" marL="0">
              <a:buNone/>
            </a:pPr>
            <a:r>
              <a:rPr lang="en-US" sz="1800" b="1" dirty="0">
                <a:solidFill>
                  <a:srgbClr val="FFFFFF"/>
                </a:solidFill>
                <a:latin typeface="Calibri" pitchFamily="34" charset="0"/>
                <a:ea typeface="Calibri" pitchFamily="34" charset="-122"/>
                <a:cs typeface="Calibri" pitchFamily="34" charset="-120"/>
              </a:rPr>
              <a:t>REVERENTIAL</a:t>
            </a:r>
            <a:endParaRPr lang="en-US" sz="1800" dirty="0"/>
          </a:p>
        </p:txBody>
      </p:sp>
      <p:sp>
        <p:nvSpPr>
          <p:cNvPr id="18" name="Text 15"/>
          <p:cNvSpPr/>
          <p:nvPr/>
        </p:nvSpPr>
        <p:spPr>
          <a:xfrm>
            <a:off x="914400" y="3749040"/>
            <a:ext cx="6858000" cy="2468880"/>
          </a:xfrm>
          <a:prstGeom prst="rect">
            <a:avLst/>
          </a:prstGeom>
          <a:noFill/>
          <a:ln/>
        </p:spPr>
        <p:txBody>
          <a:bodyPr wrap="square" rtlCol="0" anchor="t"/>
          <a:lstStyle/>
          <a:p>
            <a:pPr indent="0" marL="0">
              <a:spcAft>
                <a:spcPts val="300"/>
              </a:spcAft>
              <a:buNone/>
            </a:pPr>
            <a:r>
              <a:rPr lang="en-US" sz="1800" i="1" dirty="0">
                <a:solidFill>
                  <a:srgbClr val="1A1A1A"/>
                </a:solidFill>
                <a:latin typeface="Calibri" pitchFamily="34" charset="0"/>
                <a:ea typeface="Calibri" pitchFamily="34" charset="-122"/>
                <a:cs typeface="Calibri" pitchFamily="34" charset="-120"/>
              </a:rPr>
              <a:t>He never raised his voice in the classroom, and never needed to. A boy who arrived late was met with a small movement of the chin toward the empty bench at the back. What he taught us, beyond the syllabus, was that attention was something you owed the room you were in. Years later, when I sat in committees that ran on noise, I would think of him, and remember that the deepest authority is the one that does not need to be heard.</a:t>
            </a:r>
            <a:endParaRPr lang="en-US" sz="1800" dirty="0"/>
          </a:p>
        </p:txBody>
      </p:sp>
      <p:sp>
        <p:nvSpPr>
          <p:cNvPr id="19" name="Shape 16"/>
          <p:cNvSpPr/>
          <p:nvPr/>
        </p:nvSpPr>
        <p:spPr>
          <a:xfrm>
            <a:off x="7955280" y="3749040"/>
            <a:ext cx="0" cy="2377440"/>
          </a:xfrm>
          <a:prstGeom prst="line">
            <a:avLst/>
          </a:prstGeom>
          <a:noFill/>
          <a:ln w="19050">
            <a:solidFill>
              <a:srgbClr val="E8ECF3"/>
            </a:solidFill>
            <a:prstDash val="solid"/>
          </a:ln>
        </p:spPr>
      </p:sp>
      <p:sp>
        <p:nvSpPr>
          <p:cNvPr id="20" name="Text 17"/>
          <p:cNvSpPr/>
          <p:nvPr/>
        </p:nvSpPr>
        <p:spPr>
          <a:xfrm>
            <a:off x="8183880" y="3749040"/>
            <a:ext cx="3383280" cy="320040"/>
          </a:xfrm>
          <a:prstGeom prst="rect">
            <a:avLst/>
          </a:prstGeom>
          <a:noFill/>
          <a:ln/>
        </p:spPr>
        <p:txBody>
          <a:bodyPr wrap="square" rtlCol="0" anchor="ctr"/>
          <a:lstStyle/>
          <a:p>
            <a:pPr indent="0" marL="0">
              <a:buNone/>
            </a:pPr>
            <a:r>
              <a:rPr lang="en-US" sz="1600" b="1" spc="300" kern="0" dirty="0">
                <a:solidFill>
                  <a:srgbClr val="FF6B35"/>
                </a:solidFill>
                <a:latin typeface="Calibri" pitchFamily="34" charset="0"/>
                <a:ea typeface="Calibri" pitchFamily="34" charset="-122"/>
                <a:cs typeface="Calibri" pitchFamily="34" charset="-120"/>
              </a:rPr>
              <a:t>CUE WORDS</a:t>
            </a:r>
            <a:endParaRPr lang="en-US" sz="1600" dirty="0"/>
          </a:p>
        </p:txBody>
      </p:sp>
      <p:sp>
        <p:nvSpPr>
          <p:cNvPr id="21" name="Text 18"/>
          <p:cNvSpPr/>
          <p:nvPr/>
        </p:nvSpPr>
        <p:spPr>
          <a:xfrm>
            <a:off x="8183880" y="4114800"/>
            <a:ext cx="3520440" cy="1554480"/>
          </a:xfrm>
          <a:prstGeom prst="rect">
            <a:avLst/>
          </a:prstGeom>
          <a:noFill/>
          <a:ln/>
        </p:spPr>
        <p:txBody>
          <a:bodyPr wrap="square" rtlCol="0" anchor="t"/>
          <a:lstStyle/>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'never raised his voice … never needed to'</a:t>
            </a:r>
            <a:endParaRPr lang="en-US" sz="1800" dirty="0"/>
          </a:p>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'attention was something you owed'</a:t>
            </a:r>
            <a:endParaRPr lang="en-US" sz="1800" dirty="0"/>
          </a:p>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'the deepest authority … does not need to be heard'</a:t>
            </a:r>
            <a:endParaRPr lang="en-US" sz="1800" dirty="0"/>
          </a:p>
          <a:p>
            <a:pPr marL="342900" indent="-342900">
              <a:spcAft>
                <a:spcPts val="600"/>
              </a:spcAft>
              <a:buSzPct val="100000"/>
              <a:buChar char="■"/>
            </a:pPr>
            <a:r>
              <a:rPr lang="en-US" sz="1800" dirty="0">
                <a:solidFill>
                  <a:srgbClr val="1B2D4F"/>
                </a:solidFill>
                <a:latin typeface="Calibri" pitchFamily="34" charset="0"/>
                <a:ea typeface="Calibri" pitchFamily="34" charset="-122"/>
                <a:cs typeface="Calibri" pitchFamily="34" charset="-120"/>
              </a:rPr>
              <a:t>Quiet, almost-sacred admiration</a:t>
            </a:r>
            <a:endParaRPr lang="en-US" sz="1800" dirty="0"/>
          </a:p>
        </p:txBody>
      </p:sp>
      <p:sp>
        <p:nvSpPr>
          <p:cNvPr id="22" name="Shape 19"/>
          <p:cNvSpPr/>
          <p:nvPr/>
        </p:nvSpPr>
        <p:spPr>
          <a:xfrm>
            <a:off x="8183880" y="5715000"/>
            <a:ext cx="3520440" cy="548640"/>
          </a:xfrm>
          <a:prstGeom prst="rect">
            <a:avLst/>
          </a:prstGeom>
          <a:solidFill>
            <a:srgbClr val="1B2D4F"/>
          </a:solidFill>
          <a:ln/>
        </p:spPr>
      </p:sp>
      <p:sp>
        <p:nvSpPr>
          <p:cNvPr id="23" name="Shape 20"/>
          <p:cNvSpPr/>
          <p:nvPr/>
        </p:nvSpPr>
        <p:spPr>
          <a:xfrm>
            <a:off x="8183880" y="5715000"/>
            <a:ext cx="109728" cy="548640"/>
          </a:xfrm>
          <a:prstGeom prst="rect">
            <a:avLst/>
          </a:prstGeom>
          <a:solidFill>
            <a:srgbClr val="FF6B35"/>
          </a:solidFill>
          <a:ln/>
        </p:spPr>
      </p:sp>
      <p:sp>
        <p:nvSpPr>
          <p:cNvPr id="24" name="Text 21"/>
          <p:cNvSpPr/>
          <p:nvPr/>
        </p:nvSpPr>
        <p:spPr>
          <a:xfrm>
            <a:off x="8412480" y="5715000"/>
            <a:ext cx="1463040" cy="228600"/>
          </a:xfrm>
          <a:prstGeom prst="rect">
            <a:avLst/>
          </a:prstGeom>
          <a:noFill/>
          <a:ln/>
        </p:spPr>
        <p:txBody>
          <a:bodyPr wrap="square" rtlCol="0" anchor="ctr"/>
          <a:lstStyle/>
          <a:p>
            <a:pPr indent="0" marL="0">
              <a:buNone/>
            </a:pPr>
            <a:r>
              <a:rPr lang="en-US" sz="1200" b="1" spc="300" kern="0" dirty="0">
                <a:solidFill>
                  <a:srgbClr val="FF6B35"/>
                </a:solidFill>
                <a:latin typeface="Calibri" pitchFamily="34" charset="0"/>
                <a:ea typeface="Calibri" pitchFamily="34" charset="-122"/>
                <a:cs typeface="Calibri" pitchFamily="34" charset="-120"/>
              </a:rPr>
              <a:t>VERDICT</a:t>
            </a:r>
            <a:endParaRPr lang="en-US" sz="1200" dirty="0"/>
          </a:p>
        </p:txBody>
      </p:sp>
      <p:sp>
        <p:nvSpPr>
          <p:cNvPr id="25" name="Text 22"/>
          <p:cNvSpPr/>
          <p:nvPr/>
        </p:nvSpPr>
        <p:spPr>
          <a:xfrm>
            <a:off x="8412480" y="5897880"/>
            <a:ext cx="3246120" cy="365760"/>
          </a:xfrm>
          <a:prstGeom prst="rect">
            <a:avLst/>
          </a:prstGeom>
          <a:noFill/>
          <a:ln/>
        </p:spPr>
        <p:txBody>
          <a:bodyPr wrap="square"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Reverential — appreciation lifted by respect; the closing line elevates the subject.</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24</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FAMILY B · CONFUSIONS TO AVOID</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How students misread inside Family B</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The intensity ladder is the trap — students keep over- or under-naming</a:t>
            </a:r>
            <a:endParaRPr lang="en-US" sz="2200" dirty="0"/>
          </a:p>
        </p:txBody>
      </p:sp>
      <p:sp>
        <p:nvSpPr>
          <p:cNvPr id="13" name="Shape 10"/>
          <p:cNvSpPr/>
          <p:nvPr/>
        </p:nvSpPr>
        <p:spPr>
          <a:xfrm>
            <a:off x="548640" y="2743200"/>
            <a:ext cx="5440680" cy="548640"/>
          </a:xfrm>
          <a:prstGeom prst="rect">
            <a:avLst/>
          </a:prstGeom>
          <a:solidFill>
            <a:srgbClr val="1B2D4F"/>
          </a:solidFill>
          <a:ln/>
        </p:spPr>
      </p:sp>
      <p:sp>
        <p:nvSpPr>
          <p:cNvPr id="14" name="Text 11"/>
          <p:cNvSpPr/>
          <p:nvPr/>
        </p:nvSpPr>
        <p:spPr>
          <a:xfrm>
            <a:off x="548640" y="2743200"/>
            <a:ext cx="5440680" cy="548640"/>
          </a:xfrm>
          <a:prstGeom prst="rect">
            <a:avLst/>
          </a:prstGeom>
          <a:noFill/>
          <a:ln/>
        </p:spPr>
        <p:txBody>
          <a:bodyPr wrap="square" rtlCol="0" anchor="ctr"/>
          <a:lstStyle/>
          <a:p>
            <a:pPr algn="ctr" indent="0" marL="0">
              <a:buNone/>
            </a:pPr>
            <a:r>
              <a:rPr lang="en-US" sz="1800" b="1" spc="300" kern="0" dirty="0">
                <a:solidFill>
                  <a:srgbClr val="FFFFFF"/>
                </a:solidFill>
                <a:latin typeface="Calibri" pitchFamily="34" charset="0"/>
                <a:ea typeface="Calibri" pitchFamily="34" charset="-122"/>
                <a:cs typeface="Calibri" pitchFamily="34" charset="-120"/>
              </a:rPr>
              <a:t>MISTAKE TYPE</a:t>
            </a:r>
            <a:endParaRPr lang="en-US" sz="1800" dirty="0"/>
          </a:p>
        </p:txBody>
      </p:sp>
      <p:sp>
        <p:nvSpPr>
          <p:cNvPr id="15" name="Shape 12"/>
          <p:cNvSpPr/>
          <p:nvPr/>
        </p:nvSpPr>
        <p:spPr>
          <a:xfrm>
            <a:off x="548640" y="3291840"/>
            <a:ext cx="5440680" cy="2743200"/>
          </a:xfrm>
          <a:prstGeom prst="rect">
            <a:avLst/>
          </a:prstGeom>
          <a:solidFill>
            <a:srgbClr val="FFF8F0"/>
          </a:solidFill>
          <a:ln w="12700">
            <a:solidFill>
              <a:srgbClr val="1B2D4F"/>
            </a:solidFill>
            <a:prstDash val="solid"/>
          </a:ln>
        </p:spPr>
      </p:sp>
      <p:sp>
        <p:nvSpPr>
          <p:cNvPr id="16" name="Text 13"/>
          <p:cNvSpPr/>
          <p:nvPr/>
        </p:nvSpPr>
        <p:spPr>
          <a:xfrm>
            <a:off x="777240" y="3429000"/>
            <a:ext cx="5029200" cy="2560320"/>
          </a:xfrm>
          <a:prstGeom prst="rect">
            <a:avLst/>
          </a:prstGeom>
          <a:noFill/>
          <a:ln/>
        </p:spPr>
        <p:txBody>
          <a:bodyPr wrap="square" rtlCol="0" anchor="t"/>
          <a:lstStyle/>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Appreciative vs Laudatory — same direction, different intensity</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Laudatory vs Reverential — strong praise vs deep respect</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Reverential vs Celebratory — respect for person vs joy at event</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Celebratory vs Laudatory — moment vs quality</a:t>
            </a:r>
            <a:endParaRPr lang="en-US" sz="1800" dirty="0"/>
          </a:p>
        </p:txBody>
      </p:sp>
      <p:sp>
        <p:nvSpPr>
          <p:cNvPr id="17" name="Shape 14"/>
          <p:cNvSpPr/>
          <p:nvPr/>
        </p:nvSpPr>
        <p:spPr>
          <a:xfrm>
            <a:off x="6263640" y="2743200"/>
            <a:ext cx="5440680" cy="548640"/>
          </a:xfrm>
          <a:prstGeom prst="rect">
            <a:avLst/>
          </a:prstGeom>
          <a:solidFill>
            <a:srgbClr val="FF6B35"/>
          </a:solidFill>
          <a:ln/>
        </p:spPr>
      </p:sp>
      <p:sp>
        <p:nvSpPr>
          <p:cNvPr id="18" name="Text 15"/>
          <p:cNvSpPr/>
          <p:nvPr/>
        </p:nvSpPr>
        <p:spPr>
          <a:xfrm>
            <a:off x="6263640" y="2743200"/>
            <a:ext cx="5440680" cy="548640"/>
          </a:xfrm>
          <a:prstGeom prst="rect">
            <a:avLst/>
          </a:prstGeom>
          <a:noFill/>
          <a:ln/>
        </p:spPr>
        <p:txBody>
          <a:bodyPr wrap="square" rtlCol="0" anchor="ctr"/>
          <a:lstStyle/>
          <a:p>
            <a:pPr algn="ctr" indent="0" marL="0">
              <a:buNone/>
            </a:pPr>
            <a:r>
              <a:rPr lang="en-US" sz="1800" b="1" spc="300" kern="0" dirty="0">
                <a:solidFill>
                  <a:srgbClr val="FFFFFF"/>
                </a:solidFill>
                <a:latin typeface="Calibri" pitchFamily="34" charset="0"/>
                <a:ea typeface="Calibri" pitchFamily="34" charset="-122"/>
                <a:cs typeface="Calibri" pitchFamily="34" charset="-120"/>
              </a:rPr>
              <a:t>DEFENCE MOVE</a:t>
            </a:r>
            <a:endParaRPr lang="en-US" sz="1800" dirty="0"/>
          </a:p>
        </p:txBody>
      </p:sp>
      <p:sp>
        <p:nvSpPr>
          <p:cNvPr id="19" name="Shape 16"/>
          <p:cNvSpPr/>
          <p:nvPr/>
        </p:nvSpPr>
        <p:spPr>
          <a:xfrm>
            <a:off x="6263640" y="3291840"/>
            <a:ext cx="5440680" cy="2743200"/>
          </a:xfrm>
          <a:prstGeom prst="rect">
            <a:avLst/>
          </a:prstGeom>
          <a:solidFill>
            <a:srgbClr val="FFFFFF"/>
          </a:solidFill>
          <a:ln w="12700">
            <a:solidFill>
              <a:srgbClr val="FF6B35"/>
            </a:solidFill>
            <a:prstDash val="solid"/>
          </a:ln>
        </p:spPr>
      </p:sp>
      <p:sp>
        <p:nvSpPr>
          <p:cNvPr id="20" name="Text 17"/>
          <p:cNvSpPr/>
          <p:nvPr/>
        </p:nvSpPr>
        <p:spPr>
          <a:xfrm>
            <a:off x="6492240" y="3429000"/>
            <a:ext cx="5029200" cy="2560320"/>
          </a:xfrm>
          <a:prstGeom prst="rect">
            <a:avLst/>
          </a:prstGeom>
          <a:noFill/>
          <a:ln/>
        </p:spPr>
        <p:txBody>
          <a:bodyPr wrap="square" rtlCol="0" anchor="t"/>
          <a:lstStyle/>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Pick appreciative unless TWO clear superlatives shout</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Reverential carries OWING — the subject is inheritance</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Names a date, parade, launch → celebratory</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Read the closing sentence — it anchors the family</a:t>
            </a:r>
            <a:endParaRPr lang="en-US" sz="1800" dirty="0"/>
          </a:p>
        </p:txBody>
      </p:sp>
      <p:sp>
        <p:nvSpPr>
          <p:cNvPr id="21" name="Shape 18"/>
          <p:cNvSpPr/>
          <p:nvPr/>
        </p:nvSpPr>
        <p:spPr>
          <a:xfrm>
            <a:off x="548640" y="6172200"/>
            <a:ext cx="11155680" cy="548640"/>
          </a:xfrm>
          <a:prstGeom prst="rect">
            <a:avLst/>
          </a:prstGeom>
          <a:solidFill>
            <a:srgbClr val="1B2D4F"/>
          </a:solidFill>
          <a:ln/>
        </p:spPr>
      </p:sp>
      <p:sp>
        <p:nvSpPr>
          <p:cNvPr id="22" name="Shape 19"/>
          <p:cNvSpPr/>
          <p:nvPr/>
        </p:nvSpPr>
        <p:spPr>
          <a:xfrm>
            <a:off x="548640" y="6172200"/>
            <a:ext cx="118872" cy="548640"/>
          </a:xfrm>
          <a:prstGeom prst="rect">
            <a:avLst/>
          </a:prstGeom>
          <a:solidFill>
            <a:srgbClr val="FF6B35"/>
          </a:solidFill>
          <a:ln/>
        </p:spPr>
      </p:sp>
      <p:sp>
        <p:nvSpPr>
          <p:cNvPr id="23" name="Text 20"/>
          <p:cNvSpPr/>
          <p:nvPr/>
        </p:nvSpPr>
        <p:spPr>
          <a:xfrm>
            <a:off x="777240" y="6172200"/>
            <a:ext cx="2377440" cy="548640"/>
          </a:xfrm>
          <a:prstGeom prst="rect">
            <a:avLst/>
          </a:prstGeom>
          <a:noFill/>
          <a:ln/>
        </p:spPr>
        <p:txBody>
          <a:bodyPr wrap="square" rtlCol="0" anchor="ctr"/>
          <a:lstStyle/>
          <a:p>
            <a:pPr indent="0" marL="0">
              <a:buNone/>
            </a:pPr>
            <a:r>
              <a:rPr lang="en-US" sz="1400" b="1" spc="300" kern="0" dirty="0">
                <a:solidFill>
                  <a:srgbClr val="FF6B35"/>
                </a:solidFill>
                <a:latin typeface="Calibri" pitchFamily="34" charset="0"/>
                <a:ea typeface="Calibri" pitchFamily="34" charset="-122"/>
                <a:cs typeface="Calibri" pitchFamily="34" charset="-120"/>
              </a:rPr>
              <a:t>KEY TAKEAWAY  ›</a:t>
            </a:r>
            <a:endParaRPr lang="en-US" sz="1400" dirty="0"/>
          </a:p>
        </p:txBody>
      </p:sp>
      <p:sp>
        <p:nvSpPr>
          <p:cNvPr id="24" name="Text 21"/>
          <p:cNvSpPr/>
          <p:nvPr/>
        </p:nvSpPr>
        <p:spPr>
          <a:xfrm>
            <a:off x="3246120" y="6172200"/>
            <a:ext cx="8366760" cy="548640"/>
          </a:xfrm>
          <a:prstGeom prst="rect">
            <a:avLst/>
          </a:prstGeom>
          <a:noFill/>
          <a:ln/>
        </p:spPr>
        <p:txBody>
          <a:bodyPr wrap="square"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Within Family B, intensity is the test. Pick the milder cousin unless the prose visibly lifts.</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navy-on-white.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1B2D4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25</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5A6478"/>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777240"/>
            <a:ext cx="10972800" cy="365760"/>
          </a:xfrm>
          <a:prstGeom prst="rect">
            <a:avLst/>
          </a:prstGeom>
          <a:noFill/>
          <a:ln/>
        </p:spPr>
        <p:txBody>
          <a:bodyPr wrap="square" rtlCol="0" anchor="ctr"/>
          <a:lstStyle/>
          <a:p>
            <a:pPr indent="0" marL="0">
              <a:buNone/>
            </a:pPr>
            <a:r>
              <a:rPr lang="en-US" sz="2200" b="1" spc="400" kern="0" dirty="0">
                <a:solidFill>
                  <a:srgbClr val="FF6B35"/>
                </a:solidFill>
                <a:latin typeface="Calibri" pitchFamily="34" charset="0"/>
                <a:ea typeface="Calibri" pitchFamily="34" charset="-122"/>
                <a:cs typeface="Calibri" pitchFamily="34" charset="-120"/>
              </a:rPr>
              <a:t>SYNTHESIS</a:t>
            </a:r>
            <a:endParaRPr lang="en-US" sz="2200" dirty="0"/>
          </a:p>
        </p:txBody>
      </p:sp>
      <p:sp>
        <p:nvSpPr>
          <p:cNvPr id="10" name="Shape 7"/>
          <p:cNvSpPr/>
          <p:nvPr/>
        </p:nvSpPr>
        <p:spPr>
          <a:xfrm>
            <a:off x="548640" y="1188720"/>
            <a:ext cx="640080" cy="82296"/>
          </a:xfrm>
          <a:prstGeom prst="rect">
            <a:avLst/>
          </a:prstGeom>
          <a:solidFill>
            <a:srgbClr val="FF6B35"/>
          </a:solidFill>
          <a:ln/>
        </p:spPr>
      </p:sp>
      <p:sp>
        <p:nvSpPr>
          <p:cNvPr id="11" name="Text 8"/>
          <p:cNvSpPr/>
          <p:nvPr/>
        </p:nvSpPr>
        <p:spPr>
          <a:xfrm>
            <a:off x="548640" y="1298448"/>
            <a:ext cx="11155680" cy="777240"/>
          </a:xfrm>
          <a:prstGeom prst="rect">
            <a:avLst/>
          </a:prstGeom>
          <a:noFill/>
          <a:ln/>
        </p:spPr>
        <p:txBody>
          <a:bodyPr wrap="square" rtlCol="0" anchor="ctr"/>
          <a:lstStyle/>
          <a:p>
            <a:pPr indent="0" marL="0">
              <a:buNone/>
            </a:pPr>
            <a:r>
              <a:rPr lang="en-US" sz="3800" b="1" dirty="0">
                <a:solidFill>
                  <a:srgbClr val="1B2D4F"/>
                </a:solidFill>
                <a:latin typeface="Calibri" pitchFamily="34" charset="0"/>
                <a:ea typeface="Calibri" pitchFamily="34" charset="-122"/>
                <a:cs typeface="Calibri" pitchFamily="34" charset="-120"/>
              </a:rPr>
              <a:t>Two families, one habit</a:t>
            </a:r>
            <a:endParaRPr lang="en-US" sz="3800" dirty="0"/>
          </a:p>
        </p:txBody>
      </p:sp>
      <p:sp>
        <p:nvSpPr>
          <p:cNvPr id="12" name="Text 9"/>
          <p:cNvSpPr/>
          <p:nvPr/>
        </p:nvSpPr>
        <p:spPr>
          <a:xfrm>
            <a:off x="548640" y="2103120"/>
            <a:ext cx="11155680" cy="457200"/>
          </a:xfrm>
          <a:prstGeom prst="rect">
            <a:avLst/>
          </a:prstGeom>
          <a:noFill/>
          <a:ln/>
        </p:spPr>
        <p:txBody>
          <a:bodyPr wrap="square" rtlCol="0" anchor="ctr"/>
          <a:lstStyle/>
          <a:p>
            <a:pPr indent="0" marL="0">
              <a:buNone/>
            </a:pPr>
            <a:r>
              <a:rPr lang="en-US" sz="2200" i="1" dirty="0">
                <a:solidFill>
                  <a:srgbClr val="5A6478"/>
                </a:solidFill>
                <a:latin typeface="Calibri" pitchFamily="34" charset="0"/>
                <a:ea typeface="Calibri" pitchFamily="34" charset="-122"/>
                <a:cs typeface="Calibri" pitchFamily="34" charset="-120"/>
              </a:rPr>
              <a:t>How to tell Family A from Family B in the first ten seconds</a:t>
            </a:r>
            <a:endParaRPr lang="en-US" sz="2200" dirty="0"/>
          </a:p>
        </p:txBody>
      </p:sp>
      <p:sp>
        <p:nvSpPr>
          <p:cNvPr id="13" name="Shape 10"/>
          <p:cNvSpPr/>
          <p:nvPr/>
        </p:nvSpPr>
        <p:spPr>
          <a:xfrm>
            <a:off x="548640" y="2743200"/>
            <a:ext cx="5440680" cy="548640"/>
          </a:xfrm>
          <a:prstGeom prst="rect">
            <a:avLst/>
          </a:prstGeom>
          <a:solidFill>
            <a:srgbClr val="1B2D4F"/>
          </a:solidFill>
          <a:ln/>
        </p:spPr>
      </p:sp>
      <p:sp>
        <p:nvSpPr>
          <p:cNvPr id="14" name="Text 11"/>
          <p:cNvSpPr/>
          <p:nvPr/>
        </p:nvSpPr>
        <p:spPr>
          <a:xfrm>
            <a:off x="548640" y="2743200"/>
            <a:ext cx="5440680" cy="548640"/>
          </a:xfrm>
          <a:prstGeom prst="rect">
            <a:avLst/>
          </a:prstGeom>
          <a:noFill/>
          <a:ln/>
        </p:spPr>
        <p:txBody>
          <a:bodyPr wrap="square" rtlCol="0" anchor="ctr"/>
          <a:lstStyle/>
          <a:p>
            <a:pPr algn="ctr" indent="0" marL="0">
              <a:buNone/>
            </a:pPr>
            <a:r>
              <a:rPr lang="en-US" sz="1800" b="1" spc="300" kern="0" dirty="0">
                <a:solidFill>
                  <a:srgbClr val="FFFFFF"/>
                </a:solidFill>
                <a:latin typeface="Calibri" pitchFamily="34" charset="0"/>
                <a:ea typeface="Calibri" pitchFamily="34" charset="-122"/>
                <a:cs typeface="Calibri" pitchFamily="34" charset="-120"/>
              </a:rPr>
              <a:t>FAMILY A · COOL</a:t>
            </a:r>
            <a:endParaRPr lang="en-US" sz="1800" dirty="0"/>
          </a:p>
        </p:txBody>
      </p:sp>
      <p:sp>
        <p:nvSpPr>
          <p:cNvPr id="15" name="Shape 12"/>
          <p:cNvSpPr/>
          <p:nvPr/>
        </p:nvSpPr>
        <p:spPr>
          <a:xfrm>
            <a:off x="548640" y="3291840"/>
            <a:ext cx="5440680" cy="2743200"/>
          </a:xfrm>
          <a:prstGeom prst="rect">
            <a:avLst/>
          </a:prstGeom>
          <a:solidFill>
            <a:srgbClr val="FFF8F0"/>
          </a:solidFill>
          <a:ln w="12700">
            <a:solidFill>
              <a:srgbClr val="1B2D4F"/>
            </a:solidFill>
            <a:prstDash val="solid"/>
          </a:ln>
        </p:spPr>
      </p:sp>
      <p:sp>
        <p:nvSpPr>
          <p:cNvPr id="16" name="Text 13"/>
          <p:cNvSpPr/>
          <p:nvPr/>
        </p:nvSpPr>
        <p:spPr>
          <a:xfrm>
            <a:off x="777240" y="3429000"/>
            <a:ext cx="5029200" cy="2560320"/>
          </a:xfrm>
          <a:prstGeom prst="rect">
            <a:avLst/>
          </a:prstGeom>
          <a:noFill/>
          <a:ln/>
        </p:spPr>
        <p:txBody>
          <a:bodyPr wrap="square" rtlCol="0" anchor="t"/>
          <a:lstStyle/>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Verbs do the work — examines, weighs, defines, reports</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Adjectives are scarce, and the few present do not lean</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Closing line presents a finding or a hedge</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Reader addressed as student or peer</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Almost no superlatives in sight</a:t>
            </a:r>
            <a:endParaRPr lang="en-US" sz="1800" dirty="0"/>
          </a:p>
        </p:txBody>
      </p:sp>
      <p:sp>
        <p:nvSpPr>
          <p:cNvPr id="17" name="Shape 14"/>
          <p:cNvSpPr/>
          <p:nvPr/>
        </p:nvSpPr>
        <p:spPr>
          <a:xfrm>
            <a:off x="6263640" y="2743200"/>
            <a:ext cx="5440680" cy="548640"/>
          </a:xfrm>
          <a:prstGeom prst="rect">
            <a:avLst/>
          </a:prstGeom>
          <a:solidFill>
            <a:srgbClr val="FF6B35"/>
          </a:solidFill>
          <a:ln/>
        </p:spPr>
      </p:sp>
      <p:sp>
        <p:nvSpPr>
          <p:cNvPr id="18" name="Text 15"/>
          <p:cNvSpPr/>
          <p:nvPr/>
        </p:nvSpPr>
        <p:spPr>
          <a:xfrm>
            <a:off x="6263640" y="2743200"/>
            <a:ext cx="5440680" cy="548640"/>
          </a:xfrm>
          <a:prstGeom prst="rect">
            <a:avLst/>
          </a:prstGeom>
          <a:noFill/>
          <a:ln/>
        </p:spPr>
        <p:txBody>
          <a:bodyPr wrap="square" rtlCol="0" anchor="ctr"/>
          <a:lstStyle/>
          <a:p>
            <a:pPr algn="ctr" indent="0" marL="0">
              <a:buNone/>
            </a:pPr>
            <a:r>
              <a:rPr lang="en-US" sz="1800" b="1" spc="300" kern="0" dirty="0">
                <a:solidFill>
                  <a:srgbClr val="FFFFFF"/>
                </a:solidFill>
                <a:latin typeface="Calibri" pitchFamily="34" charset="0"/>
                <a:ea typeface="Calibri" pitchFamily="34" charset="-122"/>
                <a:cs typeface="Calibri" pitchFamily="34" charset="-120"/>
              </a:rPr>
              <a:t>FAMILY B · WARM</a:t>
            </a:r>
            <a:endParaRPr lang="en-US" sz="1800" dirty="0"/>
          </a:p>
        </p:txBody>
      </p:sp>
      <p:sp>
        <p:nvSpPr>
          <p:cNvPr id="19" name="Shape 16"/>
          <p:cNvSpPr/>
          <p:nvPr/>
        </p:nvSpPr>
        <p:spPr>
          <a:xfrm>
            <a:off x="6263640" y="3291840"/>
            <a:ext cx="5440680" cy="2743200"/>
          </a:xfrm>
          <a:prstGeom prst="rect">
            <a:avLst/>
          </a:prstGeom>
          <a:solidFill>
            <a:srgbClr val="FFFFFF"/>
          </a:solidFill>
          <a:ln w="12700">
            <a:solidFill>
              <a:srgbClr val="FF6B35"/>
            </a:solidFill>
            <a:prstDash val="solid"/>
          </a:ln>
        </p:spPr>
      </p:sp>
      <p:sp>
        <p:nvSpPr>
          <p:cNvPr id="20" name="Text 17"/>
          <p:cNvSpPr/>
          <p:nvPr/>
        </p:nvSpPr>
        <p:spPr>
          <a:xfrm>
            <a:off x="6492240" y="3429000"/>
            <a:ext cx="5029200" cy="2560320"/>
          </a:xfrm>
          <a:prstGeom prst="rect">
            <a:avLst/>
          </a:prstGeom>
          <a:noFill/>
          <a:ln/>
        </p:spPr>
        <p:txBody>
          <a:bodyPr wrap="square" rtlCol="0" anchor="t"/>
          <a:lstStyle/>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Adjectives carry the work — welcome, remarkable, profound</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Closing line lifts — names a benchmark, an inheritance</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Verbs that LIFT — inspires, redefines, transforms</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Reader invited to join the recognition</a:t>
            </a:r>
            <a:endParaRPr lang="en-US" sz="1800" dirty="0"/>
          </a:p>
          <a:p>
            <a:pPr marL="342900" indent="-342900">
              <a:spcAft>
                <a:spcPts val="800"/>
              </a:spcAft>
              <a:buSzPct val="100000"/>
              <a:buChar char="●"/>
            </a:pPr>
            <a:r>
              <a:rPr lang="en-US" sz="1800" dirty="0">
                <a:solidFill>
                  <a:srgbClr val="1A1A1A"/>
                </a:solidFill>
                <a:latin typeface="Calibri" pitchFamily="34" charset="0"/>
                <a:ea typeface="Calibri" pitchFamily="34" charset="-122"/>
                <a:cs typeface="Calibri" pitchFamily="34" charset="-120"/>
              </a:rPr>
              <a:t>Superlatives present, sometimes piled</a:t>
            </a:r>
            <a:endParaRPr lang="en-US" sz="1800" dirty="0"/>
          </a:p>
        </p:txBody>
      </p:sp>
      <p:sp>
        <p:nvSpPr>
          <p:cNvPr id="21" name="Shape 18"/>
          <p:cNvSpPr/>
          <p:nvPr/>
        </p:nvSpPr>
        <p:spPr>
          <a:xfrm>
            <a:off x="548640" y="6172200"/>
            <a:ext cx="11155680" cy="548640"/>
          </a:xfrm>
          <a:prstGeom prst="rect">
            <a:avLst/>
          </a:prstGeom>
          <a:solidFill>
            <a:srgbClr val="1B2D4F"/>
          </a:solidFill>
          <a:ln/>
        </p:spPr>
      </p:sp>
      <p:sp>
        <p:nvSpPr>
          <p:cNvPr id="22" name="Shape 19"/>
          <p:cNvSpPr/>
          <p:nvPr/>
        </p:nvSpPr>
        <p:spPr>
          <a:xfrm>
            <a:off x="548640" y="6172200"/>
            <a:ext cx="118872" cy="548640"/>
          </a:xfrm>
          <a:prstGeom prst="rect">
            <a:avLst/>
          </a:prstGeom>
          <a:solidFill>
            <a:srgbClr val="FF6B35"/>
          </a:solidFill>
          <a:ln/>
        </p:spPr>
      </p:sp>
      <p:sp>
        <p:nvSpPr>
          <p:cNvPr id="23" name="Text 20"/>
          <p:cNvSpPr/>
          <p:nvPr/>
        </p:nvSpPr>
        <p:spPr>
          <a:xfrm>
            <a:off x="777240" y="6172200"/>
            <a:ext cx="2377440" cy="548640"/>
          </a:xfrm>
          <a:prstGeom prst="rect">
            <a:avLst/>
          </a:prstGeom>
          <a:noFill/>
          <a:ln/>
        </p:spPr>
        <p:txBody>
          <a:bodyPr wrap="square" rtlCol="0" anchor="ctr"/>
          <a:lstStyle/>
          <a:p>
            <a:pPr indent="0" marL="0">
              <a:buNone/>
            </a:pPr>
            <a:r>
              <a:rPr lang="en-US" sz="1400" b="1" spc="300" kern="0" dirty="0">
                <a:solidFill>
                  <a:srgbClr val="FF6B35"/>
                </a:solidFill>
                <a:latin typeface="Calibri" pitchFamily="34" charset="0"/>
                <a:ea typeface="Calibri" pitchFamily="34" charset="-122"/>
                <a:cs typeface="Calibri" pitchFamily="34" charset="-120"/>
              </a:rPr>
              <a:t>KEY TAKEAWAY  ›</a:t>
            </a:r>
            <a:endParaRPr lang="en-US" sz="1400" dirty="0"/>
          </a:p>
        </p:txBody>
      </p:sp>
      <p:sp>
        <p:nvSpPr>
          <p:cNvPr id="24" name="Text 21"/>
          <p:cNvSpPr/>
          <p:nvPr/>
        </p:nvSpPr>
        <p:spPr>
          <a:xfrm>
            <a:off x="3246120" y="6172200"/>
            <a:ext cx="8366760" cy="548640"/>
          </a:xfrm>
          <a:prstGeom prst="rect">
            <a:avLst/>
          </a:prstGeom>
          <a:noFill/>
          <a:ln/>
        </p:spPr>
        <p:txBody>
          <a:bodyPr wrap="square"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First ten seconds: ask whether the prose is doing work with verbs (Family A) or with adjectives (Family B).</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B2D4F"/>
        </a:solidFill>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FF6B35"/>
          </a:solidFill>
          <a:ln/>
        </p:spPr>
      </p:sp>
      <p:pic>
        <p:nvPicPr>
          <p:cNvPr id="3" name="Image 0" descr="/tmp/cg-logo-white-on-navy.png">    </p:cNvPr>
          <p:cNvPicPr>
            <a:picLocks noChangeAspect="1"/>
          </p:cNvPicPr>
          <p:nvPr/>
        </p:nvPicPr>
        <p:blipFill>
          <a:blip r:embed="rId1"/>
          <a:stretch>
            <a:fillRect/>
          </a:stretch>
        </p:blipFill>
        <p:spPr>
          <a:xfrm>
            <a:off x="365760" y="182880"/>
            <a:ext cx="502920" cy="329184"/>
          </a:xfrm>
          <a:prstGeom prst="rect">
            <a:avLst/>
          </a:prstGeom>
        </p:spPr>
      </p:pic>
      <p:sp>
        <p:nvSpPr>
          <p:cNvPr id="4" name="Text 1"/>
          <p:cNvSpPr/>
          <p:nvPr/>
        </p:nvSpPr>
        <p:spPr>
          <a:xfrm>
            <a:off x="960120" y="182880"/>
            <a:ext cx="3657600" cy="237744"/>
          </a:xfrm>
          <a:prstGeom prst="rect">
            <a:avLst/>
          </a:prstGeom>
          <a:noFill/>
          <a:ln/>
        </p:spPr>
        <p:txBody>
          <a:bodyPr wrap="square" rtlCol="0" anchor="ctr"/>
          <a:lstStyle/>
          <a:p>
            <a:pPr indent="0" marL="0">
              <a:buNone/>
            </a:pPr>
            <a:r>
              <a:rPr lang="en-US" sz="1400" b="1" spc="200" kern="0" dirty="0">
                <a:solidFill>
                  <a:srgbClr val="FFFFFF"/>
                </a:solidFill>
                <a:latin typeface="Calibri" pitchFamily="34" charset="0"/>
                <a:ea typeface="Calibri" pitchFamily="34" charset="-122"/>
                <a:cs typeface="Calibri" pitchFamily="34" charset="-120"/>
              </a:rPr>
              <a:t>CLAT GURUKUL</a:t>
            </a:r>
            <a:endParaRPr lang="en-US" sz="1400" dirty="0"/>
          </a:p>
        </p:txBody>
      </p:sp>
      <p:sp>
        <p:nvSpPr>
          <p:cNvPr id="5" name="Text 2"/>
          <p:cNvSpPr/>
          <p:nvPr/>
        </p:nvSpPr>
        <p:spPr>
          <a:xfrm>
            <a:off x="960120" y="420624"/>
            <a:ext cx="4572000" cy="201168"/>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CLAT 2027  ·  English  ·  Class 04</a:t>
            </a:r>
            <a:endParaRPr lang="en-US" sz="1400" dirty="0"/>
          </a:p>
        </p:txBody>
      </p:sp>
      <p:sp>
        <p:nvSpPr>
          <p:cNvPr id="6" name="Shape 3"/>
          <p:cNvSpPr/>
          <p:nvPr/>
        </p:nvSpPr>
        <p:spPr>
          <a:xfrm>
            <a:off x="11277295" y="6217920"/>
            <a:ext cx="548640" cy="548640"/>
          </a:xfrm>
          <a:prstGeom prst="ellipse">
            <a:avLst/>
          </a:prstGeom>
          <a:solidFill>
            <a:srgbClr val="FF6B35"/>
          </a:solidFill>
          <a:ln/>
        </p:spPr>
      </p:sp>
      <p:sp>
        <p:nvSpPr>
          <p:cNvPr id="7" name="Text 4"/>
          <p:cNvSpPr/>
          <p:nvPr/>
        </p:nvSpPr>
        <p:spPr>
          <a:xfrm>
            <a:off x="11277295" y="6217920"/>
            <a:ext cx="548640" cy="54864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26</a:t>
            </a:r>
            <a:endParaRPr lang="en-US" sz="1800" dirty="0"/>
          </a:p>
        </p:txBody>
      </p:sp>
      <p:sp>
        <p:nvSpPr>
          <p:cNvPr id="8" name="Text 5"/>
          <p:cNvSpPr/>
          <p:nvPr/>
        </p:nvSpPr>
        <p:spPr>
          <a:xfrm>
            <a:off x="457200" y="6355080"/>
            <a:ext cx="3657600" cy="320040"/>
          </a:xfrm>
          <a:prstGeom prst="rect">
            <a:avLst/>
          </a:prstGeom>
          <a:noFill/>
          <a:ln/>
        </p:spPr>
        <p:txBody>
          <a:bodyPr wrap="square" rtlCol="0" anchor="ctr"/>
          <a:lstStyle/>
          <a:p>
            <a:pPr indent="0" marL="0">
              <a:buNone/>
            </a:pPr>
            <a:r>
              <a:rPr lang="en-US" sz="1400" i="1" dirty="0">
                <a:solidFill>
                  <a:srgbClr val="FFB89A"/>
                </a:solidFill>
                <a:latin typeface="Calibri" pitchFamily="34" charset="0"/>
                <a:ea typeface="Calibri" pitchFamily="34" charset="-122"/>
                <a:cs typeface="Calibri" pitchFamily="34" charset="-120"/>
              </a:rPr>
              <a:t>clatgurukul.com</a:t>
            </a:r>
            <a:endParaRPr lang="en-US" sz="1400" dirty="0"/>
          </a:p>
        </p:txBody>
      </p:sp>
      <p:sp>
        <p:nvSpPr>
          <p:cNvPr id="9" name="Text 6"/>
          <p:cNvSpPr/>
          <p:nvPr/>
        </p:nvSpPr>
        <p:spPr>
          <a:xfrm>
            <a:off x="548640" y="960120"/>
            <a:ext cx="11155680" cy="777240"/>
          </a:xfrm>
          <a:prstGeom prst="rect">
            <a:avLst/>
          </a:prstGeom>
          <a:noFill/>
          <a:ln/>
        </p:spPr>
        <p:txBody>
          <a:bodyPr wrap="square"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KEY TAKEAWAYS</a:t>
            </a:r>
            <a:endParaRPr lang="en-US" sz="3800" dirty="0"/>
          </a:p>
        </p:txBody>
      </p:sp>
      <p:sp>
        <p:nvSpPr>
          <p:cNvPr id="10" name="Shape 7"/>
          <p:cNvSpPr/>
          <p:nvPr/>
        </p:nvSpPr>
        <p:spPr>
          <a:xfrm>
            <a:off x="548640" y="1783080"/>
            <a:ext cx="640080" cy="73152"/>
          </a:xfrm>
          <a:prstGeom prst="rect">
            <a:avLst/>
          </a:prstGeom>
          <a:solidFill>
            <a:srgbClr val="FF6B35"/>
          </a:solidFill>
          <a:ln/>
        </p:spPr>
      </p:sp>
      <p:sp>
        <p:nvSpPr>
          <p:cNvPr id="11" name="Text 8"/>
          <p:cNvSpPr/>
          <p:nvPr/>
        </p:nvSpPr>
        <p:spPr>
          <a:xfrm>
            <a:off x="548640" y="1874520"/>
            <a:ext cx="11155680" cy="411480"/>
          </a:xfrm>
          <a:prstGeom prst="rect">
            <a:avLst/>
          </a:prstGeom>
          <a:noFill/>
          <a:ln/>
        </p:spPr>
        <p:txBody>
          <a:bodyPr wrap="square" rtlCol="0" anchor="ctr"/>
          <a:lstStyle/>
          <a:p>
            <a:pPr indent="0" marL="0">
              <a:buNone/>
            </a:pPr>
            <a:r>
              <a:rPr lang="en-US" sz="2200" i="1" dirty="0">
                <a:solidFill>
                  <a:srgbClr val="FFB89A"/>
                </a:solidFill>
                <a:latin typeface="Calibri" pitchFamily="34" charset="0"/>
                <a:ea typeface="Calibri" pitchFamily="34" charset="-122"/>
                <a:cs typeface="Calibri" pitchFamily="34" charset="-120"/>
              </a:rPr>
              <a:t>Six things to remember from Class 04</a:t>
            </a:r>
            <a:endParaRPr lang="en-US" sz="2200" dirty="0"/>
          </a:p>
        </p:txBody>
      </p:sp>
      <p:sp>
        <p:nvSpPr>
          <p:cNvPr id="12" name="Shape 9"/>
          <p:cNvSpPr/>
          <p:nvPr/>
        </p:nvSpPr>
        <p:spPr>
          <a:xfrm>
            <a:off x="548640" y="2606040"/>
            <a:ext cx="5440680" cy="1234440"/>
          </a:xfrm>
          <a:prstGeom prst="roundRect">
            <a:avLst>
              <a:gd name="adj" fmla="val 5926"/>
            </a:avLst>
          </a:prstGeom>
          <a:solidFill>
            <a:srgbClr val="2E4773"/>
          </a:solidFill>
          <a:ln w="12700">
            <a:solidFill>
              <a:srgbClr val="FF6B35"/>
            </a:solidFill>
            <a:prstDash val="solid"/>
          </a:ln>
        </p:spPr>
      </p:sp>
      <p:sp>
        <p:nvSpPr>
          <p:cNvPr id="13" name="Shape 10"/>
          <p:cNvSpPr/>
          <p:nvPr/>
        </p:nvSpPr>
        <p:spPr>
          <a:xfrm>
            <a:off x="731520" y="2898648"/>
            <a:ext cx="640080" cy="640080"/>
          </a:xfrm>
          <a:prstGeom prst="ellipse">
            <a:avLst/>
          </a:prstGeom>
          <a:solidFill>
            <a:srgbClr val="FF6B35"/>
          </a:solidFill>
          <a:ln/>
        </p:spPr>
      </p:sp>
      <p:sp>
        <p:nvSpPr>
          <p:cNvPr id="14" name="Text 11"/>
          <p:cNvSpPr/>
          <p:nvPr/>
        </p:nvSpPr>
        <p:spPr>
          <a:xfrm>
            <a:off x="731520" y="2898648"/>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01</a:t>
            </a:r>
            <a:endParaRPr lang="en-US" sz="1800" dirty="0"/>
          </a:p>
        </p:txBody>
      </p:sp>
      <p:sp>
        <p:nvSpPr>
          <p:cNvPr id="15" name="Text 12"/>
          <p:cNvSpPr/>
          <p:nvPr/>
        </p:nvSpPr>
        <p:spPr>
          <a:xfrm>
            <a:off x="1508760" y="2697480"/>
            <a:ext cx="4389120" cy="10515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Family A is the cool family — the author breaks the issue down rather than taking a side.</a:t>
            </a:r>
            <a:endParaRPr lang="en-US" sz="2000" dirty="0"/>
          </a:p>
        </p:txBody>
      </p:sp>
      <p:sp>
        <p:nvSpPr>
          <p:cNvPr id="16" name="Shape 13"/>
          <p:cNvSpPr/>
          <p:nvPr/>
        </p:nvSpPr>
        <p:spPr>
          <a:xfrm>
            <a:off x="6355080" y="2606040"/>
            <a:ext cx="5440680" cy="1234440"/>
          </a:xfrm>
          <a:prstGeom prst="roundRect">
            <a:avLst>
              <a:gd name="adj" fmla="val 5926"/>
            </a:avLst>
          </a:prstGeom>
          <a:solidFill>
            <a:srgbClr val="2E4773"/>
          </a:solidFill>
          <a:ln w="12700">
            <a:solidFill>
              <a:srgbClr val="FF6B35"/>
            </a:solidFill>
            <a:prstDash val="solid"/>
          </a:ln>
        </p:spPr>
      </p:sp>
      <p:sp>
        <p:nvSpPr>
          <p:cNvPr id="17" name="Shape 14"/>
          <p:cNvSpPr/>
          <p:nvPr/>
        </p:nvSpPr>
        <p:spPr>
          <a:xfrm>
            <a:off x="6537960" y="2898648"/>
            <a:ext cx="640080" cy="640080"/>
          </a:xfrm>
          <a:prstGeom prst="ellipse">
            <a:avLst/>
          </a:prstGeom>
          <a:solidFill>
            <a:srgbClr val="FF6B35"/>
          </a:solidFill>
          <a:ln/>
        </p:spPr>
      </p:sp>
      <p:sp>
        <p:nvSpPr>
          <p:cNvPr id="18" name="Text 15"/>
          <p:cNvSpPr/>
          <p:nvPr/>
        </p:nvSpPr>
        <p:spPr>
          <a:xfrm>
            <a:off x="6537960" y="2898648"/>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02</a:t>
            </a:r>
            <a:endParaRPr lang="en-US" sz="1800" dirty="0"/>
          </a:p>
        </p:txBody>
      </p:sp>
      <p:sp>
        <p:nvSpPr>
          <p:cNvPr id="19" name="Text 16"/>
          <p:cNvSpPr/>
          <p:nvPr/>
        </p:nvSpPr>
        <p:spPr>
          <a:xfrm>
            <a:off x="7315200" y="2697480"/>
            <a:ext cx="4389120" cy="10515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Didactic is the only Family-A cousin that carries a moral; look for must / should / ought.</a:t>
            </a:r>
            <a:endParaRPr lang="en-US" sz="2000" dirty="0"/>
          </a:p>
        </p:txBody>
      </p:sp>
      <p:sp>
        <p:nvSpPr>
          <p:cNvPr id="20" name="Shape 17"/>
          <p:cNvSpPr/>
          <p:nvPr/>
        </p:nvSpPr>
        <p:spPr>
          <a:xfrm>
            <a:off x="548640" y="4005072"/>
            <a:ext cx="5440680" cy="1234440"/>
          </a:xfrm>
          <a:prstGeom prst="roundRect">
            <a:avLst>
              <a:gd name="adj" fmla="val 5926"/>
            </a:avLst>
          </a:prstGeom>
          <a:solidFill>
            <a:srgbClr val="2E4773"/>
          </a:solidFill>
          <a:ln w="12700">
            <a:solidFill>
              <a:srgbClr val="FF6B35"/>
            </a:solidFill>
            <a:prstDash val="solid"/>
          </a:ln>
        </p:spPr>
      </p:sp>
      <p:sp>
        <p:nvSpPr>
          <p:cNvPr id="21" name="Shape 18"/>
          <p:cNvSpPr/>
          <p:nvPr/>
        </p:nvSpPr>
        <p:spPr>
          <a:xfrm>
            <a:off x="731520" y="4297680"/>
            <a:ext cx="640080" cy="640080"/>
          </a:xfrm>
          <a:prstGeom prst="ellipse">
            <a:avLst/>
          </a:prstGeom>
          <a:solidFill>
            <a:srgbClr val="FF6B35"/>
          </a:solidFill>
          <a:ln/>
        </p:spPr>
      </p:sp>
      <p:sp>
        <p:nvSpPr>
          <p:cNvPr id="22" name="Text 19"/>
          <p:cNvSpPr/>
          <p:nvPr/>
        </p:nvSpPr>
        <p:spPr>
          <a:xfrm>
            <a:off x="731520" y="429768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03</a:t>
            </a:r>
            <a:endParaRPr lang="en-US" sz="1800" dirty="0"/>
          </a:p>
        </p:txBody>
      </p:sp>
      <p:sp>
        <p:nvSpPr>
          <p:cNvPr id="23" name="Text 20"/>
          <p:cNvSpPr/>
          <p:nvPr/>
        </p:nvSpPr>
        <p:spPr>
          <a:xfrm>
            <a:off x="1508760" y="4096512"/>
            <a:ext cx="4389120" cy="10515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Dispassionate reports facts; Expository explains a concept. Both calm, but different work.</a:t>
            </a:r>
            <a:endParaRPr lang="en-US" sz="2000" dirty="0"/>
          </a:p>
        </p:txBody>
      </p:sp>
      <p:sp>
        <p:nvSpPr>
          <p:cNvPr id="24" name="Shape 21"/>
          <p:cNvSpPr/>
          <p:nvPr/>
        </p:nvSpPr>
        <p:spPr>
          <a:xfrm>
            <a:off x="6355080" y="4005072"/>
            <a:ext cx="5440680" cy="1234440"/>
          </a:xfrm>
          <a:prstGeom prst="roundRect">
            <a:avLst>
              <a:gd name="adj" fmla="val 5926"/>
            </a:avLst>
          </a:prstGeom>
          <a:solidFill>
            <a:srgbClr val="2E4773"/>
          </a:solidFill>
          <a:ln w="12700">
            <a:solidFill>
              <a:srgbClr val="FF6B35"/>
            </a:solidFill>
            <a:prstDash val="solid"/>
          </a:ln>
        </p:spPr>
      </p:sp>
      <p:sp>
        <p:nvSpPr>
          <p:cNvPr id="25" name="Shape 22"/>
          <p:cNvSpPr/>
          <p:nvPr/>
        </p:nvSpPr>
        <p:spPr>
          <a:xfrm>
            <a:off x="6537960" y="4297680"/>
            <a:ext cx="640080" cy="640080"/>
          </a:xfrm>
          <a:prstGeom prst="ellipse">
            <a:avLst/>
          </a:prstGeom>
          <a:solidFill>
            <a:srgbClr val="FF6B35"/>
          </a:solidFill>
          <a:ln/>
        </p:spPr>
      </p:sp>
      <p:sp>
        <p:nvSpPr>
          <p:cNvPr id="26" name="Text 23"/>
          <p:cNvSpPr/>
          <p:nvPr/>
        </p:nvSpPr>
        <p:spPr>
          <a:xfrm>
            <a:off x="6537960" y="429768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04</a:t>
            </a:r>
            <a:endParaRPr lang="en-US" sz="1800" dirty="0"/>
          </a:p>
        </p:txBody>
      </p:sp>
      <p:sp>
        <p:nvSpPr>
          <p:cNvPr id="27" name="Text 24"/>
          <p:cNvSpPr/>
          <p:nvPr/>
        </p:nvSpPr>
        <p:spPr>
          <a:xfrm>
            <a:off x="7315200" y="4096512"/>
            <a:ext cx="4389120" cy="10515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Family B is the warm family — the question is how warm, and what the warmth is owed to.</a:t>
            </a:r>
            <a:endParaRPr lang="en-US" sz="2000" dirty="0"/>
          </a:p>
        </p:txBody>
      </p:sp>
      <p:sp>
        <p:nvSpPr>
          <p:cNvPr id="28" name="Shape 25"/>
          <p:cNvSpPr/>
          <p:nvPr/>
        </p:nvSpPr>
        <p:spPr>
          <a:xfrm>
            <a:off x="548640" y="5404104"/>
            <a:ext cx="5440680" cy="1234440"/>
          </a:xfrm>
          <a:prstGeom prst="roundRect">
            <a:avLst>
              <a:gd name="adj" fmla="val 5926"/>
            </a:avLst>
          </a:prstGeom>
          <a:solidFill>
            <a:srgbClr val="2E4773"/>
          </a:solidFill>
          <a:ln w="12700">
            <a:solidFill>
              <a:srgbClr val="FF6B35"/>
            </a:solidFill>
            <a:prstDash val="solid"/>
          </a:ln>
        </p:spPr>
      </p:sp>
      <p:sp>
        <p:nvSpPr>
          <p:cNvPr id="29" name="Shape 26"/>
          <p:cNvSpPr/>
          <p:nvPr/>
        </p:nvSpPr>
        <p:spPr>
          <a:xfrm>
            <a:off x="731520" y="5696712"/>
            <a:ext cx="640080" cy="640080"/>
          </a:xfrm>
          <a:prstGeom prst="ellipse">
            <a:avLst/>
          </a:prstGeom>
          <a:solidFill>
            <a:srgbClr val="FF6B35"/>
          </a:solidFill>
          <a:ln/>
        </p:spPr>
      </p:sp>
      <p:sp>
        <p:nvSpPr>
          <p:cNvPr id="30" name="Text 27"/>
          <p:cNvSpPr/>
          <p:nvPr/>
        </p:nvSpPr>
        <p:spPr>
          <a:xfrm>
            <a:off x="731520" y="5696712"/>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05</a:t>
            </a:r>
            <a:endParaRPr lang="en-US" sz="1800" dirty="0"/>
          </a:p>
        </p:txBody>
      </p:sp>
      <p:sp>
        <p:nvSpPr>
          <p:cNvPr id="31" name="Text 28"/>
          <p:cNvSpPr/>
          <p:nvPr/>
        </p:nvSpPr>
        <p:spPr>
          <a:xfrm>
            <a:off x="1508760" y="5495544"/>
            <a:ext cx="4389120" cy="10515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Appreciative is the calmest cousin in Family B; pick it unless two superlatives shout.</a:t>
            </a:r>
            <a:endParaRPr lang="en-US" sz="2000" dirty="0"/>
          </a:p>
        </p:txBody>
      </p:sp>
      <p:sp>
        <p:nvSpPr>
          <p:cNvPr id="32" name="Shape 29"/>
          <p:cNvSpPr/>
          <p:nvPr/>
        </p:nvSpPr>
        <p:spPr>
          <a:xfrm>
            <a:off x="6355080" y="5404104"/>
            <a:ext cx="5440680" cy="1234440"/>
          </a:xfrm>
          <a:prstGeom prst="roundRect">
            <a:avLst>
              <a:gd name="adj" fmla="val 5926"/>
            </a:avLst>
          </a:prstGeom>
          <a:solidFill>
            <a:srgbClr val="2E4773"/>
          </a:solidFill>
          <a:ln w="12700">
            <a:solidFill>
              <a:srgbClr val="FF6B35"/>
            </a:solidFill>
            <a:prstDash val="solid"/>
          </a:ln>
        </p:spPr>
      </p:sp>
      <p:sp>
        <p:nvSpPr>
          <p:cNvPr id="33" name="Shape 30"/>
          <p:cNvSpPr/>
          <p:nvPr/>
        </p:nvSpPr>
        <p:spPr>
          <a:xfrm>
            <a:off x="6537960" y="5696712"/>
            <a:ext cx="640080" cy="640080"/>
          </a:xfrm>
          <a:prstGeom prst="ellipse">
            <a:avLst/>
          </a:prstGeom>
          <a:solidFill>
            <a:srgbClr val="FF6B35"/>
          </a:solidFill>
          <a:ln/>
        </p:spPr>
      </p:sp>
      <p:sp>
        <p:nvSpPr>
          <p:cNvPr id="34" name="Text 31"/>
          <p:cNvSpPr/>
          <p:nvPr/>
        </p:nvSpPr>
        <p:spPr>
          <a:xfrm>
            <a:off x="6537960" y="5696712"/>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06</a:t>
            </a:r>
            <a:endParaRPr lang="en-US" sz="1800" dirty="0"/>
          </a:p>
        </p:txBody>
      </p:sp>
      <p:sp>
        <p:nvSpPr>
          <p:cNvPr id="35" name="Text 32"/>
          <p:cNvSpPr/>
          <p:nvPr/>
        </p:nvSpPr>
        <p:spPr>
          <a:xfrm>
            <a:off x="7315200" y="5495544"/>
            <a:ext cx="4389120" cy="10515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Reverential adds respect to praise; subject treated as inheritance, not record-holder.</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B2D4F"/>
        </a:solidFill>
      </p:bgPr>
    </p:bg>
    <p:spTree>
      <p:nvGrpSpPr>
        <p:cNvPr id="1" name=""/>
        <p:cNvGrpSpPr/>
        <p:nvPr/>
      </p:nvGrpSpPr>
      <p:grpSpPr>
        <a:xfrm>
          <a:off x="0" y="0"/>
          <a:ext cx="0" cy="0"/>
          <a:chOff x="0" y="0"/>
          <a:chExt cx="0" cy="0"/>
        </a:xfrm>
      </p:grpSpPr>
      <p:pic>
        <p:nvPicPr>
          <p:cNvPr id="2" name="Image 0" descr="/tmp/cg-logo-white-on-navy.png">    </p:cNvPr>
          <p:cNvPicPr>
            <a:picLocks noChangeAspect="1"/>
          </p:cNvPicPr>
          <p:nvPr/>
        </p:nvPicPr>
        <p:blipFill>
          <a:blip r:embed="rId1"/>
          <a:stretch>
            <a:fillRect/>
          </a:stretch>
        </p:blipFill>
        <p:spPr>
          <a:xfrm>
            <a:off x="5455768" y="777240"/>
            <a:ext cx="1280160" cy="804672"/>
          </a:xfrm>
          <a:prstGeom prst="rect">
            <a:avLst/>
          </a:prstGeom>
        </p:spPr>
      </p:pic>
      <p:sp>
        <p:nvSpPr>
          <p:cNvPr id="3" name="Text 0"/>
          <p:cNvSpPr/>
          <p:nvPr/>
        </p:nvSpPr>
        <p:spPr>
          <a:xfrm>
            <a:off x="0" y="1783080"/>
            <a:ext cx="12191695" cy="457200"/>
          </a:xfrm>
          <a:prstGeom prst="rect">
            <a:avLst/>
          </a:prstGeom>
          <a:noFill/>
          <a:ln/>
        </p:spPr>
        <p:txBody>
          <a:bodyPr wrap="square" rtlCol="0" anchor="ctr"/>
          <a:lstStyle/>
          <a:p>
            <a:pPr algn="ctr" indent="0" marL="0">
              <a:buNone/>
            </a:pPr>
            <a:r>
              <a:rPr lang="en-US" sz="2200" b="1" spc="500" kern="0" dirty="0">
                <a:solidFill>
                  <a:srgbClr val="FFFFFF"/>
                </a:solidFill>
                <a:latin typeface="Calibri" pitchFamily="34" charset="0"/>
                <a:ea typeface="Calibri" pitchFamily="34" charset="-122"/>
                <a:cs typeface="Calibri" pitchFamily="34" charset="-120"/>
              </a:rPr>
              <a:t>CLAT GURUKUL</a:t>
            </a:r>
            <a:endParaRPr lang="en-US" sz="2200" dirty="0"/>
          </a:p>
        </p:txBody>
      </p:sp>
      <p:sp>
        <p:nvSpPr>
          <p:cNvPr id="4" name="Shape 1"/>
          <p:cNvSpPr/>
          <p:nvPr/>
        </p:nvSpPr>
        <p:spPr>
          <a:xfrm>
            <a:off x="5364328" y="2331720"/>
            <a:ext cx="1463040" cy="0"/>
          </a:xfrm>
          <a:prstGeom prst="line">
            <a:avLst/>
          </a:prstGeom>
          <a:noFill/>
          <a:ln w="38100">
            <a:solidFill>
              <a:srgbClr val="FF6B35"/>
            </a:solidFill>
            <a:prstDash val="solid"/>
          </a:ln>
        </p:spPr>
      </p:sp>
      <p:sp>
        <p:nvSpPr>
          <p:cNvPr id="5" name="Text 2"/>
          <p:cNvSpPr/>
          <p:nvPr/>
        </p:nvSpPr>
        <p:spPr>
          <a:xfrm>
            <a:off x="0" y="2606040"/>
            <a:ext cx="12191695" cy="1005840"/>
          </a:xfrm>
          <a:prstGeom prst="rect">
            <a:avLst/>
          </a:prstGeom>
          <a:noFill/>
          <a:ln/>
        </p:spPr>
        <p:txBody>
          <a:bodyPr wrap="square" rtlCol="0" anchor="ctr"/>
          <a:lstStyle/>
          <a:p>
            <a:pPr algn="ctr" indent="0" marL="0">
              <a:buNone/>
            </a:pPr>
            <a:r>
              <a:rPr lang="en-US" sz="6400" b="1" dirty="0">
                <a:solidFill>
                  <a:srgbClr val="FFFFFF"/>
                </a:solidFill>
                <a:latin typeface="Calibri" pitchFamily="34" charset="0"/>
                <a:ea typeface="Calibri" pitchFamily="34" charset="-122"/>
                <a:cs typeface="Calibri" pitchFamily="34" charset="-120"/>
              </a:rPr>
              <a:t>THANK YOU.</a:t>
            </a:r>
            <a:endParaRPr lang="en-US" sz="6400" dirty="0"/>
          </a:p>
        </p:txBody>
      </p:sp>
      <p:sp>
        <p:nvSpPr>
          <p:cNvPr id="6" name="Text 3"/>
          <p:cNvSpPr/>
          <p:nvPr/>
        </p:nvSpPr>
        <p:spPr>
          <a:xfrm>
            <a:off x="0" y="3657600"/>
            <a:ext cx="12191695" cy="548640"/>
          </a:xfrm>
          <a:prstGeom prst="rect">
            <a:avLst/>
          </a:prstGeom>
          <a:noFill/>
          <a:ln/>
        </p:spPr>
        <p:txBody>
          <a:bodyPr wrap="square" rtlCol="0" anchor="ctr"/>
          <a:lstStyle/>
          <a:p>
            <a:pPr algn="ctr" indent="0" marL="0">
              <a:buNone/>
            </a:pPr>
            <a:r>
              <a:rPr lang="en-US" sz="2200" i="1" dirty="0">
                <a:solidFill>
                  <a:srgbClr val="FFB89A"/>
                </a:solidFill>
                <a:latin typeface="Calibri" pitchFamily="34" charset="0"/>
                <a:ea typeface="Calibri" pitchFamily="34" charset="-122"/>
                <a:cs typeface="Calibri" pitchFamily="34" charset="-120"/>
              </a:rPr>
              <a:t>That wraps Class 04 — Analytical &amp; Appreciative.</a:t>
            </a:r>
            <a:endParaRPr lang="en-US" sz="2200" dirty="0"/>
          </a:p>
        </p:txBody>
      </p:sp>
      <p:sp>
        <p:nvSpPr>
          <p:cNvPr id="7" name="Shape 4"/>
          <p:cNvSpPr/>
          <p:nvPr/>
        </p:nvSpPr>
        <p:spPr>
          <a:xfrm>
            <a:off x="540868" y="4434840"/>
            <a:ext cx="3520440" cy="1691640"/>
          </a:xfrm>
          <a:prstGeom prst="roundRect">
            <a:avLst>
              <a:gd name="adj" fmla="val 6486"/>
            </a:avLst>
          </a:prstGeom>
          <a:solidFill>
            <a:srgbClr val="1B2D4F"/>
          </a:solidFill>
          <a:ln w="19050">
            <a:solidFill>
              <a:srgbClr val="FF6B35"/>
            </a:solidFill>
            <a:prstDash val="solid"/>
          </a:ln>
        </p:spPr>
      </p:sp>
      <p:sp>
        <p:nvSpPr>
          <p:cNvPr id="8" name="Text 5"/>
          <p:cNvSpPr/>
          <p:nvPr/>
        </p:nvSpPr>
        <p:spPr>
          <a:xfrm>
            <a:off x="540868" y="4526280"/>
            <a:ext cx="3520440" cy="365760"/>
          </a:xfrm>
          <a:prstGeom prst="rect">
            <a:avLst/>
          </a:prstGeom>
          <a:noFill/>
          <a:ln/>
        </p:spPr>
        <p:txBody>
          <a:bodyPr wrap="square" rtlCol="0" anchor="ctr"/>
          <a:lstStyle/>
          <a:p>
            <a:pPr algn="ctr" indent="0" marL="0">
              <a:buNone/>
            </a:pPr>
            <a:r>
              <a:rPr lang="en-US" sz="1600" b="1" spc="400" kern="0" dirty="0">
                <a:solidFill>
                  <a:srgbClr val="FF6B35"/>
                </a:solidFill>
                <a:latin typeface="Calibri" pitchFamily="34" charset="0"/>
                <a:ea typeface="Calibri" pitchFamily="34" charset="-122"/>
                <a:cs typeface="Calibri" pitchFamily="34" charset="-120"/>
              </a:rPr>
              <a:t>01</a:t>
            </a:r>
            <a:endParaRPr lang="en-US" sz="1600" dirty="0"/>
          </a:p>
        </p:txBody>
      </p:sp>
      <p:sp>
        <p:nvSpPr>
          <p:cNvPr id="9" name="Text 6"/>
          <p:cNvSpPr/>
          <p:nvPr/>
        </p:nvSpPr>
        <p:spPr>
          <a:xfrm>
            <a:off x="540868" y="4892040"/>
            <a:ext cx="3520440" cy="411480"/>
          </a:xfrm>
          <a:prstGeom prst="rect">
            <a:avLst/>
          </a:prstGeom>
          <a:noFill/>
          <a:ln/>
        </p:spPr>
        <p:txBody>
          <a:bodyPr wrap="square"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ATTEMPT</a:t>
            </a:r>
            <a:endParaRPr lang="en-US" sz="2200" dirty="0"/>
          </a:p>
        </p:txBody>
      </p:sp>
      <p:sp>
        <p:nvSpPr>
          <p:cNvPr id="10" name="Text 7"/>
          <p:cNvSpPr/>
          <p:nvPr/>
        </p:nvSpPr>
        <p:spPr>
          <a:xfrm>
            <a:off x="723748" y="5349240"/>
            <a:ext cx="3154680" cy="777240"/>
          </a:xfrm>
          <a:prstGeom prst="rect">
            <a:avLst/>
          </a:prstGeom>
          <a:noFill/>
          <a:ln/>
        </p:spPr>
        <p:txBody>
          <a:bodyPr wrap="square" rtlCol="0" anchor="ctr"/>
          <a:lstStyle/>
          <a:p>
            <a:pPr algn="ctr" indent="0" marL="0">
              <a:buNone/>
            </a:pPr>
            <a:r>
              <a:rPr lang="en-US" sz="1600" dirty="0">
                <a:solidFill>
                  <a:srgbClr val="E8ECF3"/>
                </a:solidFill>
                <a:latin typeface="Calibri" pitchFamily="34" charset="0"/>
                <a:ea typeface="Calibri" pitchFamily="34" charset="-122"/>
                <a:cs typeface="Calibri" pitchFamily="34" charset="-120"/>
              </a:rPr>
              <a:t>108-Q drill (75 min)</a:t>
            </a:r>
            <a:endParaRPr lang="en-US" sz="1600" dirty="0"/>
          </a:p>
        </p:txBody>
      </p:sp>
      <p:sp>
        <p:nvSpPr>
          <p:cNvPr id="11" name="Shape 8"/>
          <p:cNvSpPr/>
          <p:nvPr/>
        </p:nvSpPr>
        <p:spPr>
          <a:xfrm>
            <a:off x="4335628" y="4434840"/>
            <a:ext cx="3520440" cy="1691640"/>
          </a:xfrm>
          <a:prstGeom prst="roundRect">
            <a:avLst>
              <a:gd name="adj" fmla="val 6486"/>
            </a:avLst>
          </a:prstGeom>
          <a:solidFill>
            <a:srgbClr val="1B2D4F"/>
          </a:solidFill>
          <a:ln w="19050">
            <a:solidFill>
              <a:srgbClr val="FF6B35"/>
            </a:solidFill>
            <a:prstDash val="solid"/>
          </a:ln>
        </p:spPr>
      </p:sp>
      <p:sp>
        <p:nvSpPr>
          <p:cNvPr id="12" name="Text 9"/>
          <p:cNvSpPr/>
          <p:nvPr/>
        </p:nvSpPr>
        <p:spPr>
          <a:xfrm>
            <a:off x="4335628" y="4526280"/>
            <a:ext cx="3520440" cy="365760"/>
          </a:xfrm>
          <a:prstGeom prst="rect">
            <a:avLst/>
          </a:prstGeom>
          <a:noFill/>
          <a:ln/>
        </p:spPr>
        <p:txBody>
          <a:bodyPr wrap="square" rtlCol="0" anchor="ctr"/>
          <a:lstStyle/>
          <a:p>
            <a:pPr algn="ctr" indent="0" marL="0">
              <a:buNone/>
            </a:pPr>
            <a:r>
              <a:rPr lang="en-US" sz="1600" b="1" spc="400" kern="0" dirty="0">
                <a:solidFill>
                  <a:srgbClr val="FF6B35"/>
                </a:solidFill>
                <a:latin typeface="Calibri" pitchFamily="34" charset="0"/>
                <a:ea typeface="Calibri" pitchFamily="34" charset="-122"/>
                <a:cs typeface="Calibri" pitchFamily="34" charset="-120"/>
              </a:rPr>
              <a:t>02</a:t>
            </a:r>
            <a:endParaRPr lang="en-US" sz="1600" dirty="0"/>
          </a:p>
        </p:txBody>
      </p:sp>
      <p:sp>
        <p:nvSpPr>
          <p:cNvPr id="13" name="Text 10"/>
          <p:cNvSpPr/>
          <p:nvPr/>
        </p:nvSpPr>
        <p:spPr>
          <a:xfrm>
            <a:off x="4335628" y="4892040"/>
            <a:ext cx="3520440" cy="411480"/>
          </a:xfrm>
          <a:prstGeom prst="rect">
            <a:avLst/>
          </a:prstGeom>
          <a:noFill/>
          <a:ln/>
        </p:spPr>
        <p:txBody>
          <a:bodyPr wrap="square"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REVISE</a:t>
            </a:r>
            <a:endParaRPr lang="en-US" sz="2200" dirty="0"/>
          </a:p>
        </p:txBody>
      </p:sp>
      <p:sp>
        <p:nvSpPr>
          <p:cNvPr id="14" name="Text 11"/>
          <p:cNvSpPr/>
          <p:nvPr/>
        </p:nvSpPr>
        <p:spPr>
          <a:xfrm>
            <a:off x="4518508" y="5349240"/>
            <a:ext cx="3154680" cy="777240"/>
          </a:xfrm>
          <a:prstGeom prst="rect">
            <a:avLst/>
          </a:prstGeom>
          <a:noFill/>
          <a:ln/>
        </p:spPr>
        <p:txBody>
          <a:bodyPr wrap="square" rtlCol="0" anchor="ctr"/>
          <a:lstStyle/>
          <a:p>
            <a:pPr algn="ctr" indent="0" marL="0">
              <a:buNone/>
            </a:pPr>
            <a:r>
              <a:rPr lang="en-US" sz="1600" dirty="0">
                <a:solidFill>
                  <a:srgbClr val="E8ECF3"/>
                </a:solidFill>
                <a:latin typeface="Calibri" pitchFamily="34" charset="0"/>
                <a:ea typeface="Calibri" pitchFamily="34" charset="-122"/>
                <a:cs typeface="Calibri" pitchFamily="34" charset="-120"/>
              </a:rPr>
              <a:t>Re-read deck within 24 h</a:t>
            </a:r>
            <a:endParaRPr lang="en-US" sz="1600" dirty="0"/>
          </a:p>
        </p:txBody>
      </p:sp>
      <p:sp>
        <p:nvSpPr>
          <p:cNvPr id="15" name="Shape 12"/>
          <p:cNvSpPr/>
          <p:nvPr/>
        </p:nvSpPr>
        <p:spPr>
          <a:xfrm>
            <a:off x="8130388" y="4434840"/>
            <a:ext cx="3520440" cy="1691640"/>
          </a:xfrm>
          <a:prstGeom prst="roundRect">
            <a:avLst>
              <a:gd name="adj" fmla="val 6486"/>
            </a:avLst>
          </a:prstGeom>
          <a:solidFill>
            <a:srgbClr val="1B2D4F"/>
          </a:solidFill>
          <a:ln w="19050">
            <a:solidFill>
              <a:srgbClr val="FF6B35"/>
            </a:solidFill>
            <a:prstDash val="solid"/>
          </a:ln>
        </p:spPr>
      </p:sp>
      <p:sp>
        <p:nvSpPr>
          <p:cNvPr id="16" name="Text 13"/>
          <p:cNvSpPr/>
          <p:nvPr/>
        </p:nvSpPr>
        <p:spPr>
          <a:xfrm>
            <a:off x="8130388" y="4526280"/>
            <a:ext cx="3520440" cy="365760"/>
          </a:xfrm>
          <a:prstGeom prst="rect">
            <a:avLst/>
          </a:prstGeom>
          <a:noFill/>
          <a:ln/>
        </p:spPr>
        <p:txBody>
          <a:bodyPr wrap="square" rtlCol="0" anchor="ctr"/>
          <a:lstStyle/>
          <a:p>
            <a:pPr algn="ctr" indent="0" marL="0">
              <a:buNone/>
            </a:pPr>
            <a:r>
              <a:rPr lang="en-US" sz="1600" b="1" spc="400" kern="0" dirty="0">
                <a:solidFill>
                  <a:srgbClr val="FF6B35"/>
                </a:solidFill>
                <a:latin typeface="Calibri" pitchFamily="34" charset="0"/>
                <a:ea typeface="Calibri" pitchFamily="34" charset="-122"/>
                <a:cs typeface="Calibri" pitchFamily="34" charset="-120"/>
              </a:rPr>
              <a:t>03</a:t>
            </a:r>
            <a:endParaRPr lang="en-US" sz="1600" dirty="0"/>
          </a:p>
        </p:txBody>
      </p:sp>
      <p:sp>
        <p:nvSpPr>
          <p:cNvPr id="17" name="Text 14"/>
          <p:cNvSpPr/>
          <p:nvPr/>
        </p:nvSpPr>
        <p:spPr>
          <a:xfrm>
            <a:off x="8130388" y="4892040"/>
            <a:ext cx="3520440" cy="411480"/>
          </a:xfrm>
          <a:prstGeom prst="rect">
            <a:avLst/>
          </a:prstGeom>
          <a:noFill/>
          <a:ln/>
        </p:spPr>
        <p:txBody>
          <a:bodyPr wrap="square"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NEXT</a:t>
            </a:r>
            <a:endParaRPr lang="en-US" sz="2200" dirty="0"/>
          </a:p>
        </p:txBody>
      </p:sp>
      <p:sp>
        <p:nvSpPr>
          <p:cNvPr id="18" name="Text 15"/>
          <p:cNvSpPr/>
          <p:nvPr/>
        </p:nvSpPr>
        <p:spPr>
          <a:xfrm>
            <a:off x="8313268" y="5349240"/>
            <a:ext cx="3154680" cy="777240"/>
          </a:xfrm>
          <a:prstGeom prst="rect">
            <a:avLst/>
          </a:prstGeom>
          <a:noFill/>
          <a:ln/>
        </p:spPr>
        <p:txBody>
          <a:bodyPr wrap="square" rtlCol="0" anchor="ctr"/>
          <a:lstStyle/>
          <a:p>
            <a:pPr algn="ctr" indent="0" marL="0">
              <a:buNone/>
            </a:pPr>
            <a:r>
              <a:rPr lang="en-US" sz="1600" dirty="0">
                <a:solidFill>
                  <a:srgbClr val="E8ECF3"/>
                </a:solidFill>
                <a:latin typeface="Calibri" pitchFamily="34" charset="0"/>
                <a:ea typeface="Calibri" pitchFamily="34" charset="-122"/>
                <a:cs typeface="Calibri" pitchFamily="34" charset="-120"/>
              </a:rPr>
              <a:t>Class 05 — Disapproving family</a:t>
            </a:r>
            <a:endParaRPr lang="en-US" sz="1600" dirty="0"/>
          </a:p>
        </p:txBody>
      </p:sp>
      <p:sp>
        <p:nvSpPr>
          <p:cNvPr id="19" name="Text 16"/>
          <p:cNvSpPr/>
          <p:nvPr/>
        </p:nvSpPr>
        <p:spPr>
          <a:xfrm>
            <a:off x="0" y="6400800"/>
            <a:ext cx="12191695" cy="365760"/>
          </a:xfrm>
          <a:prstGeom prst="rect">
            <a:avLst/>
          </a:prstGeom>
          <a:noFill/>
          <a:ln/>
        </p:spPr>
        <p:txBody>
          <a:bodyPr wrap="square" rtlCol="0" anchor="ctr"/>
          <a:lstStyle/>
          <a:p>
            <a:pPr algn="ctr" indent="0" marL="0">
              <a:buNone/>
            </a:pPr>
            <a:r>
              <a:rPr lang="en-US" sz="1600" spc="300" kern="0" dirty="0">
                <a:solidFill>
                  <a:srgbClr val="FFB89A"/>
                </a:solidFill>
                <a:latin typeface="Calibri" pitchFamily="34" charset="0"/>
                <a:ea typeface="Calibri" pitchFamily="34" charset="-122"/>
                <a:cs typeface="Calibri" pitchFamily="34" charset="-120"/>
              </a:rPr>
              <a:t>Patna  ·  +91 7033005444  ·  clatgurukul.com</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CLAT 2027 — English Class 04 — Two Tone Families (Classroom Edition)</dc:title>
  <dc:subject>PptxGenJS Presentation</dc:subject>
  <dc:creator>CLAT Gurukul</dc:creator>
  <cp:lastModifiedBy>CLAT Gurukul</cp:lastModifiedBy>
  <cp:revision>1</cp:revision>
  <dcterms:created xsi:type="dcterms:W3CDTF">2026-05-07T16:52:22Z</dcterms:created>
  <dcterms:modified xsi:type="dcterms:W3CDTF">2026-05-07T16:52:22Z</dcterms:modified>
</cp:coreProperties>
</file>