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97680" y="0"/>
            <a:ext cx="7894015" cy="68580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" name="Shape 1"/>
          <p:cNvSpPr/>
          <p:nvPr/>
        </p:nvSpPr>
        <p:spPr>
          <a:xfrm>
            <a:off x="4297680" y="0"/>
            <a:ext cx="91440" cy="68580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4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914400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91640" y="5943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91640" y="91440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EST. PATNA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40080" y="2011680"/>
            <a:ext cx="201168" cy="6400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8" name="Text 5"/>
          <p:cNvSpPr/>
          <p:nvPr/>
        </p:nvSpPr>
        <p:spPr>
          <a:xfrm>
            <a:off x="960120" y="196596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spc="6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 05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640080" y="278892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— Disapproving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640080" y="338328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Cousins, One Family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640080" y="4206240"/>
            <a:ext cx="301752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429768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Continuation of the Tones series · Part 3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40080" y="4754880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 · CR · DS · DN · IN · SK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937760" y="82296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CLASS DOES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4937760" y="1371600"/>
            <a:ext cx="694944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120640" y="150876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200" dirty="0"/>
          </a:p>
        </p:txBody>
      </p:sp>
      <p:sp>
        <p:nvSpPr>
          <p:cNvPr id="17" name="Text 14"/>
          <p:cNvSpPr/>
          <p:nvPr/>
        </p:nvSpPr>
        <p:spPr>
          <a:xfrm>
            <a:off x="5852160" y="1536192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the 6 cousins of disapproval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4937760" y="2331720"/>
            <a:ext cx="694944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120640" y="246888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200" dirty="0"/>
          </a:p>
        </p:txBody>
      </p:sp>
      <p:sp>
        <p:nvSpPr>
          <p:cNvPr id="20" name="Text 17"/>
          <p:cNvSpPr/>
          <p:nvPr/>
        </p:nvSpPr>
        <p:spPr>
          <a:xfrm>
            <a:off x="5852160" y="2496312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cue-word checklist for each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4937760" y="3291840"/>
            <a:ext cx="694944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120640" y="342900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200" dirty="0"/>
          </a:p>
        </p:txBody>
      </p:sp>
      <p:sp>
        <p:nvSpPr>
          <p:cNvPr id="23" name="Text 20"/>
          <p:cNvSpPr/>
          <p:nvPr/>
        </p:nvSpPr>
        <p:spPr>
          <a:xfrm>
            <a:off x="5852160" y="3456432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Drill the four most-confused pairs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4937760" y="4251960"/>
            <a:ext cx="694944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120640" y="438912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200" dirty="0"/>
          </a:p>
        </p:txBody>
      </p:sp>
      <p:sp>
        <p:nvSpPr>
          <p:cNvPr id="26" name="Text 23"/>
          <p:cNvSpPr/>
          <p:nvPr/>
        </p:nvSpPr>
        <p:spPr>
          <a:xfrm>
            <a:off x="5852160" y="4416552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through 8 CLAT-style 2- and 3-liners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4937760" y="5212080"/>
            <a:ext cx="694944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120640" y="53492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200" dirty="0"/>
          </a:p>
        </p:txBody>
      </p:sp>
      <p:sp>
        <p:nvSpPr>
          <p:cNvPr id="29" name="Text 26"/>
          <p:cNvSpPr/>
          <p:nvPr/>
        </p:nvSpPr>
        <p:spPr>
          <a:xfrm>
            <a:off x="5852160" y="5376672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50-Q in-class practice + answer key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&amp; TODAY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 in the Tones series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03 set up Critical · Class 04 covered Analytical + Appreciative · Today: Disapproving.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17520"/>
            <a:ext cx="5486400" cy="3291840"/>
          </a:xfrm>
          <a:prstGeom prst="roundRect">
            <a:avLst>
              <a:gd name="adj" fmla="val 2222"/>
            </a:avLst>
          </a:prstGeom>
          <a:solidFill>
            <a:srgbClr val="FFF8F0"/>
          </a:solidFill>
          <a:ln w="19050">
            <a:solidFill>
              <a:srgbClr val="1B2D4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1546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CLASS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Analytical + Appreciative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777240" y="402336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whole families. Cool prose vs warm prose. The author either dissects or approves.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777240" y="539496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cousins: AN · DI · EX · ME · DP    |    AP · LA · RE · CE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6263640" y="3017520"/>
            <a:ext cx="5486400" cy="3291840"/>
          </a:xfrm>
          <a:prstGeom prst="roundRect">
            <a:avLst>
              <a:gd name="adj" fmla="val 2222"/>
            </a:avLst>
          </a:prstGeom>
          <a:solidFill>
            <a:srgbClr val="1B2D4F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92240" y="31546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92240" y="35204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Disapproving Family</a:t>
            </a:r>
            <a:endParaRPr lang="en-US" sz="2600" dirty="0"/>
          </a:p>
        </p:txBody>
      </p:sp>
      <p:sp>
        <p:nvSpPr>
          <p:cNvPr id="21" name="Text 18"/>
          <p:cNvSpPr/>
          <p:nvPr/>
        </p:nvSpPr>
        <p:spPr>
          <a:xfrm>
            <a:off x="6492240" y="402336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cousins. The widest family — moral, analytical, casual, public, emotional, doubting.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6492240" y="539496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cousins: CN · CR · DS · DN · IN · SK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FAMILY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Disapproving — the author is against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69748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4400" y="2743200"/>
            <a:ext cx="104241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"All six cousins reject, condemn, or doubt. The question is only — how, and how hard."</a:t>
            </a:r>
            <a:endParaRPr lang="en-US" sz="2600" dirty="0"/>
          </a:p>
        </p:txBody>
      </p:sp>
      <p:sp>
        <p:nvSpPr>
          <p:cNvPr id="14" name="Shape 11"/>
          <p:cNvSpPr/>
          <p:nvPr/>
        </p:nvSpPr>
        <p:spPr>
          <a:xfrm>
            <a:off x="548640" y="4297680"/>
            <a:ext cx="3657600" cy="2011680"/>
          </a:xfrm>
          <a:prstGeom prst="roundRect">
            <a:avLst>
              <a:gd name="adj" fmla="val 2727"/>
            </a:avLst>
          </a:prstGeom>
          <a:solidFill>
            <a:srgbClr val="1B2D4F"/>
          </a:solidFill>
          <a:ln/>
        </p:spPr>
      </p:sp>
      <p:sp>
        <p:nvSpPr>
          <p:cNvPr id="15" name="Text 12"/>
          <p:cNvSpPr/>
          <p:nvPr/>
        </p:nvSpPr>
        <p:spPr>
          <a:xfrm>
            <a:off x="731520" y="44348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31520" y="484632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Moral judgement → casual dismissal → public attack → emotional outrage → reasoned doubt.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4389120" y="4297680"/>
            <a:ext cx="3657600" cy="2011680"/>
          </a:xfrm>
          <a:prstGeom prst="roundRect">
            <a:avLst>
              <a:gd name="adj" fmla="val 2727"/>
            </a:avLst>
          </a:prstGeom>
          <a:solidFill>
            <a:srgbClr val="1B2D4F"/>
          </a:solidFill>
          <a:ln/>
        </p:spPr>
      </p:sp>
      <p:sp>
        <p:nvSpPr>
          <p:cNvPr id="18" name="Text 15"/>
          <p:cNvSpPr/>
          <p:nvPr/>
        </p:nvSpPr>
        <p:spPr>
          <a:xfrm>
            <a:off x="4572000" y="44348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4572000" y="484632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the family first (against?). Then the cousin (which flavour?).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8229600" y="4297680"/>
            <a:ext cx="3657600" cy="2011680"/>
          </a:xfrm>
          <a:prstGeom prst="roundRect">
            <a:avLst>
              <a:gd name="adj" fmla="val 2727"/>
            </a:avLst>
          </a:prstGeom>
          <a:solidFill>
            <a:srgbClr val="1B2D4F"/>
          </a:solidFill>
          <a:ln/>
        </p:spPr>
      </p:sp>
      <p:sp>
        <p:nvSpPr>
          <p:cNvPr id="21" name="Text 18"/>
          <p:cNvSpPr/>
          <p:nvPr/>
        </p:nvSpPr>
        <p:spPr>
          <a:xfrm>
            <a:off x="8412480" y="44348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CONFUSED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8412480" y="484632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 vs DN · IN vs DN · DS vs SK · CR vs everything else.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2860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94960" y="2743200"/>
            <a:ext cx="6400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Censorious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394960" y="41148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Moral fault-finding — judges character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 · CN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Censorious — moral fault-finding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Strongly criticises someone or something for moral or behavioural faults. Sounds judgemental, fault-finding.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12724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 WORDS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77240" y="34290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immoral · improper · irresponsible · disgraceful · unethical · indefensible · hypocritical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431596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77240" y="46177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minister's extravagant lifestyle during a national crisis reflects shocking insensitivity.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66928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715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= analytical examination of flaws. Censorious = moral condemnation of behaviour.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2860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94960" y="2743200"/>
            <a:ext cx="6400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394960" y="41148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Analytical fault-finding — judges argument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 · CR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— analytical fault-finding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Carefully points out weaknesses, errors, or limitations in an argument, policy, or idea.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12724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 WORDS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77240" y="34290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however · although · limitation · flaw · inadequate · overlooks · gaps · uneven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431596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77240" y="46177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the scheme improved access, its implementation remained uneven across rural regions.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66928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715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is reasoned and balanced. Many academic editorials are critical without anger.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MOST-CONFUSED PAIR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 vs CR — moral verdict vs analytical fault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passage about a failing policy can become CN or CR depending on the verbs.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2926080"/>
            <a:ext cx="11155680" cy="5029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31520" y="299923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3383280" y="299923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 · Censorious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589520" y="299923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 · Critical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548640" y="3520440"/>
            <a:ext cx="11155680" cy="713232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18" name="Text 15"/>
          <p:cNvSpPr/>
          <p:nvPr/>
        </p:nvSpPr>
        <p:spPr>
          <a:xfrm>
            <a:off x="731520" y="3593592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3383280" y="3593592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 of the actor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7589520" y="3593592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 / policy itself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731520" y="434340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Verbs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3383280" y="43434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Indefensible · irresponsible · hypocritical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7589520" y="43434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Overlooks · inadequate · uneven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548640" y="5020056"/>
            <a:ext cx="11155680" cy="713232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25" name="Text 22"/>
          <p:cNvSpPr/>
          <p:nvPr/>
        </p:nvSpPr>
        <p:spPr>
          <a:xfrm>
            <a:off x="731520" y="509320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3383280" y="5093208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Morally judging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7589520" y="5093208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Reasoned, often even-handed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63040"/>
            <a:ext cx="164592" cy="3840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1188720" y="128016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2377440" y="1737360"/>
            <a:ext cx="91440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censorious sentence judges a person. The critical sentence judges an argument. Read which one is on trial.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377440" y="5120640"/>
            <a:ext cx="2286000" cy="0"/>
          </a:xfrm>
          <a:prstGeom prst="line">
            <a:avLst/>
          </a:prstGeom>
          <a:noFill/>
          <a:ln w="25400">
            <a:solidFill>
              <a:srgbClr val="FF6B3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377440" y="5257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· English Studio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2860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94960" y="2743200"/>
            <a:ext cx="6400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Dismissive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394960" y="41148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Brushes aside as trivial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 · DS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Dismissive — casual rejection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Rejects an idea, concern or argument as unimportant, weak, or unworthy of attention.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12724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 WORDS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77240" y="34290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merely · trivial · exaggerated · "seasonal" · unworthy · brushed aside · staged · empty rhetoric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431596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77240" y="46177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Officials dismissed the environmental warnings as exaggerated fears.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66928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715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Dismissive ignores or brushes aside; Contemptuous openly disrespects.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2860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94960" y="2743200"/>
            <a:ext cx="6400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Denunciatory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394960" y="41148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condemnation of the wrong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 · DN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Denunciatory — open condemnation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Openly condemns or attacks something as wrong, unjust or unacceptable. Public, moral attack on the wrong itself.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12724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 WORDS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77240" y="34290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condemn · denounce · assault on · violation · betrayal · authoritarian · oppressive · unacceptable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431596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77240" y="46177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article denounces the exploitation of migrant workers as a violation of human dignity.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66928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715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Denunciatory attacks the wrong. Indignant expresses anger toward the wrong.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2860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94960" y="2743200"/>
            <a:ext cx="6400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Indignant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394960" y="41148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 anger at injustice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 · IN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Indignant — moral anger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Expresses anger or annoyance caused by perceived injustice, unfairness, or insult.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12724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 WORDS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77240" y="34290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outrage · injustice · appalling · shameful · disgraceful · unfair · callous · cannot be justified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431596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77240" y="46177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author is indignant about the continued neglect of undertrial prisoners.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66928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715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 sentence carries the author's emotional pulse; the DN sentence carries the author's verdict.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MOST-CONFUSED PAIR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vs DN — anger vs condemnation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are 'hot' families. The pivot is whether the writer's feeling or the writer's judgement is in the foreground.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2926080"/>
            <a:ext cx="11155680" cy="5029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31520" y="299923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3383280" y="299923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· Indignant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589520" y="299923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 · Denunciatory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548640" y="3520440"/>
            <a:ext cx="11155680" cy="713232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18" name="Text 15"/>
          <p:cNvSpPr/>
          <p:nvPr/>
        </p:nvSpPr>
        <p:spPr>
          <a:xfrm>
            <a:off x="731520" y="3593592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3383280" y="3593592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Writer's emotion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7589520" y="3593592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Verdict on the act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731520" y="434340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Signals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3383280" y="43434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Outrage · appalling · shameful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7589520" y="43434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Condemns · betrayal · assault on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548640" y="5020056"/>
            <a:ext cx="11155680" cy="713232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25" name="Text 22"/>
          <p:cNvSpPr/>
          <p:nvPr/>
        </p:nvSpPr>
        <p:spPr>
          <a:xfrm>
            <a:off x="731520" y="509320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3383280" y="5093208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feel the writer's pulse?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7589520" y="5093208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writer giving a public verdict?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2860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94960" y="2743200"/>
            <a:ext cx="6400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Sceptical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394960" y="41148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Doubts the claim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 · SK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Sceptical — doubt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doubt regarding the truth, effectiveness, sincerity, or validity of something.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12724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 WORDS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77240" y="34290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doubtful · uncertain · unconvinced · questionable · remains to be seen · claims · alleged · promises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431596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77240" y="46177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Economists remain sceptical about whether the reforms will reduce unemployment.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66928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715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 brushes off; SK engages and doubts. The SK author cares enough to ask.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MOST-CONFUSED PAIR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 vs SK — brush-aside vs doubt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seem 'low-temperature'. The pivot is whether the author engages with the claim at all.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2926080"/>
            <a:ext cx="11155680" cy="5029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31520" y="299923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3383280" y="299923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 · Dismissive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589520" y="299923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 · Sceptical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548640" y="3520440"/>
            <a:ext cx="11155680" cy="713232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18" name="Text 15"/>
          <p:cNvSpPr/>
          <p:nvPr/>
        </p:nvSpPr>
        <p:spPr>
          <a:xfrm>
            <a:off x="731520" y="3593592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3383280" y="3593592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— brushes off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7589520" y="3593592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Engages, then doubts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731520" y="434340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3383280" y="43434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Casual, sometimes arrogant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7589520" y="43434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Rational, careful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548640" y="5020056"/>
            <a:ext cx="11155680" cy="713232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25" name="Text 22"/>
          <p:cNvSpPr/>
          <p:nvPr/>
        </p:nvSpPr>
        <p:spPr>
          <a:xfrm>
            <a:off x="731520" y="509320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Signals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3383280" y="5093208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Merely · trivial · staged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7589520" y="5093208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Unconvinced · questionable · remains to be seen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student mistakes — read these once before the practice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640080" y="2660904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266090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280160" y="2606040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Marking IN whenever there is anger — but the author may only be condemning, not angry (DN).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640080" y="3319272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6" name="Text 13"/>
          <p:cNvSpPr/>
          <p:nvPr/>
        </p:nvSpPr>
        <p:spPr>
          <a:xfrm>
            <a:off x="640080" y="33192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280160" y="3264408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Marking CN for any criticism — CN needs a moral verdict on character, not just disapproval.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640080" y="3977640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9" name="Text 16"/>
          <p:cNvSpPr/>
          <p:nvPr/>
        </p:nvSpPr>
        <p:spPr>
          <a:xfrm>
            <a:off x="640080" y="3977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280160" y="392277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DS with SK — DS won't engage, SK engages and doubts.</a:t>
            </a:r>
            <a:endParaRPr lang="en-US" sz="2200" dirty="0"/>
          </a:p>
        </p:txBody>
      </p:sp>
      <p:sp>
        <p:nvSpPr>
          <p:cNvPr id="21" name="Shape 18"/>
          <p:cNvSpPr/>
          <p:nvPr/>
        </p:nvSpPr>
        <p:spPr>
          <a:xfrm>
            <a:off x="640080" y="4636008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2" name="Text 19"/>
          <p:cNvSpPr/>
          <p:nvPr/>
        </p:nvSpPr>
        <p:spPr>
          <a:xfrm>
            <a:off x="640080" y="463600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1280160" y="4581144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CR as 'mild disapproval' — CR is calm structural fault-finding, not soft anger.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640080" y="5294376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5" name="Text 22"/>
          <p:cNvSpPr/>
          <p:nvPr/>
        </p:nvSpPr>
        <p:spPr>
          <a:xfrm>
            <a:off x="640080" y="529437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1280160" y="5239512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Handing the quoted official's tone to the author — the author quotes 'unnecessary panic' to dismiss it.</a:t>
            </a:r>
            <a:endParaRPr lang="en-US" sz="2200" dirty="0"/>
          </a:p>
        </p:txBody>
      </p:sp>
      <p:sp>
        <p:nvSpPr>
          <p:cNvPr id="27" name="Shape 24"/>
          <p:cNvSpPr/>
          <p:nvPr/>
        </p:nvSpPr>
        <p:spPr>
          <a:xfrm>
            <a:off x="640080" y="5952744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8" name="Text 25"/>
          <p:cNvSpPr/>
          <p:nvPr/>
        </p:nvSpPr>
        <p:spPr>
          <a:xfrm>
            <a:off x="640080" y="595274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29" name="Text 26"/>
          <p:cNvSpPr/>
          <p:nvPr/>
        </p:nvSpPr>
        <p:spPr>
          <a:xfrm>
            <a:off x="1280160" y="5897880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Closing-sentence trap — re-read the last sentence twice. It usually carries the tone.</a:t>
            </a:r>
            <a:endParaRPr lang="en-US" sz="2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63040"/>
            <a:ext cx="164592" cy="3840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1188720" y="128016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2377440" y="1737360"/>
            <a:ext cx="91440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Family first. Cousin second. Most wrong answers are one cousin off — not a wrong family.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377440" y="5120640"/>
            <a:ext cx="2286000" cy="0"/>
          </a:xfrm>
          <a:prstGeom prst="line">
            <a:avLst/>
          </a:prstGeom>
          <a:noFill/>
          <a:ln w="25400">
            <a:solidFill>
              <a:srgbClr val="FF6B3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377440" y="5257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· CLAT Gurukul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P-Q1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286000" y="8869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WALKTHROUGH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1417320"/>
            <a:ext cx="109728" cy="9144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137160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editorial argues that the minister's lavish celebrations during the flood crisis displayed shocking insensitivity. The author suggests such conduct is morally indefensible.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242316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245973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Sceptical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11155680" cy="457200"/>
          </a:xfrm>
          <a:prstGeom prst="rect">
            <a:avLst/>
          </a:prstGeom>
          <a:solidFill>
            <a:srgbClr val="FFF8F0"/>
          </a:solidFill>
          <a:ln w="1778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296265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Censorious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342900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46557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Dismissive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48640" y="393192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96849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Critical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4480560"/>
            <a:ext cx="5486400" cy="1600200"/>
          </a:xfrm>
          <a:prstGeom prst="roundRect">
            <a:avLst>
              <a:gd name="adj" fmla="val 3429"/>
            </a:avLst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77724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7240" y="48463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will mark D. Critical because they see 'argues'. But 'morally indefensible' is a moral verdict on character — Critical does not moralise.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17920" y="4480560"/>
            <a:ext cx="4937760" cy="1600200"/>
          </a:xfrm>
          <a:prstGeom prst="roundRect">
            <a:avLst>
              <a:gd name="adj" fmla="val 3429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46520" y="48463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Verbs to circle: 'shocking insensitivity', 'morally indefensible'. Both are moral judgements on character → CN.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P-Q3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286000" y="8869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WALKTHROUGH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1417320"/>
            <a:ext cx="109728" cy="9144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137160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spokesperson brushed aside concerns regarding air pollution as 'seasonal exaggeration.' The article highlights the government's refusal to engage seriously with experts.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242316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245973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Sceptical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296265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Critical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3429000"/>
            <a:ext cx="11155680" cy="457200"/>
          </a:xfrm>
          <a:prstGeom prst="rect">
            <a:avLst/>
          </a:prstGeom>
          <a:solidFill>
            <a:srgbClr val="FFF8F0"/>
          </a:solidFill>
          <a:ln w="1778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46557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Dismissive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48640" y="393192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96849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Indignant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4480560"/>
            <a:ext cx="5486400" cy="1600200"/>
          </a:xfrm>
          <a:prstGeom prst="roundRect">
            <a:avLst>
              <a:gd name="adj" fmla="val 3429"/>
            </a:avLst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77724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7240" y="48463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will mark A. Sceptical because 'air pollution / engage with experts' sounds scientific. But the author is not doubting — they are recording a brush-off.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17920" y="4480560"/>
            <a:ext cx="4937760" cy="1600200"/>
          </a:xfrm>
          <a:prstGeom prst="roundRect">
            <a:avLst>
              <a:gd name="adj" fmla="val 3429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46520" y="48463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Verbs to circle: 'brushed aside', 'refusal to engage seriously'. The author reports a dismissal → DS.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P-Q23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286000" y="8869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WALKTHROUGH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1417320"/>
            <a:ext cx="109728" cy="9144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137160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passage expresses outrage at the persistent wage gap faced by women workers. The author argues that such inequality cannot be justified.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242316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245973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Critical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296265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Sceptical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3429000"/>
            <a:ext cx="11155680" cy="457200"/>
          </a:xfrm>
          <a:prstGeom prst="rect">
            <a:avLst/>
          </a:prstGeom>
          <a:solidFill>
            <a:srgbClr val="FFF8F0"/>
          </a:solidFill>
          <a:ln w="1778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46557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Indignant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48640" y="393192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96849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Dismissive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4480560"/>
            <a:ext cx="5486400" cy="1600200"/>
          </a:xfrm>
          <a:prstGeom prst="roundRect">
            <a:avLst>
              <a:gd name="adj" fmla="val 3429"/>
            </a:avLst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77724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7240" y="48463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will mark A. Critical because 'argues' suggests reasoning. But 'expresses outrage… cannot be justified' is the writer's pulse, not a structural critique.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17920" y="4480560"/>
            <a:ext cx="4937760" cy="1600200"/>
          </a:xfrm>
          <a:prstGeom prst="roundRect">
            <a:avLst>
              <a:gd name="adj" fmla="val 3429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46520" y="48463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Verbs to circle: 'outrage', 'cannot be justified'. Author's emotion is in the foreground → IN.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P-Q43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286000" y="8869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WALKTHROUGH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1417320"/>
            <a:ext cx="109728" cy="9144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137160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government's deliberate targeting of minority communities under the guise of national security is deeply alarming. Civil liberties organizations have condemned the measures as discriminatory and oppressive.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2423160"/>
            <a:ext cx="11155680" cy="457200"/>
          </a:xfrm>
          <a:prstGeom prst="rect">
            <a:avLst/>
          </a:prstGeom>
          <a:solidFill>
            <a:srgbClr val="FFF8F0"/>
          </a:solidFill>
          <a:ln w="1778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245973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Denunciatory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296265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Sceptical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342900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46557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Critical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48640" y="393192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96849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Dismissive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4480560"/>
            <a:ext cx="5486400" cy="1600200"/>
          </a:xfrm>
          <a:prstGeom prst="roundRect">
            <a:avLst>
              <a:gd name="adj" fmla="val 3429"/>
            </a:avLst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77724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7240" y="48463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will mark C. Critical because 'civil liberties organizations' sounds analytical. But the language is public condemnation — 'discriminatory and oppressive' is a verdict.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17920" y="4480560"/>
            <a:ext cx="4937760" cy="1600200"/>
          </a:xfrm>
          <a:prstGeom prst="roundRect">
            <a:avLst>
              <a:gd name="adj" fmla="val 3429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46520" y="48463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Verbs to circle: 'deeply alarming', 'condemned… discriminatory and oppressive'. Open condemnation of the wrong itself → DN.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97680" y="0"/>
            <a:ext cx="7894015" cy="68580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" name="Shape 1"/>
          <p:cNvSpPr/>
          <p:nvPr/>
        </p:nvSpPr>
        <p:spPr>
          <a:xfrm>
            <a:off x="4297680" y="0"/>
            <a:ext cx="91440" cy="68580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4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914400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91640" y="5943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40080" y="182880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GOING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40080" y="237744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this lecture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40080" y="3154680"/>
            <a:ext cx="2743200" cy="0"/>
          </a:xfrm>
          <a:prstGeom prst="line">
            <a:avLst/>
          </a:prstGeom>
          <a:noFill/>
          <a:ln w="31750">
            <a:solidFill>
              <a:srgbClr val="FF6B3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3337560"/>
            <a:ext cx="347472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Attempt the 50-Q practice sheet under 40 min, +1/−0 marking.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0080" y="4251960"/>
            <a:ext cx="347472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Compare against the answer key — read the cue word for every wrong.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40080" y="51663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Class 06 → Ironic family (IR · SA · SD).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937760" y="18288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HELPLINE / WHATSAPP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4937760" y="2377440"/>
            <a:ext cx="6949440" cy="1463040"/>
          </a:xfrm>
          <a:prstGeom prst="roundRect">
            <a:avLst>
              <a:gd name="adj" fmla="val 5000"/>
            </a:avLst>
          </a:prstGeom>
          <a:solidFill>
            <a:srgbClr val="2E4773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120640" y="2514600"/>
            <a:ext cx="6583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+91 70330 05444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120640" y="3337560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your doubt with a screenshot of the question.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4937760" y="4069080"/>
            <a:ext cx="6949440" cy="2286000"/>
          </a:xfrm>
          <a:prstGeom prst="roundRect">
            <a:avLst>
              <a:gd name="adj" fmla="val 3200"/>
            </a:avLst>
          </a:prstGeom>
          <a:solidFill>
            <a:srgbClr val="2E4773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120640" y="416052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5120640" y="4526280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06 — The Ironic Family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5120640" y="5074920"/>
            <a:ext cx="6583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Ironic · Satirical · Sardonic — three cousins, intensity-ladder.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5120640" y="5806440"/>
            <a:ext cx="6583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CN/CR/DS/DN/IN/SK in the bag → IR/SA/SD next.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2" name="Image 1" descr="/tmp/cg-logo-white-on-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05  ·  Disapproving Family</a:t>
            </a:r>
            <a:endParaRPr lang="en-US" sz="1400" dirty="0"/>
          </a:p>
        </p:txBody>
      </p:sp>
      <p:sp>
        <p:nvSpPr>
          <p:cNvPr id="25" name="Shape 21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6" name="Text 22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800" dirty="0"/>
          </a:p>
        </p:txBody>
      </p:sp>
      <p:sp>
        <p:nvSpPr>
          <p:cNvPr id="27" name="Text 23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CLAT 2027 — English Class 05 — Disapproving Tone Family (Classroom Edition)</dc:title>
  <dc:subject>PptxGenJS Presentation</dc:subject>
  <dc:creator>CLAT Gurukul</dc:creator>
  <cp:lastModifiedBy>CLAT Gurukul</cp:lastModifiedBy>
  <cp:revision>1</cp:revision>
  <dcterms:created xsi:type="dcterms:W3CDTF">2026-05-18T05:32:44Z</dcterms:created>
  <dcterms:modified xsi:type="dcterms:W3CDTF">2026-05-18T05:32:44Z</dcterms:modified>
</cp:coreProperties>
</file>