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slideMasters/slideMaster21.xml" ContentType="application/vnd.openxmlformats-officedocument.presentationml.slideMaster+xml"/>
  <Override PartName="/ppt/slides/slide2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</p:sldIdLst>
  <p:notesMasterIdLst>
    <p:notesMasterId r:id="rId23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notesMaster" Target="notesMasters/notesMaster1.xml"/><Relationship Id="rId24" Type="http://schemas.openxmlformats.org/officeDocument/2006/relationships/presProps" Target="presProps.xml"/><Relationship Id="rId25" Type="http://schemas.openxmlformats.org/officeDocument/2006/relationships/viewProps" Target="viewProps.xml"/><Relationship Id="rId26" Type="http://schemas.openxmlformats.org/officeDocument/2006/relationships/theme" Target="theme/theme1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_rels/notesSlide2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1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1-1.png"/><Relationship Id="rId2" Type="http://schemas.openxmlformats.org/officeDocument/2006/relationships/image" Target="../media/image-21-1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B2D4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297680" y="0"/>
            <a:ext cx="7894015" cy="6858000"/>
          </a:xfrm>
          <a:prstGeom prst="rect">
            <a:avLst/>
          </a:prstGeom>
          <a:solidFill>
            <a:srgbClr val="0E1A30"/>
          </a:solidFill>
          <a:ln/>
        </p:spPr>
      </p:sp>
      <p:sp>
        <p:nvSpPr>
          <p:cNvPr id="3" name="Shape 1"/>
          <p:cNvSpPr/>
          <p:nvPr/>
        </p:nvSpPr>
        <p:spPr>
          <a:xfrm>
            <a:off x="4297680" y="0"/>
            <a:ext cx="91440" cy="6858000"/>
          </a:xfrm>
          <a:prstGeom prst="rect">
            <a:avLst/>
          </a:prstGeom>
          <a:solidFill>
            <a:srgbClr val="FF6B35"/>
          </a:solidFill>
          <a:ln/>
        </p:spPr>
      </p:sp>
      <p:pic>
        <p:nvPicPr>
          <p:cNvPr id="4" name="Image 0" descr="/tmp/cg-logo-white-on-navy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40080" y="548640"/>
            <a:ext cx="914400" cy="566928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1691640" y="594360"/>
            <a:ext cx="27432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spc="300" kern="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CLAT GURUKUL</a:t>
            </a:r>
            <a:endParaRPr lang="en-US" sz="2200" dirty="0"/>
          </a:p>
        </p:txBody>
      </p:sp>
      <p:sp>
        <p:nvSpPr>
          <p:cNvPr id="6" name="Text 3"/>
          <p:cNvSpPr/>
          <p:nvPr/>
        </p:nvSpPr>
        <p:spPr>
          <a:xfrm>
            <a:off x="1691640" y="914400"/>
            <a:ext cx="27432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spc="400" kern="0" dirty="0">
                <a:solidFill>
                  <a:srgbClr val="FF6B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EST. PATNA</a:t>
            </a:r>
            <a:endParaRPr lang="en-US" sz="1400" dirty="0"/>
          </a:p>
        </p:txBody>
      </p:sp>
      <p:sp>
        <p:nvSpPr>
          <p:cNvPr id="7" name="Shape 4"/>
          <p:cNvSpPr/>
          <p:nvPr/>
        </p:nvSpPr>
        <p:spPr>
          <a:xfrm>
            <a:off x="640080" y="2011680"/>
            <a:ext cx="201168" cy="640080"/>
          </a:xfrm>
          <a:prstGeom prst="rect">
            <a:avLst/>
          </a:prstGeom>
          <a:solidFill>
            <a:srgbClr val="FF6B35"/>
          </a:solidFill>
          <a:ln/>
        </p:spPr>
      </p:sp>
      <p:sp>
        <p:nvSpPr>
          <p:cNvPr id="8" name="Text 5"/>
          <p:cNvSpPr/>
          <p:nvPr/>
        </p:nvSpPr>
        <p:spPr>
          <a:xfrm>
            <a:off x="960120" y="1965960"/>
            <a:ext cx="365760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600" b="1" spc="600" kern="0" dirty="0">
                <a:solidFill>
                  <a:srgbClr val="FF6B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CLASS  06</a:t>
            </a:r>
            <a:endParaRPr lang="en-US" sz="3600" dirty="0"/>
          </a:p>
        </p:txBody>
      </p:sp>
      <p:sp>
        <p:nvSpPr>
          <p:cNvPr id="9" name="Text 6"/>
          <p:cNvSpPr/>
          <p:nvPr/>
        </p:nvSpPr>
        <p:spPr>
          <a:xfrm>
            <a:off x="640080" y="2788920"/>
            <a:ext cx="34747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8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Tone — Ironic Family</a:t>
            </a:r>
            <a:endParaRPr lang="en-US" sz="2800" dirty="0"/>
          </a:p>
        </p:txBody>
      </p:sp>
      <p:sp>
        <p:nvSpPr>
          <p:cNvPr id="10" name="Text 7"/>
          <p:cNvSpPr/>
          <p:nvPr/>
        </p:nvSpPr>
        <p:spPr>
          <a:xfrm>
            <a:off x="640080" y="3383280"/>
            <a:ext cx="34747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Three Cousins, One Ladder</a:t>
            </a:r>
            <a:endParaRPr lang="en-US" sz="2600" dirty="0"/>
          </a:p>
        </p:txBody>
      </p:sp>
      <p:sp>
        <p:nvSpPr>
          <p:cNvPr id="11" name="Shape 8"/>
          <p:cNvSpPr/>
          <p:nvPr/>
        </p:nvSpPr>
        <p:spPr>
          <a:xfrm>
            <a:off x="640080" y="4206240"/>
            <a:ext cx="3017520" cy="0"/>
          </a:xfrm>
          <a:prstGeom prst="line">
            <a:avLst/>
          </a:prstGeom>
          <a:noFill/>
          <a:ln w="38100">
            <a:solidFill>
              <a:srgbClr val="FF6B35"/>
            </a:solidFill>
            <a:prstDash val="solid"/>
          </a:ln>
        </p:spPr>
      </p:sp>
      <p:sp>
        <p:nvSpPr>
          <p:cNvPr id="12" name="Text 9"/>
          <p:cNvSpPr/>
          <p:nvPr/>
        </p:nvSpPr>
        <p:spPr>
          <a:xfrm>
            <a:off x="640080" y="4297680"/>
            <a:ext cx="3474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FFB89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Continuation of the Tones series · Part 4</a:t>
            </a:r>
            <a:endParaRPr lang="en-US" sz="1600" dirty="0"/>
          </a:p>
        </p:txBody>
      </p:sp>
      <p:sp>
        <p:nvSpPr>
          <p:cNvPr id="13" name="Text 10"/>
          <p:cNvSpPr/>
          <p:nvPr/>
        </p:nvSpPr>
        <p:spPr>
          <a:xfrm>
            <a:off x="640080" y="4754880"/>
            <a:ext cx="34747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FFB89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IR · SA · SD</a:t>
            </a:r>
            <a:endParaRPr lang="en-US" sz="1800" dirty="0"/>
          </a:p>
        </p:txBody>
      </p:sp>
      <p:sp>
        <p:nvSpPr>
          <p:cNvPr id="14" name="Text 11"/>
          <p:cNvSpPr/>
          <p:nvPr/>
        </p:nvSpPr>
        <p:spPr>
          <a:xfrm>
            <a:off x="640080" y="5120640"/>
            <a:ext cx="34747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i="1" dirty="0">
                <a:solidFill>
                  <a:srgbClr val="FFB89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contradiction · ridicule · contempt</a:t>
            </a:r>
            <a:endParaRPr lang="en-US" sz="1400" dirty="0"/>
          </a:p>
        </p:txBody>
      </p:sp>
      <p:sp>
        <p:nvSpPr>
          <p:cNvPr id="15" name="Text 12"/>
          <p:cNvSpPr/>
          <p:nvPr/>
        </p:nvSpPr>
        <p:spPr>
          <a:xfrm>
            <a:off x="4937760" y="822960"/>
            <a:ext cx="68580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spc="400" kern="0" dirty="0">
                <a:solidFill>
                  <a:srgbClr val="FF6B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 THIS CLASS DOES</a:t>
            </a:r>
            <a:endParaRPr lang="en-US" sz="2200" dirty="0"/>
          </a:p>
        </p:txBody>
      </p:sp>
      <p:sp>
        <p:nvSpPr>
          <p:cNvPr id="16" name="Shape 13"/>
          <p:cNvSpPr/>
          <p:nvPr/>
        </p:nvSpPr>
        <p:spPr>
          <a:xfrm>
            <a:off x="4937760" y="1371600"/>
            <a:ext cx="6949440" cy="868680"/>
          </a:xfrm>
          <a:prstGeom prst="roundRect">
            <a:avLst>
              <a:gd name="adj" fmla="val 8421"/>
            </a:avLst>
          </a:prstGeom>
          <a:solidFill>
            <a:srgbClr val="2E4773"/>
          </a:solidFill>
          <a:ln w="15240">
            <a:solidFill>
              <a:srgbClr val="FF6B35"/>
            </a:solidFill>
            <a:prstDash val="solid"/>
          </a:ln>
        </p:spPr>
      </p:sp>
      <p:sp>
        <p:nvSpPr>
          <p:cNvPr id="17" name="Text 14"/>
          <p:cNvSpPr/>
          <p:nvPr/>
        </p:nvSpPr>
        <p:spPr>
          <a:xfrm>
            <a:off x="5120640" y="1508760"/>
            <a:ext cx="64008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200" b="1" dirty="0">
                <a:solidFill>
                  <a:srgbClr val="FF6B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3200" dirty="0"/>
          </a:p>
        </p:txBody>
      </p:sp>
      <p:sp>
        <p:nvSpPr>
          <p:cNvPr id="18" name="Text 15"/>
          <p:cNvSpPr/>
          <p:nvPr/>
        </p:nvSpPr>
        <p:spPr>
          <a:xfrm>
            <a:off x="5852160" y="1536192"/>
            <a:ext cx="5943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Pin down what irony actually IS — and isn't</a:t>
            </a:r>
            <a:endParaRPr lang="en-US" sz="1800" dirty="0"/>
          </a:p>
        </p:txBody>
      </p:sp>
      <p:sp>
        <p:nvSpPr>
          <p:cNvPr id="19" name="Shape 16"/>
          <p:cNvSpPr/>
          <p:nvPr/>
        </p:nvSpPr>
        <p:spPr>
          <a:xfrm>
            <a:off x="4937760" y="2331720"/>
            <a:ext cx="6949440" cy="868680"/>
          </a:xfrm>
          <a:prstGeom prst="roundRect">
            <a:avLst>
              <a:gd name="adj" fmla="val 8421"/>
            </a:avLst>
          </a:prstGeom>
          <a:solidFill>
            <a:srgbClr val="2E4773"/>
          </a:solidFill>
          <a:ln w="15240">
            <a:solidFill>
              <a:srgbClr val="FF6B35"/>
            </a:solidFill>
            <a:prstDash val="solid"/>
          </a:ln>
        </p:spPr>
      </p:sp>
      <p:sp>
        <p:nvSpPr>
          <p:cNvPr id="20" name="Text 17"/>
          <p:cNvSpPr/>
          <p:nvPr/>
        </p:nvSpPr>
        <p:spPr>
          <a:xfrm>
            <a:off x="5120640" y="2468880"/>
            <a:ext cx="64008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200" b="1" dirty="0">
                <a:solidFill>
                  <a:srgbClr val="FF6B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3200" dirty="0"/>
          </a:p>
        </p:txBody>
      </p:sp>
      <p:sp>
        <p:nvSpPr>
          <p:cNvPr id="21" name="Text 18"/>
          <p:cNvSpPr/>
          <p:nvPr/>
        </p:nvSpPr>
        <p:spPr>
          <a:xfrm>
            <a:off x="5852160" y="2496312"/>
            <a:ext cx="5943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Separate satire from irony from sardonic</a:t>
            </a:r>
            <a:endParaRPr lang="en-US" sz="1800" dirty="0"/>
          </a:p>
        </p:txBody>
      </p:sp>
      <p:sp>
        <p:nvSpPr>
          <p:cNvPr id="22" name="Shape 19"/>
          <p:cNvSpPr/>
          <p:nvPr/>
        </p:nvSpPr>
        <p:spPr>
          <a:xfrm>
            <a:off x="4937760" y="3291840"/>
            <a:ext cx="6949440" cy="868680"/>
          </a:xfrm>
          <a:prstGeom prst="roundRect">
            <a:avLst>
              <a:gd name="adj" fmla="val 8421"/>
            </a:avLst>
          </a:prstGeom>
          <a:solidFill>
            <a:srgbClr val="2E4773"/>
          </a:solidFill>
          <a:ln w="15240">
            <a:solidFill>
              <a:srgbClr val="FF6B35"/>
            </a:solidFill>
            <a:prstDash val="solid"/>
          </a:ln>
        </p:spPr>
      </p:sp>
      <p:sp>
        <p:nvSpPr>
          <p:cNvPr id="23" name="Text 20"/>
          <p:cNvSpPr/>
          <p:nvPr/>
        </p:nvSpPr>
        <p:spPr>
          <a:xfrm>
            <a:off x="5120640" y="3429000"/>
            <a:ext cx="64008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200" b="1" dirty="0">
                <a:solidFill>
                  <a:srgbClr val="FF6B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3200" dirty="0"/>
          </a:p>
        </p:txBody>
      </p:sp>
      <p:sp>
        <p:nvSpPr>
          <p:cNvPr id="24" name="Text 21"/>
          <p:cNvSpPr/>
          <p:nvPr/>
        </p:nvSpPr>
        <p:spPr>
          <a:xfrm>
            <a:off x="5852160" y="3456432"/>
            <a:ext cx="5943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Drill the 10 most common student mistakes</a:t>
            </a:r>
            <a:endParaRPr lang="en-US" sz="1800" dirty="0"/>
          </a:p>
        </p:txBody>
      </p:sp>
      <p:sp>
        <p:nvSpPr>
          <p:cNvPr id="25" name="Shape 22"/>
          <p:cNvSpPr/>
          <p:nvPr/>
        </p:nvSpPr>
        <p:spPr>
          <a:xfrm>
            <a:off x="4937760" y="4251960"/>
            <a:ext cx="6949440" cy="868680"/>
          </a:xfrm>
          <a:prstGeom prst="roundRect">
            <a:avLst>
              <a:gd name="adj" fmla="val 8421"/>
            </a:avLst>
          </a:prstGeom>
          <a:solidFill>
            <a:srgbClr val="2E4773"/>
          </a:solidFill>
          <a:ln w="15240">
            <a:solidFill>
              <a:srgbClr val="FF6B35"/>
            </a:solidFill>
            <a:prstDash val="solid"/>
          </a:ln>
        </p:spPr>
      </p:sp>
      <p:sp>
        <p:nvSpPr>
          <p:cNvPr id="26" name="Text 23"/>
          <p:cNvSpPr/>
          <p:nvPr/>
        </p:nvSpPr>
        <p:spPr>
          <a:xfrm>
            <a:off x="5120640" y="4389120"/>
            <a:ext cx="64008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200" b="1" dirty="0">
                <a:solidFill>
                  <a:srgbClr val="FF6B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3200" dirty="0"/>
          </a:p>
        </p:txBody>
      </p:sp>
      <p:sp>
        <p:nvSpPr>
          <p:cNvPr id="27" name="Text 24"/>
          <p:cNvSpPr/>
          <p:nvPr/>
        </p:nvSpPr>
        <p:spPr>
          <a:xfrm>
            <a:off x="5852160" y="4416552"/>
            <a:ext cx="5943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Walk through 6 CLAT-style two-liners</a:t>
            </a:r>
            <a:endParaRPr lang="en-US" sz="1800" dirty="0"/>
          </a:p>
        </p:txBody>
      </p:sp>
      <p:sp>
        <p:nvSpPr>
          <p:cNvPr id="28" name="Shape 25"/>
          <p:cNvSpPr/>
          <p:nvPr/>
        </p:nvSpPr>
        <p:spPr>
          <a:xfrm>
            <a:off x="4937760" y="5212080"/>
            <a:ext cx="6949440" cy="868680"/>
          </a:xfrm>
          <a:prstGeom prst="roundRect">
            <a:avLst>
              <a:gd name="adj" fmla="val 8421"/>
            </a:avLst>
          </a:prstGeom>
          <a:solidFill>
            <a:srgbClr val="2E4773"/>
          </a:solidFill>
          <a:ln w="15240">
            <a:solidFill>
              <a:srgbClr val="FF6B35"/>
            </a:solidFill>
            <a:prstDash val="solid"/>
          </a:ln>
        </p:spPr>
      </p:sp>
      <p:sp>
        <p:nvSpPr>
          <p:cNvPr id="29" name="Text 26"/>
          <p:cNvSpPr/>
          <p:nvPr/>
        </p:nvSpPr>
        <p:spPr>
          <a:xfrm>
            <a:off x="5120640" y="5349240"/>
            <a:ext cx="64008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200" b="1" dirty="0">
                <a:solidFill>
                  <a:srgbClr val="FF6B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3200" dirty="0"/>
          </a:p>
        </p:txBody>
      </p:sp>
      <p:sp>
        <p:nvSpPr>
          <p:cNvPr id="30" name="Text 27"/>
          <p:cNvSpPr/>
          <p:nvPr/>
        </p:nvSpPr>
        <p:spPr>
          <a:xfrm>
            <a:off x="5852160" y="5376672"/>
            <a:ext cx="5943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50-Q in-class practice + answer key</a:t>
            </a:r>
            <a:endParaRPr lang="en-US" sz="1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4008"/>
          </a:xfrm>
          <a:prstGeom prst="rect">
            <a:avLst/>
          </a:prstGeom>
          <a:solidFill>
            <a:srgbClr val="FF6B35"/>
          </a:solidFill>
          <a:ln/>
        </p:spPr>
      </p:sp>
      <p:pic>
        <p:nvPicPr>
          <p:cNvPr id="3" name="Image 0" descr="/tmp/cg-logo-navy-on-whit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5760" y="182880"/>
            <a:ext cx="502920" cy="329184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960120" y="182880"/>
            <a:ext cx="3657600" cy="23774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spc="200" kern="0" dirty="0">
                <a:solidFill>
                  <a:srgbClr val="1B2D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CLAT GURUKUL</a:t>
            </a:r>
            <a:endParaRPr lang="en-US" sz="1400" dirty="0"/>
          </a:p>
        </p:txBody>
      </p:sp>
      <p:sp>
        <p:nvSpPr>
          <p:cNvPr id="5" name="Text 2"/>
          <p:cNvSpPr/>
          <p:nvPr/>
        </p:nvSpPr>
        <p:spPr>
          <a:xfrm>
            <a:off x="960120" y="420624"/>
            <a:ext cx="640080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i="1" dirty="0">
                <a:solidFill>
                  <a:srgbClr val="5A64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CLAT 2027  ·  English  ·  Class 06  ·  Ironic Family</a:t>
            </a:r>
            <a:endParaRPr lang="en-US" sz="1400" dirty="0"/>
          </a:p>
        </p:txBody>
      </p:sp>
      <p:sp>
        <p:nvSpPr>
          <p:cNvPr id="6" name="Shape 3"/>
          <p:cNvSpPr/>
          <p:nvPr/>
        </p:nvSpPr>
        <p:spPr>
          <a:xfrm>
            <a:off x="11277295" y="6217920"/>
            <a:ext cx="548640" cy="548640"/>
          </a:xfrm>
          <a:prstGeom prst="ellipse">
            <a:avLst/>
          </a:prstGeom>
          <a:solidFill>
            <a:srgbClr val="FF6B35"/>
          </a:solidFill>
          <a:ln/>
        </p:spPr>
      </p:sp>
      <p:sp>
        <p:nvSpPr>
          <p:cNvPr id="7" name="Text 4"/>
          <p:cNvSpPr/>
          <p:nvPr/>
        </p:nvSpPr>
        <p:spPr>
          <a:xfrm>
            <a:off x="11277295" y="6217920"/>
            <a:ext cx="5486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02</a:t>
            </a:r>
            <a:endParaRPr lang="en-US" sz="1800" dirty="0"/>
          </a:p>
        </p:txBody>
      </p:sp>
      <p:sp>
        <p:nvSpPr>
          <p:cNvPr id="8" name="Text 5"/>
          <p:cNvSpPr/>
          <p:nvPr/>
        </p:nvSpPr>
        <p:spPr>
          <a:xfrm>
            <a:off x="457200" y="6355080"/>
            <a:ext cx="36576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i="1" dirty="0">
                <a:solidFill>
                  <a:srgbClr val="5A64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clatgurukul.com</a:t>
            </a:r>
            <a:endParaRPr lang="en-US" sz="1400" dirty="0"/>
          </a:p>
        </p:txBody>
      </p:sp>
      <p:sp>
        <p:nvSpPr>
          <p:cNvPr id="9" name="Text 6"/>
          <p:cNvSpPr/>
          <p:nvPr/>
        </p:nvSpPr>
        <p:spPr>
          <a:xfrm>
            <a:off x="548640" y="777240"/>
            <a:ext cx="109728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spc="400" kern="0" dirty="0">
                <a:solidFill>
                  <a:srgbClr val="FF6B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RECAP &amp; TODAY</a:t>
            </a:r>
            <a:endParaRPr lang="en-US" sz="2200" dirty="0"/>
          </a:p>
        </p:txBody>
      </p:sp>
      <p:sp>
        <p:nvSpPr>
          <p:cNvPr id="10" name="Shape 7"/>
          <p:cNvSpPr/>
          <p:nvPr/>
        </p:nvSpPr>
        <p:spPr>
          <a:xfrm>
            <a:off x="548640" y="1188720"/>
            <a:ext cx="640080" cy="82296"/>
          </a:xfrm>
          <a:prstGeom prst="rect">
            <a:avLst/>
          </a:prstGeom>
          <a:solidFill>
            <a:srgbClr val="FF6B35"/>
          </a:solidFill>
          <a:ln/>
        </p:spPr>
      </p:sp>
      <p:sp>
        <p:nvSpPr>
          <p:cNvPr id="11" name="Text 8"/>
          <p:cNvSpPr/>
          <p:nvPr/>
        </p:nvSpPr>
        <p:spPr>
          <a:xfrm>
            <a:off x="548640" y="1298448"/>
            <a:ext cx="1115568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800" b="1" dirty="0">
                <a:solidFill>
                  <a:srgbClr val="1B2D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From disapproval to indirection</a:t>
            </a:r>
            <a:endParaRPr lang="en-US" sz="3800" dirty="0"/>
          </a:p>
        </p:txBody>
      </p:sp>
      <p:sp>
        <p:nvSpPr>
          <p:cNvPr id="12" name="Text 9"/>
          <p:cNvSpPr/>
          <p:nvPr/>
        </p:nvSpPr>
        <p:spPr>
          <a:xfrm>
            <a:off x="548640" y="2103120"/>
            <a:ext cx="111556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200" i="1" dirty="0">
                <a:solidFill>
                  <a:srgbClr val="5A64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Last class: six cousins of direct disapproval. Today: three cousins of INDIRECT disapproval.</a:t>
            </a:r>
            <a:endParaRPr lang="en-US" sz="2200" dirty="0"/>
          </a:p>
        </p:txBody>
      </p:sp>
      <p:sp>
        <p:nvSpPr>
          <p:cNvPr id="13" name="Shape 10"/>
          <p:cNvSpPr/>
          <p:nvPr/>
        </p:nvSpPr>
        <p:spPr>
          <a:xfrm>
            <a:off x="548640" y="3017520"/>
            <a:ext cx="5486400" cy="3291840"/>
          </a:xfrm>
          <a:prstGeom prst="roundRect">
            <a:avLst>
              <a:gd name="adj" fmla="val 2222"/>
            </a:avLst>
          </a:prstGeom>
          <a:solidFill>
            <a:srgbClr val="FFF8F0"/>
          </a:solidFill>
          <a:ln w="19050">
            <a:solidFill>
              <a:srgbClr val="1B2D4F"/>
            </a:solidFill>
            <a:prstDash val="solid"/>
          </a:ln>
        </p:spPr>
      </p:sp>
      <p:sp>
        <p:nvSpPr>
          <p:cNvPr id="14" name="Text 11"/>
          <p:cNvSpPr/>
          <p:nvPr/>
        </p:nvSpPr>
        <p:spPr>
          <a:xfrm>
            <a:off x="777240" y="3154680"/>
            <a:ext cx="45720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spc="300" kern="0" dirty="0">
                <a:solidFill>
                  <a:srgbClr val="FF6B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LAST CLASS</a:t>
            </a:r>
            <a:endParaRPr lang="en-US" sz="2200" dirty="0"/>
          </a:p>
        </p:txBody>
      </p:sp>
      <p:sp>
        <p:nvSpPr>
          <p:cNvPr id="15" name="Text 12"/>
          <p:cNvSpPr/>
          <p:nvPr/>
        </p:nvSpPr>
        <p:spPr>
          <a:xfrm>
            <a:off x="777240" y="3520440"/>
            <a:ext cx="50292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1B2D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Disapproving Family</a:t>
            </a:r>
            <a:endParaRPr lang="en-US" sz="2600" dirty="0"/>
          </a:p>
        </p:txBody>
      </p:sp>
      <p:sp>
        <p:nvSpPr>
          <p:cNvPr id="16" name="Text 13"/>
          <p:cNvSpPr/>
          <p:nvPr/>
        </p:nvSpPr>
        <p:spPr>
          <a:xfrm>
            <a:off x="777240" y="4023360"/>
            <a:ext cx="5029200" cy="12801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dirty="0">
                <a:solidFill>
                  <a:srgbClr val="0E1A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Six cousins. Direct rejection — moral, analytical, casual, public, emotional, doubting.</a:t>
            </a:r>
            <a:endParaRPr lang="en-US" sz="2200" dirty="0"/>
          </a:p>
        </p:txBody>
      </p:sp>
      <p:sp>
        <p:nvSpPr>
          <p:cNvPr id="17" name="Text 14"/>
          <p:cNvSpPr/>
          <p:nvPr/>
        </p:nvSpPr>
        <p:spPr>
          <a:xfrm>
            <a:off x="777240" y="5394960"/>
            <a:ext cx="502920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i="1" dirty="0">
                <a:solidFill>
                  <a:srgbClr val="5A64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CN · CR · DS · DN · IN · SK</a:t>
            </a:r>
            <a:endParaRPr lang="en-US" sz="2000" dirty="0"/>
          </a:p>
        </p:txBody>
      </p:sp>
      <p:sp>
        <p:nvSpPr>
          <p:cNvPr id="18" name="Shape 15"/>
          <p:cNvSpPr/>
          <p:nvPr/>
        </p:nvSpPr>
        <p:spPr>
          <a:xfrm>
            <a:off x="6263640" y="3017520"/>
            <a:ext cx="5486400" cy="3291840"/>
          </a:xfrm>
          <a:prstGeom prst="roundRect">
            <a:avLst>
              <a:gd name="adj" fmla="val 2222"/>
            </a:avLst>
          </a:prstGeom>
          <a:solidFill>
            <a:srgbClr val="1B2D4F"/>
          </a:solidFill>
          <a:ln w="19050">
            <a:solidFill>
              <a:srgbClr val="FF6B35"/>
            </a:solidFill>
            <a:prstDash val="solid"/>
          </a:ln>
        </p:spPr>
      </p:sp>
      <p:sp>
        <p:nvSpPr>
          <p:cNvPr id="19" name="Text 16"/>
          <p:cNvSpPr/>
          <p:nvPr/>
        </p:nvSpPr>
        <p:spPr>
          <a:xfrm>
            <a:off x="6492240" y="3154680"/>
            <a:ext cx="45720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spc="300" kern="0" dirty="0">
                <a:solidFill>
                  <a:srgbClr val="FF6B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TODAY</a:t>
            </a:r>
            <a:endParaRPr lang="en-US" sz="2200" dirty="0"/>
          </a:p>
        </p:txBody>
      </p:sp>
      <p:sp>
        <p:nvSpPr>
          <p:cNvPr id="20" name="Text 17"/>
          <p:cNvSpPr/>
          <p:nvPr/>
        </p:nvSpPr>
        <p:spPr>
          <a:xfrm>
            <a:off x="6492240" y="3520440"/>
            <a:ext cx="50292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Ironic Family</a:t>
            </a:r>
            <a:endParaRPr lang="en-US" sz="2600" dirty="0"/>
          </a:p>
        </p:txBody>
      </p:sp>
      <p:sp>
        <p:nvSpPr>
          <p:cNvPr id="21" name="Text 18"/>
          <p:cNvSpPr/>
          <p:nvPr/>
        </p:nvSpPr>
        <p:spPr>
          <a:xfrm>
            <a:off x="6492240" y="4023360"/>
            <a:ext cx="5029200" cy="12801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dirty="0">
                <a:solidFill>
                  <a:srgbClr val="FFB89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Three cousins. INDIRECT rejection — the author criticises without saying so plainly.</a:t>
            </a:r>
            <a:endParaRPr lang="en-US" sz="2200" dirty="0"/>
          </a:p>
        </p:txBody>
      </p:sp>
      <p:sp>
        <p:nvSpPr>
          <p:cNvPr id="22" name="Text 19"/>
          <p:cNvSpPr/>
          <p:nvPr/>
        </p:nvSpPr>
        <p:spPr>
          <a:xfrm>
            <a:off x="6492240" y="5394960"/>
            <a:ext cx="502920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i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IR · SA · SD</a:t>
            </a:r>
            <a:endParaRPr lang="en-US" sz="2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4008"/>
          </a:xfrm>
          <a:prstGeom prst="rect">
            <a:avLst/>
          </a:prstGeom>
          <a:solidFill>
            <a:srgbClr val="FF6B35"/>
          </a:solidFill>
          <a:ln/>
        </p:spPr>
      </p:sp>
      <p:pic>
        <p:nvPicPr>
          <p:cNvPr id="3" name="Image 0" descr="/tmp/cg-logo-navy-on-whit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5760" y="182880"/>
            <a:ext cx="502920" cy="329184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960120" y="182880"/>
            <a:ext cx="3657600" cy="23774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spc="200" kern="0" dirty="0">
                <a:solidFill>
                  <a:srgbClr val="1B2D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CLAT GURUKUL</a:t>
            </a:r>
            <a:endParaRPr lang="en-US" sz="1400" dirty="0"/>
          </a:p>
        </p:txBody>
      </p:sp>
      <p:sp>
        <p:nvSpPr>
          <p:cNvPr id="5" name="Text 2"/>
          <p:cNvSpPr/>
          <p:nvPr/>
        </p:nvSpPr>
        <p:spPr>
          <a:xfrm>
            <a:off x="960120" y="420624"/>
            <a:ext cx="640080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i="1" dirty="0">
                <a:solidFill>
                  <a:srgbClr val="5A64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CLAT 2027  ·  English  ·  Class 06  ·  Ironic Family</a:t>
            </a:r>
            <a:endParaRPr lang="en-US" sz="1400" dirty="0"/>
          </a:p>
        </p:txBody>
      </p:sp>
      <p:sp>
        <p:nvSpPr>
          <p:cNvPr id="6" name="Shape 3"/>
          <p:cNvSpPr/>
          <p:nvPr/>
        </p:nvSpPr>
        <p:spPr>
          <a:xfrm>
            <a:off x="11277295" y="6217920"/>
            <a:ext cx="548640" cy="548640"/>
          </a:xfrm>
          <a:prstGeom prst="ellipse">
            <a:avLst/>
          </a:prstGeom>
          <a:solidFill>
            <a:srgbClr val="FF6B35"/>
          </a:solidFill>
          <a:ln/>
        </p:spPr>
      </p:sp>
      <p:sp>
        <p:nvSpPr>
          <p:cNvPr id="7" name="Text 4"/>
          <p:cNvSpPr/>
          <p:nvPr/>
        </p:nvSpPr>
        <p:spPr>
          <a:xfrm>
            <a:off x="11277295" y="6217920"/>
            <a:ext cx="5486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03</a:t>
            </a:r>
            <a:endParaRPr lang="en-US" sz="1800" dirty="0"/>
          </a:p>
        </p:txBody>
      </p:sp>
      <p:sp>
        <p:nvSpPr>
          <p:cNvPr id="8" name="Text 5"/>
          <p:cNvSpPr/>
          <p:nvPr/>
        </p:nvSpPr>
        <p:spPr>
          <a:xfrm>
            <a:off x="457200" y="6355080"/>
            <a:ext cx="36576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i="1" dirty="0">
                <a:solidFill>
                  <a:srgbClr val="5A64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clatgurukul.com</a:t>
            </a:r>
            <a:endParaRPr lang="en-US" sz="1400" dirty="0"/>
          </a:p>
        </p:txBody>
      </p:sp>
      <p:sp>
        <p:nvSpPr>
          <p:cNvPr id="9" name="Text 6"/>
          <p:cNvSpPr/>
          <p:nvPr/>
        </p:nvSpPr>
        <p:spPr>
          <a:xfrm>
            <a:off x="548640" y="777240"/>
            <a:ext cx="109728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spc="400" kern="0" dirty="0">
                <a:solidFill>
                  <a:srgbClr val="FF6B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FAMILY</a:t>
            </a:r>
            <a:endParaRPr lang="en-US" sz="2200" dirty="0"/>
          </a:p>
        </p:txBody>
      </p:sp>
      <p:sp>
        <p:nvSpPr>
          <p:cNvPr id="10" name="Shape 7"/>
          <p:cNvSpPr/>
          <p:nvPr/>
        </p:nvSpPr>
        <p:spPr>
          <a:xfrm>
            <a:off x="548640" y="1188720"/>
            <a:ext cx="640080" cy="82296"/>
          </a:xfrm>
          <a:prstGeom prst="rect">
            <a:avLst/>
          </a:prstGeom>
          <a:solidFill>
            <a:srgbClr val="FF6B35"/>
          </a:solidFill>
          <a:ln/>
        </p:spPr>
      </p:sp>
      <p:sp>
        <p:nvSpPr>
          <p:cNvPr id="11" name="Text 8"/>
          <p:cNvSpPr/>
          <p:nvPr/>
        </p:nvSpPr>
        <p:spPr>
          <a:xfrm>
            <a:off x="548640" y="1298448"/>
            <a:ext cx="1115568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800" b="1" dirty="0">
                <a:solidFill>
                  <a:srgbClr val="1B2D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Ironic — criticism by indirection</a:t>
            </a:r>
            <a:endParaRPr lang="en-US" sz="3800" dirty="0"/>
          </a:p>
        </p:txBody>
      </p:sp>
      <p:sp>
        <p:nvSpPr>
          <p:cNvPr id="12" name="Shape 9"/>
          <p:cNvSpPr/>
          <p:nvPr/>
        </p:nvSpPr>
        <p:spPr>
          <a:xfrm>
            <a:off x="548640" y="2697480"/>
            <a:ext cx="11155680" cy="1280160"/>
          </a:xfrm>
          <a:prstGeom prst="roundRect">
            <a:avLst>
              <a:gd name="adj" fmla="val 4286"/>
            </a:avLst>
          </a:prstGeom>
          <a:solidFill>
            <a:srgbClr val="FFF8F0"/>
          </a:solidFill>
          <a:ln w="19050">
            <a:solidFill>
              <a:srgbClr val="FF6B35"/>
            </a:solidFill>
            <a:prstDash val="solid"/>
          </a:ln>
        </p:spPr>
      </p:sp>
      <p:sp>
        <p:nvSpPr>
          <p:cNvPr id="13" name="Text 10"/>
          <p:cNvSpPr/>
          <p:nvPr/>
        </p:nvSpPr>
        <p:spPr>
          <a:xfrm>
            <a:off x="914400" y="2743200"/>
            <a:ext cx="10424160" cy="11887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i="1" dirty="0">
                <a:solidFill>
                  <a:srgbClr val="1B2D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"All three cousins criticise without naming the criticism. They differ in flavour — contradiction, ridicule, or contempt."</a:t>
            </a:r>
            <a:endParaRPr lang="en-US" sz="2400" dirty="0"/>
          </a:p>
        </p:txBody>
      </p:sp>
      <p:sp>
        <p:nvSpPr>
          <p:cNvPr id="14" name="Shape 11"/>
          <p:cNvSpPr/>
          <p:nvPr/>
        </p:nvSpPr>
        <p:spPr>
          <a:xfrm>
            <a:off x="548640" y="4297680"/>
            <a:ext cx="3657600" cy="2011680"/>
          </a:xfrm>
          <a:prstGeom prst="roundRect">
            <a:avLst>
              <a:gd name="adj" fmla="val 2727"/>
            </a:avLst>
          </a:prstGeom>
          <a:solidFill>
            <a:srgbClr val="1B2D4F"/>
          </a:solidFill>
          <a:ln/>
        </p:spPr>
      </p:sp>
      <p:sp>
        <p:nvSpPr>
          <p:cNvPr id="15" name="Text 12"/>
          <p:cNvSpPr/>
          <p:nvPr/>
        </p:nvSpPr>
        <p:spPr>
          <a:xfrm>
            <a:off x="731520" y="4434840"/>
            <a:ext cx="33832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spc="300" kern="0" dirty="0">
                <a:solidFill>
                  <a:srgbClr val="FF6B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RANGE</a:t>
            </a:r>
            <a:endParaRPr lang="en-US" sz="2000" dirty="0"/>
          </a:p>
        </p:txBody>
      </p:sp>
      <p:sp>
        <p:nvSpPr>
          <p:cNvPr id="16" name="Text 13"/>
          <p:cNvSpPr/>
          <p:nvPr/>
        </p:nvSpPr>
        <p:spPr>
          <a:xfrm>
            <a:off x="731520" y="4846320"/>
            <a:ext cx="3383280" cy="14630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Subtle contradiction (IR) → humorous social criticism (SA) → bitter scorn (SD).</a:t>
            </a:r>
            <a:endParaRPr lang="en-US" sz="1800" dirty="0"/>
          </a:p>
        </p:txBody>
      </p:sp>
      <p:sp>
        <p:nvSpPr>
          <p:cNvPr id="17" name="Shape 14"/>
          <p:cNvSpPr/>
          <p:nvPr/>
        </p:nvSpPr>
        <p:spPr>
          <a:xfrm>
            <a:off x="4389120" y="4297680"/>
            <a:ext cx="3657600" cy="2011680"/>
          </a:xfrm>
          <a:prstGeom prst="roundRect">
            <a:avLst>
              <a:gd name="adj" fmla="val 2727"/>
            </a:avLst>
          </a:prstGeom>
          <a:solidFill>
            <a:srgbClr val="1B2D4F"/>
          </a:solidFill>
          <a:ln/>
        </p:spPr>
      </p:sp>
      <p:sp>
        <p:nvSpPr>
          <p:cNvPr id="18" name="Text 15"/>
          <p:cNvSpPr/>
          <p:nvPr/>
        </p:nvSpPr>
        <p:spPr>
          <a:xfrm>
            <a:off x="4572000" y="4434840"/>
            <a:ext cx="33832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spc="300" kern="0" dirty="0">
                <a:solidFill>
                  <a:srgbClr val="FF6B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DECISION</a:t>
            </a:r>
            <a:endParaRPr lang="en-US" sz="2000" dirty="0"/>
          </a:p>
        </p:txBody>
      </p:sp>
      <p:sp>
        <p:nvSpPr>
          <p:cNvPr id="19" name="Text 16"/>
          <p:cNvSpPr/>
          <p:nvPr/>
        </p:nvSpPr>
        <p:spPr>
          <a:xfrm>
            <a:off x="4572000" y="4846320"/>
            <a:ext cx="3383280" cy="14630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Decide the flavour, not the topic. All three may attack the same target.</a:t>
            </a:r>
            <a:endParaRPr lang="en-US" sz="1800" dirty="0"/>
          </a:p>
        </p:txBody>
      </p:sp>
      <p:sp>
        <p:nvSpPr>
          <p:cNvPr id="20" name="Shape 17"/>
          <p:cNvSpPr/>
          <p:nvPr/>
        </p:nvSpPr>
        <p:spPr>
          <a:xfrm>
            <a:off x="8229600" y="4297680"/>
            <a:ext cx="3657600" cy="2011680"/>
          </a:xfrm>
          <a:prstGeom prst="roundRect">
            <a:avLst>
              <a:gd name="adj" fmla="val 2727"/>
            </a:avLst>
          </a:prstGeom>
          <a:solidFill>
            <a:srgbClr val="1B2D4F"/>
          </a:solidFill>
          <a:ln/>
        </p:spPr>
      </p:sp>
      <p:sp>
        <p:nvSpPr>
          <p:cNvPr id="21" name="Text 18"/>
          <p:cNvSpPr/>
          <p:nvPr/>
        </p:nvSpPr>
        <p:spPr>
          <a:xfrm>
            <a:off x="8412480" y="4434840"/>
            <a:ext cx="33832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spc="300" kern="0" dirty="0">
                <a:solidFill>
                  <a:srgbClr val="FF6B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TRAPS</a:t>
            </a:r>
            <a:endParaRPr lang="en-US" sz="2000" dirty="0"/>
          </a:p>
        </p:txBody>
      </p:sp>
      <p:sp>
        <p:nvSpPr>
          <p:cNvPr id="22" name="Text 19"/>
          <p:cNvSpPr/>
          <p:nvPr/>
        </p:nvSpPr>
        <p:spPr>
          <a:xfrm>
            <a:off x="8412480" y="4846320"/>
            <a:ext cx="3383280" cy="14630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Mocking ≠ satire. Criticism ≠ sardonic. Contradiction ≠ bitterness.</a:t>
            </a:r>
            <a:endParaRPr lang="en-US" sz="1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1B2D4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65760" y="1371600"/>
            <a:ext cx="4572000" cy="45720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8000" b="1" dirty="0">
                <a:solidFill>
                  <a:srgbClr val="2E477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IR</a:t>
            </a:r>
            <a:endParaRPr lang="en-US" sz="28000" dirty="0"/>
          </a:p>
        </p:txBody>
      </p:sp>
      <p:sp>
        <p:nvSpPr>
          <p:cNvPr id="3" name="Shape 1"/>
          <p:cNvSpPr/>
          <p:nvPr/>
        </p:nvSpPr>
        <p:spPr>
          <a:xfrm>
            <a:off x="5029200" y="2286000"/>
            <a:ext cx="164592" cy="2560320"/>
          </a:xfrm>
          <a:prstGeom prst="rect">
            <a:avLst/>
          </a:prstGeom>
          <a:solidFill>
            <a:srgbClr val="FF6B35"/>
          </a:solidFill>
          <a:ln/>
        </p:spPr>
      </p:sp>
      <p:sp>
        <p:nvSpPr>
          <p:cNvPr id="4" name="Text 2"/>
          <p:cNvSpPr/>
          <p:nvPr/>
        </p:nvSpPr>
        <p:spPr>
          <a:xfrm>
            <a:off x="5394960" y="2286000"/>
            <a:ext cx="640080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spc="400" kern="0" dirty="0">
                <a:solidFill>
                  <a:srgbClr val="FF6B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COUSIN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5394960" y="2743200"/>
            <a:ext cx="6400800" cy="12801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5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Ironic</a:t>
            </a:r>
            <a:endParaRPr lang="en-US" sz="5000" dirty="0"/>
          </a:p>
        </p:txBody>
      </p:sp>
      <p:sp>
        <p:nvSpPr>
          <p:cNvPr id="6" name="Text 4"/>
          <p:cNvSpPr/>
          <p:nvPr/>
        </p:nvSpPr>
        <p:spPr>
          <a:xfrm>
            <a:off x="5394960" y="4114800"/>
            <a:ext cx="640080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i="1" dirty="0">
                <a:solidFill>
                  <a:srgbClr val="FFB89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Surface meaning vs reality — the cool cousin</a:t>
            </a:r>
            <a:endParaRPr lang="en-US" sz="2400" dirty="0"/>
          </a:p>
        </p:txBody>
      </p:sp>
      <p:sp>
        <p:nvSpPr>
          <p:cNvPr id="7" name="Shape 5"/>
          <p:cNvSpPr/>
          <p:nvPr/>
        </p:nvSpPr>
        <p:spPr>
          <a:xfrm>
            <a:off x="0" y="0"/>
            <a:ext cx="12191695" cy="64008"/>
          </a:xfrm>
          <a:prstGeom prst="rect">
            <a:avLst/>
          </a:prstGeom>
          <a:solidFill>
            <a:srgbClr val="FF6B35"/>
          </a:solidFill>
          <a:ln/>
        </p:spPr>
      </p:sp>
      <p:pic>
        <p:nvPicPr>
          <p:cNvPr id="8" name="Image 0" descr="/tmp/cg-logo-white-on-navy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5760" y="182880"/>
            <a:ext cx="502920" cy="329184"/>
          </a:xfrm>
          <a:prstGeom prst="rect">
            <a:avLst/>
          </a:prstGeom>
        </p:spPr>
      </p:pic>
      <p:sp>
        <p:nvSpPr>
          <p:cNvPr id="9" name="Text 6"/>
          <p:cNvSpPr/>
          <p:nvPr/>
        </p:nvSpPr>
        <p:spPr>
          <a:xfrm>
            <a:off x="960120" y="182880"/>
            <a:ext cx="3657600" cy="23774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spc="200" kern="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CLAT GURUKUL</a:t>
            </a:r>
            <a:endParaRPr lang="en-US" sz="1400" dirty="0"/>
          </a:p>
        </p:txBody>
      </p:sp>
      <p:sp>
        <p:nvSpPr>
          <p:cNvPr id="10" name="Text 7"/>
          <p:cNvSpPr/>
          <p:nvPr/>
        </p:nvSpPr>
        <p:spPr>
          <a:xfrm>
            <a:off x="960120" y="420624"/>
            <a:ext cx="640080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i="1" dirty="0">
                <a:solidFill>
                  <a:srgbClr val="FFB89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CLAT 2027  ·  English  ·  Class 06  ·  Ironic Family</a:t>
            </a:r>
            <a:endParaRPr lang="en-US" sz="1400" dirty="0"/>
          </a:p>
        </p:txBody>
      </p:sp>
      <p:sp>
        <p:nvSpPr>
          <p:cNvPr id="11" name="Shape 8"/>
          <p:cNvSpPr/>
          <p:nvPr/>
        </p:nvSpPr>
        <p:spPr>
          <a:xfrm>
            <a:off x="11277295" y="6217920"/>
            <a:ext cx="548640" cy="548640"/>
          </a:xfrm>
          <a:prstGeom prst="ellipse">
            <a:avLst/>
          </a:prstGeom>
          <a:solidFill>
            <a:srgbClr val="FF6B35"/>
          </a:solidFill>
          <a:ln/>
        </p:spPr>
      </p:sp>
      <p:sp>
        <p:nvSpPr>
          <p:cNvPr id="12" name="Text 9"/>
          <p:cNvSpPr/>
          <p:nvPr/>
        </p:nvSpPr>
        <p:spPr>
          <a:xfrm>
            <a:off x="11277295" y="6217920"/>
            <a:ext cx="5486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04</a:t>
            </a:r>
            <a:endParaRPr lang="en-US" sz="1800" dirty="0"/>
          </a:p>
        </p:txBody>
      </p:sp>
      <p:sp>
        <p:nvSpPr>
          <p:cNvPr id="13" name="Text 10"/>
          <p:cNvSpPr/>
          <p:nvPr/>
        </p:nvSpPr>
        <p:spPr>
          <a:xfrm>
            <a:off x="457200" y="6355080"/>
            <a:ext cx="36576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i="1" dirty="0">
                <a:solidFill>
                  <a:srgbClr val="FFB89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clatgurukul.com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4008"/>
          </a:xfrm>
          <a:prstGeom prst="rect">
            <a:avLst/>
          </a:prstGeom>
          <a:solidFill>
            <a:srgbClr val="FF6B35"/>
          </a:solidFill>
          <a:ln/>
        </p:spPr>
      </p:sp>
      <p:pic>
        <p:nvPicPr>
          <p:cNvPr id="3" name="Image 0" descr="/tmp/cg-logo-navy-on-whit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5760" y="182880"/>
            <a:ext cx="502920" cy="329184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960120" y="182880"/>
            <a:ext cx="3657600" cy="23774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spc="200" kern="0" dirty="0">
                <a:solidFill>
                  <a:srgbClr val="1B2D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CLAT GURUKUL</a:t>
            </a:r>
            <a:endParaRPr lang="en-US" sz="1400" dirty="0"/>
          </a:p>
        </p:txBody>
      </p:sp>
      <p:sp>
        <p:nvSpPr>
          <p:cNvPr id="5" name="Text 2"/>
          <p:cNvSpPr/>
          <p:nvPr/>
        </p:nvSpPr>
        <p:spPr>
          <a:xfrm>
            <a:off x="960120" y="420624"/>
            <a:ext cx="640080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i="1" dirty="0">
                <a:solidFill>
                  <a:srgbClr val="5A64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CLAT 2027  ·  English  ·  Class 06  ·  Ironic Family</a:t>
            </a:r>
            <a:endParaRPr lang="en-US" sz="1400" dirty="0"/>
          </a:p>
        </p:txBody>
      </p:sp>
      <p:sp>
        <p:nvSpPr>
          <p:cNvPr id="6" name="Shape 3"/>
          <p:cNvSpPr/>
          <p:nvPr/>
        </p:nvSpPr>
        <p:spPr>
          <a:xfrm>
            <a:off x="11277295" y="6217920"/>
            <a:ext cx="548640" cy="548640"/>
          </a:xfrm>
          <a:prstGeom prst="ellipse">
            <a:avLst/>
          </a:prstGeom>
          <a:solidFill>
            <a:srgbClr val="FF6B35"/>
          </a:solidFill>
          <a:ln/>
        </p:spPr>
      </p:sp>
      <p:sp>
        <p:nvSpPr>
          <p:cNvPr id="7" name="Text 4"/>
          <p:cNvSpPr/>
          <p:nvPr/>
        </p:nvSpPr>
        <p:spPr>
          <a:xfrm>
            <a:off x="11277295" y="6217920"/>
            <a:ext cx="5486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05</a:t>
            </a:r>
            <a:endParaRPr lang="en-US" sz="1800" dirty="0"/>
          </a:p>
        </p:txBody>
      </p:sp>
      <p:sp>
        <p:nvSpPr>
          <p:cNvPr id="8" name="Text 5"/>
          <p:cNvSpPr/>
          <p:nvPr/>
        </p:nvSpPr>
        <p:spPr>
          <a:xfrm>
            <a:off x="457200" y="6355080"/>
            <a:ext cx="36576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i="1" dirty="0">
                <a:solidFill>
                  <a:srgbClr val="5A64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clatgurukul.com</a:t>
            </a:r>
            <a:endParaRPr lang="en-US" sz="1400" dirty="0"/>
          </a:p>
        </p:txBody>
      </p:sp>
      <p:sp>
        <p:nvSpPr>
          <p:cNvPr id="9" name="Text 6"/>
          <p:cNvSpPr/>
          <p:nvPr/>
        </p:nvSpPr>
        <p:spPr>
          <a:xfrm>
            <a:off x="548640" y="777240"/>
            <a:ext cx="109728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spc="400" kern="0" dirty="0">
                <a:solidFill>
                  <a:srgbClr val="FF6B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COUSIN · IR</a:t>
            </a:r>
            <a:endParaRPr lang="en-US" sz="2200" dirty="0"/>
          </a:p>
        </p:txBody>
      </p:sp>
      <p:sp>
        <p:nvSpPr>
          <p:cNvPr id="10" name="Shape 7"/>
          <p:cNvSpPr/>
          <p:nvPr/>
        </p:nvSpPr>
        <p:spPr>
          <a:xfrm>
            <a:off x="548640" y="1188720"/>
            <a:ext cx="640080" cy="82296"/>
          </a:xfrm>
          <a:prstGeom prst="rect">
            <a:avLst/>
          </a:prstGeom>
          <a:solidFill>
            <a:srgbClr val="FF6B35"/>
          </a:solidFill>
          <a:ln/>
        </p:spPr>
      </p:sp>
      <p:sp>
        <p:nvSpPr>
          <p:cNvPr id="11" name="Text 8"/>
          <p:cNvSpPr/>
          <p:nvPr/>
        </p:nvSpPr>
        <p:spPr>
          <a:xfrm>
            <a:off x="548640" y="1298448"/>
            <a:ext cx="1115568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800" b="1" dirty="0">
                <a:solidFill>
                  <a:srgbClr val="1B2D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Ironic — meaning by contradiction</a:t>
            </a:r>
            <a:endParaRPr lang="en-US" sz="3800" dirty="0"/>
          </a:p>
        </p:txBody>
      </p:sp>
      <p:sp>
        <p:nvSpPr>
          <p:cNvPr id="12" name="Text 9"/>
          <p:cNvSpPr/>
          <p:nvPr/>
        </p:nvSpPr>
        <p:spPr>
          <a:xfrm>
            <a:off x="548640" y="2103120"/>
            <a:ext cx="111556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200" i="1" dirty="0">
                <a:solidFill>
                  <a:srgbClr val="5A64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writer says one thing but means the opposite, exposing contradiction, absurdity, hypocrisy, or unexpected reality. Mild, clever, witty, indirect.</a:t>
            </a:r>
            <a:endParaRPr lang="en-US" sz="2200" dirty="0"/>
          </a:p>
        </p:txBody>
      </p:sp>
      <p:sp>
        <p:nvSpPr>
          <p:cNvPr id="13" name="Shape 10"/>
          <p:cNvSpPr/>
          <p:nvPr/>
        </p:nvSpPr>
        <p:spPr>
          <a:xfrm>
            <a:off x="548640" y="3063240"/>
            <a:ext cx="11155680" cy="1051560"/>
          </a:xfrm>
          <a:prstGeom prst="roundRect">
            <a:avLst>
              <a:gd name="adj" fmla="val 5217"/>
            </a:avLst>
          </a:prstGeom>
          <a:solidFill>
            <a:srgbClr val="1B2D4F"/>
          </a:solidFill>
          <a:ln/>
        </p:spPr>
      </p:sp>
      <p:sp>
        <p:nvSpPr>
          <p:cNvPr id="14" name="Text 11"/>
          <p:cNvSpPr/>
          <p:nvPr/>
        </p:nvSpPr>
        <p:spPr>
          <a:xfrm>
            <a:off x="777240" y="3127248"/>
            <a:ext cx="32004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spc="300" kern="0" dirty="0">
                <a:solidFill>
                  <a:srgbClr val="FF6B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CUE PATTERNS</a:t>
            </a:r>
            <a:endParaRPr lang="en-US" sz="1800" dirty="0"/>
          </a:p>
        </p:txBody>
      </p:sp>
      <p:sp>
        <p:nvSpPr>
          <p:cNvPr id="15" name="Text 12"/>
          <p:cNvSpPr/>
          <p:nvPr/>
        </p:nvSpPr>
        <p:spPr>
          <a:xfrm>
            <a:off x="777240" y="3429000"/>
            <a:ext cx="10698480" cy="6400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800" i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Surface praise + opposite reality · 'admirable, considering…' · '"quick service" 40 minutes late' · self-defeating action</a:t>
            </a:r>
            <a:endParaRPr lang="en-US" sz="1800" dirty="0"/>
          </a:p>
        </p:txBody>
      </p:sp>
      <p:sp>
        <p:nvSpPr>
          <p:cNvPr id="16" name="Shape 13"/>
          <p:cNvSpPr/>
          <p:nvPr/>
        </p:nvSpPr>
        <p:spPr>
          <a:xfrm>
            <a:off x="548640" y="4251960"/>
            <a:ext cx="11155680" cy="1280160"/>
          </a:xfrm>
          <a:prstGeom prst="roundRect">
            <a:avLst>
              <a:gd name="adj" fmla="val 4286"/>
            </a:avLst>
          </a:prstGeom>
          <a:solidFill>
            <a:srgbClr val="FFF8F0"/>
          </a:solidFill>
          <a:ln w="12700">
            <a:solidFill>
              <a:srgbClr val="1B2D4F"/>
            </a:solidFill>
            <a:prstDash val="solid"/>
          </a:ln>
        </p:spPr>
      </p:sp>
      <p:sp>
        <p:nvSpPr>
          <p:cNvPr id="17" name="Text 14"/>
          <p:cNvSpPr/>
          <p:nvPr/>
        </p:nvSpPr>
        <p:spPr>
          <a:xfrm>
            <a:off x="777240" y="4315968"/>
            <a:ext cx="2743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spc="300" kern="0" dirty="0">
                <a:solidFill>
                  <a:srgbClr val="FF6B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EXAMPLE</a:t>
            </a:r>
            <a:endParaRPr lang="en-US" sz="1800" dirty="0"/>
          </a:p>
        </p:txBody>
      </p:sp>
      <p:sp>
        <p:nvSpPr>
          <p:cNvPr id="18" name="Text 15"/>
          <p:cNvSpPr/>
          <p:nvPr/>
        </p:nvSpPr>
        <p:spPr>
          <a:xfrm>
            <a:off x="777240" y="4617720"/>
            <a:ext cx="10698480" cy="8686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800" i="1" dirty="0">
                <a:solidFill>
                  <a:srgbClr val="1B2D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government's commitment to transparency is truly admirable, considering how none of the reports were made public.</a:t>
            </a:r>
            <a:endParaRPr lang="en-US" sz="1800" dirty="0"/>
          </a:p>
        </p:txBody>
      </p:sp>
      <p:sp>
        <p:nvSpPr>
          <p:cNvPr id="19" name="Shape 16"/>
          <p:cNvSpPr/>
          <p:nvPr/>
        </p:nvSpPr>
        <p:spPr>
          <a:xfrm>
            <a:off x="548640" y="5669280"/>
            <a:ext cx="11155680" cy="640080"/>
          </a:xfrm>
          <a:prstGeom prst="roundRect">
            <a:avLst>
              <a:gd name="adj" fmla="val 8571"/>
            </a:avLst>
          </a:prstGeom>
          <a:solidFill>
            <a:srgbClr val="2E4773"/>
          </a:solidFill>
          <a:ln/>
        </p:spPr>
      </p:sp>
      <p:sp>
        <p:nvSpPr>
          <p:cNvPr id="20" name="Text 17"/>
          <p:cNvSpPr/>
          <p:nvPr/>
        </p:nvSpPr>
        <p:spPr>
          <a:xfrm>
            <a:off x="777240" y="5715000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b="1" spc="300" kern="0" dirty="0">
                <a:solidFill>
                  <a:srgbClr val="FF6B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CONTRAST</a:t>
            </a:r>
            <a:endParaRPr lang="en-US" sz="1600" dirty="0"/>
          </a:p>
        </p:txBody>
      </p:sp>
      <p:sp>
        <p:nvSpPr>
          <p:cNvPr id="21" name="Text 18"/>
          <p:cNvSpPr/>
          <p:nvPr/>
        </p:nvSpPr>
        <p:spPr>
          <a:xfrm>
            <a:off x="777240" y="5943600"/>
            <a:ext cx="10698480" cy="3657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6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Irony is contradiction. Sarcasm is mocking irony aimed at a person. Sardonic is bitter irony at large.</a:t>
            </a:r>
            <a:endParaRPr lang="en-US" sz="16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1B2D4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65760" y="1371600"/>
            <a:ext cx="4572000" cy="45720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8000" b="1" dirty="0">
                <a:solidFill>
                  <a:srgbClr val="2E477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</a:t>
            </a:r>
            <a:endParaRPr lang="en-US" sz="28000" dirty="0"/>
          </a:p>
        </p:txBody>
      </p:sp>
      <p:sp>
        <p:nvSpPr>
          <p:cNvPr id="3" name="Shape 1"/>
          <p:cNvSpPr/>
          <p:nvPr/>
        </p:nvSpPr>
        <p:spPr>
          <a:xfrm>
            <a:off x="5029200" y="2286000"/>
            <a:ext cx="164592" cy="2560320"/>
          </a:xfrm>
          <a:prstGeom prst="rect">
            <a:avLst/>
          </a:prstGeom>
          <a:solidFill>
            <a:srgbClr val="FF6B35"/>
          </a:solidFill>
          <a:ln/>
        </p:spPr>
      </p:sp>
      <p:sp>
        <p:nvSpPr>
          <p:cNvPr id="4" name="Text 2"/>
          <p:cNvSpPr/>
          <p:nvPr/>
        </p:nvSpPr>
        <p:spPr>
          <a:xfrm>
            <a:off x="5394960" y="2286000"/>
            <a:ext cx="640080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spc="400" kern="0" dirty="0">
                <a:solidFill>
                  <a:srgbClr val="FF6B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COUSIN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5394960" y="2743200"/>
            <a:ext cx="6400800" cy="12801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5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Satirical</a:t>
            </a:r>
            <a:endParaRPr lang="en-US" sz="5000" dirty="0"/>
          </a:p>
        </p:txBody>
      </p:sp>
      <p:sp>
        <p:nvSpPr>
          <p:cNvPr id="6" name="Text 4"/>
          <p:cNvSpPr/>
          <p:nvPr/>
        </p:nvSpPr>
        <p:spPr>
          <a:xfrm>
            <a:off x="5394960" y="4114800"/>
            <a:ext cx="640080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i="1" dirty="0">
                <a:solidFill>
                  <a:srgbClr val="FFB89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Humorous criticism of system / institution</a:t>
            </a:r>
            <a:endParaRPr lang="en-US" sz="2400" dirty="0"/>
          </a:p>
        </p:txBody>
      </p:sp>
      <p:sp>
        <p:nvSpPr>
          <p:cNvPr id="7" name="Shape 5"/>
          <p:cNvSpPr/>
          <p:nvPr/>
        </p:nvSpPr>
        <p:spPr>
          <a:xfrm>
            <a:off x="0" y="0"/>
            <a:ext cx="12191695" cy="64008"/>
          </a:xfrm>
          <a:prstGeom prst="rect">
            <a:avLst/>
          </a:prstGeom>
          <a:solidFill>
            <a:srgbClr val="FF6B35"/>
          </a:solidFill>
          <a:ln/>
        </p:spPr>
      </p:sp>
      <p:pic>
        <p:nvPicPr>
          <p:cNvPr id="8" name="Image 0" descr="/tmp/cg-logo-white-on-navy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5760" y="182880"/>
            <a:ext cx="502920" cy="329184"/>
          </a:xfrm>
          <a:prstGeom prst="rect">
            <a:avLst/>
          </a:prstGeom>
        </p:spPr>
      </p:pic>
      <p:sp>
        <p:nvSpPr>
          <p:cNvPr id="9" name="Text 6"/>
          <p:cNvSpPr/>
          <p:nvPr/>
        </p:nvSpPr>
        <p:spPr>
          <a:xfrm>
            <a:off x="960120" y="182880"/>
            <a:ext cx="3657600" cy="23774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spc="200" kern="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CLAT GURUKUL</a:t>
            </a:r>
            <a:endParaRPr lang="en-US" sz="1400" dirty="0"/>
          </a:p>
        </p:txBody>
      </p:sp>
      <p:sp>
        <p:nvSpPr>
          <p:cNvPr id="10" name="Text 7"/>
          <p:cNvSpPr/>
          <p:nvPr/>
        </p:nvSpPr>
        <p:spPr>
          <a:xfrm>
            <a:off x="960120" y="420624"/>
            <a:ext cx="640080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i="1" dirty="0">
                <a:solidFill>
                  <a:srgbClr val="FFB89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CLAT 2027  ·  English  ·  Class 06  ·  Ironic Family</a:t>
            </a:r>
            <a:endParaRPr lang="en-US" sz="1400" dirty="0"/>
          </a:p>
        </p:txBody>
      </p:sp>
      <p:sp>
        <p:nvSpPr>
          <p:cNvPr id="11" name="Shape 8"/>
          <p:cNvSpPr/>
          <p:nvPr/>
        </p:nvSpPr>
        <p:spPr>
          <a:xfrm>
            <a:off x="11277295" y="6217920"/>
            <a:ext cx="548640" cy="548640"/>
          </a:xfrm>
          <a:prstGeom prst="ellipse">
            <a:avLst/>
          </a:prstGeom>
          <a:solidFill>
            <a:srgbClr val="FF6B35"/>
          </a:solidFill>
          <a:ln/>
        </p:spPr>
      </p:sp>
      <p:sp>
        <p:nvSpPr>
          <p:cNvPr id="12" name="Text 9"/>
          <p:cNvSpPr/>
          <p:nvPr/>
        </p:nvSpPr>
        <p:spPr>
          <a:xfrm>
            <a:off x="11277295" y="6217920"/>
            <a:ext cx="5486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06</a:t>
            </a:r>
            <a:endParaRPr lang="en-US" sz="1800" dirty="0"/>
          </a:p>
        </p:txBody>
      </p:sp>
      <p:sp>
        <p:nvSpPr>
          <p:cNvPr id="13" name="Text 10"/>
          <p:cNvSpPr/>
          <p:nvPr/>
        </p:nvSpPr>
        <p:spPr>
          <a:xfrm>
            <a:off x="457200" y="6355080"/>
            <a:ext cx="36576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i="1" dirty="0">
                <a:solidFill>
                  <a:srgbClr val="FFB89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clatgurukul.com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4008"/>
          </a:xfrm>
          <a:prstGeom prst="rect">
            <a:avLst/>
          </a:prstGeom>
          <a:solidFill>
            <a:srgbClr val="FF6B35"/>
          </a:solidFill>
          <a:ln/>
        </p:spPr>
      </p:sp>
      <p:pic>
        <p:nvPicPr>
          <p:cNvPr id="3" name="Image 0" descr="/tmp/cg-logo-navy-on-whit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5760" y="182880"/>
            <a:ext cx="502920" cy="329184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960120" y="182880"/>
            <a:ext cx="3657600" cy="23774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spc="200" kern="0" dirty="0">
                <a:solidFill>
                  <a:srgbClr val="1B2D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CLAT GURUKUL</a:t>
            </a:r>
            <a:endParaRPr lang="en-US" sz="1400" dirty="0"/>
          </a:p>
        </p:txBody>
      </p:sp>
      <p:sp>
        <p:nvSpPr>
          <p:cNvPr id="5" name="Text 2"/>
          <p:cNvSpPr/>
          <p:nvPr/>
        </p:nvSpPr>
        <p:spPr>
          <a:xfrm>
            <a:off x="960120" y="420624"/>
            <a:ext cx="640080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i="1" dirty="0">
                <a:solidFill>
                  <a:srgbClr val="5A64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CLAT 2027  ·  English  ·  Class 06  ·  Ironic Family</a:t>
            </a:r>
            <a:endParaRPr lang="en-US" sz="1400" dirty="0"/>
          </a:p>
        </p:txBody>
      </p:sp>
      <p:sp>
        <p:nvSpPr>
          <p:cNvPr id="6" name="Shape 3"/>
          <p:cNvSpPr/>
          <p:nvPr/>
        </p:nvSpPr>
        <p:spPr>
          <a:xfrm>
            <a:off x="11277295" y="6217920"/>
            <a:ext cx="548640" cy="548640"/>
          </a:xfrm>
          <a:prstGeom prst="ellipse">
            <a:avLst/>
          </a:prstGeom>
          <a:solidFill>
            <a:srgbClr val="FF6B35"/>
          </a:solidFill>
          <a:ln/>
        </p:spPr>
      </p:sp>
      <p:sp>
        <p:nvSpPr>
          <p:cNvPr id="7" name="Text 4"/>
          <p:cNvSpPr/>
          <p:nvPr/>
        </p:nvSpPr>
        <p:spPr>
          <a:xfrm>
            <a:off x="11277295" y="6217920"/>
            <a:ext cx="5486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07</a:t>
            </a:r>
            <a:endParaRPr lang="en-US" sz="1800" dirty="0"/>
          </a:p>
        </p:txBody>
      </p:sp>
      <p:sp>
        <p:nvSpPr>
          <p:cNvPr id="8" name="Text 5"/>
          <p:cNvSpPr/>
          <p:nvPr/>
        </p:nvSpPr>
        <p:spPr>
          <a:xfrm>
            <a:off x="457200" y="6355080"/>
            <a:ext cx="36576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i="1" dirty="0">
                <a:solidFill>
                  <a:srgbClr val="5A64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clatgurukul.com</a:t>
            </a:r>
            <a:endParaRPr lang="en-US" sz="1400" dirty="0"/>
          </a:p>
        </p:txBody>
      </p:sp>
      <p:sp>
        <p:nvSpPr>
          <p:cNvPr id="9" name="Text 6"/>
          <p:cNvSpPr/>
          <p:nvPr/>
        </p:nvSpPr>
        <p:spPr>
          <a:xfrm>
            <a:off x="548640" y="777240"/>
            <a:ext cx="109728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spc="400" kern="0" dirty="0">
                <a:solidFill>
                  <a:srgbClr val="FF6B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COUSIN · SA</a:t>
            </a:r>
            <a:endParaRPr lang="en-US" sz="2200" dirty="0"/>
          </a:p>
        </p:txBody>
      </p:sp>
      <p:sp>
        <p:nvSpPr>
          <p:cNvPr id="10" name="Shape 7"/>
          <p:cNvSpPr/>
          <p:nvPr/>
        </p:nvSpPr>
        <p:spPr>
          <a:xfrm>
            <a:off x="548640" y="1188720"/>
            <a:ext cx="640080" cy="82296"/>
          </a:xfrm>
          <a:prstGeom prst="rect">
            <a:avLst/>
          </a:prstGeom>
          <a:solidFill>
            <a:srgbClr val="FF6B35"/>
          </a:solidFill>
          <a:ln/>
        </p:spPr>
      </p:sp>
      <p:sp>
        <p:nvSpPr>
          <p:cNvPr id="11" name="Text 8"/>
          <p:cNvSpPr/>
          <p:nvPr/>
        </p:nvSpPr>
        <p:spPr>
          <a:xfrm>
            <a:off x="548640" y="1298448"/>
            <a:ext cx="1115568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800" b="1" dirty="0">
                <a:solidFill>
                  <a:srgbClr val="1B2D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Satirical — ridicule of institutions</a:t>
            </a:r>
            <a:endParaRPr lang="en-US" sz="3800" dirty="0"/>
          </a:p>
        </p:txBody>
      </p:sp>
      <p:sp>
        <p:nvSpPr>
          <p:cNvPr id="12" name="Text 9"/>
          <p:cNvSpPr/>
          <p:nvPr/>
        </p:nvSpPr>
        <p:spPr>
          <a:xfrm>
            <a:off x="548640" y="2103120"/>
            <a:ext cx="111556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200" i="1" dirty="0">
                <a:solidFill>
                  <a:srgbClr val="5A64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Uses humour, exaggeration, or absurdity to expose social / institutional / political flaws or collective folly.</a:t>
            </a:r>
            <a:endParaRPr lang="en-US" sz="2200" dirty="0"/>
          </a:p>
        </p:txBody>
      </p:sp>
      <p:sp>
        <p:nvSpPr>
          <p:cNvPr id="13" name="Shape 10"/>
          <p:cNvSpPr/>
          <p:nvPr/>
        </p:nvSpPr>
        <p:spPr>
          <a:xfrm>
            <a:off x="548640" y="3063240"/>
            <a:ext cx="11155680" cy="1051560"/>
          </a:xfrm>
          <a:prstGeom prst="roundRect">
            <a:avLst>
              <a:gd name="adj" fmla="val 5217"/>
            </a:avLst>
          </a:prstGeom>
          <a:solidFill>
            <a:srgbClr val="1B2D4F"/>
          </a:solidFill>
          <a:ln/>
        </p:spPr>
      </p:sp>
      <p:sp>
        <p:nvSpPr>
          <p:cNvPr id="14" name="Text 11"/>
          <p:cNvSpPr/>
          <p:nvPr/>
        </p:nvSpPr>
        <p:spPr>
          <a:xfrm>
            <a:off x="777240" y="3127248"/>
            <a:ext cx="32004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spc="300" kern="0" dirty="0">
                <a:solidFill>
                  <a:srgbClr val="FF6B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CUE PATTERNS</a:t>
            </a:r>
            <a:endParaRPr lang="en-US" sz="1800" dirty="0"/>
          </a:p>
        </p:txBody>
      </p:sp>
      <p:sp>
        <p:nvSpPr>
          <p:cNvPr id="15" name="Text 12"/>
          <p:cNvSpPr/>
          <p:nvPr/>
        </p:nvSpPr>
        <p:spPr>
          <a:xfrm>
            <a:off x="777240" y="3429000"/>
            <a:ext cx="10698480" cy="6400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800" i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Absurd institutional action · committee about committees · system criticism · ridicule of collective conduct</a:t>
            </a:r>
            <a:endParaRPr lang="en-US" sz="1800" dirty="0"/>
          </a:p>
        </p:txBody>
      </p:sp>
      <p:sp>
        <p:nvSpPr>
          <p:cNvPr id="16" name="Shape 13"/>
          <p:cNvSpPr/>
          <p:nvPr/>
        </p:nvSpPr>
        <p:spPr>
          <a:xfrm>
            <a:off x="548640" y="4251960"/>
            <a:ext cx="11155680" cy="1280160"/>
          </a:xfrm>
          <a:prstGeom prst="roundRect">
            <a:avLst>
              <a:gd name="adj" fmla="val 4286"/>
            </a:avLst>
          </a:prstGeom>
          <a:solidFill>
            <a:srgbClr val="FFF8F0"/>
          </a:solidFill>
          <a:ln w="12700">
            <a:solidFill>
              <a:srgbClr val="1B2D4F"/>
            </a:solidFill>
            <a:prstDash val="solid"/>
          </a:ln>
        </p:spPr>
      </p:sp>
      <p:sp>
        <p:nvSpPr>
          <p:cNvPr id="17" name="Text 14"/>
          <p:cNvSpPr/>
          <p:nvPr/>
        </p:nvSpPr>
        <p:spPr>
          <a:xfrm>
            <a:off x="777240" y="4315968"/>
            <a:ext cx="2743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spc="300" kern="0" dirty="0">
                <a:solidFill>
                  <a:srgbClr val="FF6B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EXAMPLE</a:t>
            </a:r>
            <a:endParaRPr lang="en-US" sz="1800" dirty="0"/>
          </a:p>
        </p:txBody>
      </p:sp>
      <p:sp>
        <p:nvSpPr>
          <p:cNvPr id="18" name="Text 15"/>
          <p:cNvSpPr/>
          <p:nvPr/>
        </p:nvSpPr>
        <p:spPr>
          <a:xfrm>
            <a:off x="777240" y="4617720"/>
            <a:ext cx="10698480" cy="8686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800" i="1" dirty="0">
                <a:solidFill>
                  <a:srgbClr val="1B2D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ministry formed another committee to determine why previous committees had failed.</a:t>
            </a:r>
            <a:endParaRPr lang="en-US" sz="1800" dirty="0"/>
          </a:p>
        </p:txBody>
      </p:sp>
      <p:sp>
        <p:nvSpPr>
          <p:cNvPr id="19" name="Shape 16"/>
          <p:cNvSpPr/>
          <p:nvPr/>
        </p:nvSpPr>
        <p:spPr>
          <a:xfrm>
            <a:off x="548640" y="5669280"/>
            <a:ext cx="11155680" cy="640080"/>
          </a:xfrm>
          <a:prstGeom prst="roundRect">
            <a:avLst>
              <a:gd name="adj" fmla="val 8571"/>
            </a:avLst>
          </a:prstGeom>
          <a:solidFill>
            <a:srgbClr val="2E4773"/>
          </a:solidFill>
          <a:ln/>
        </p:spPr>
      </p:sp>
      <p:sp>
        <p:nvSpPr>
          <p:cNvPr id="20" name="Text 17"/>
          <p:cNvSpPr/>
          <p:nvPr/>
        </p:nvSpPr>
        <p:spPr>
          <a:xfrm>
            <a:off x="777240" y="5715000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b="1" spc="300" kern="0" dirty="0">
                <a:solidFill>
                  <a:srgbClr val="FF6B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CONTRAST</a:t>
            </a:r>
            <a:endParaRPr lang="en-US" sz="1600" dirty="0"/>
          </a:p>
        </p:txBody>
      </p:sp>
      <p:sp>
        <p:nvSpPr>
          <p:cNvPr id="21" name="Text 18"/>
          <p:cNvSpPr/>
          <p:nvPr/>
        </p:nvSpPr>
        <p:spPr>
          <a:xfrm>
            <a:off x="777240" y="5943600"/>
            <a:ext cx="10698480" cy="3657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6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Satire targets a system; Irony lives in one sentence's contradiction; Sardonic carries bitterness.</a:t>
            </a:r>
            <a:endParaRPr lang="en-US" sz="16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1B2D4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65760" y="1371600"/>
            <a:ext cx="4572000" cy="45720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8000" b="1" dirty="0">
                <a:solidFill>
                  <a:srgbClr val="2E477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SD</a:t>
            </a:r>
            <a:endParaRPr lang="en-US" sz="28000" dirty="0"/>
          </a:p>
        </p:txBody>
      </p:sp>
      <p:sp>
        <p:nvSpPr>
          <p:cNvPr id="3" name="Shape 1"/>
          <p:cNvSpPr/>
          <p:nvPr/>
        </p:nvSpPr>
        <p:spPr>
          <a:xfrm>
            <a:off x="5029200" y="2286000"/>
            <a:ext cx="164592" cy="2560320"/>
          </a:xfrm>
          <a:prstGeom prst="rect">
            <a:avLst/>
          </a:prstGeom>
          <a:solidFill>
            <a:srgbClr val="FF6B35"/>
          </a:solidFill>
          <a:ln/>
        </p:spPr>
      </p:sp>
      <p:sp>
        <p:nvSpPr>
          <p:cNvPr id="4" name="Text 2"/>
          <p:cNvSpPr/>
          <p:nvPr/>
        </p:nvSpPr>
        <p:spPr>
          <a:xfrm>
            <a:off x="5394960" y="2286000"/>
            <a:ext cx="640080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spc="400" kern="0" dirty="0">
                <a:solidFill>
                  <a:srgbClr val="FF6B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COUSIN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5394960" y="2743200"/>
            <a:ext cx="6400800" cy="12801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5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Sardonic</a:t>
            </a:r>
            <a:endParaRPr lang="en-US" sz="5000" dirty="0"/>
          </a:p>
        </p:txBody>
      </p:sp>
      <p:sp>
        <p:nvSpPr>
          <p:cNvPr id="6" name="Text 4"/>
          <p:cNvSpPr/>
          <p:nvPr/>
        </p:nvSpPr>
        <p:spPr>
          <a:xfrm>
            <a:off x="5394960" y="4114800"/>
            <a:ext cx="640080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i="1" dirty="0">
                <a:solidFill>
                  <a:srgbClr val="FFB89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Bitter contempt — the dark cousin</a:t>
            </a:r>
            <a:endParaRPr lang="en-US" sz="2400" dirty="0"/>
          </a:p>
        </p:txBody>
      </p:sp>
      <p:sp>
        <p:nvSpPr>
          <p:cNvPr id="7" name="Shape 5"/>
          <p:cNvSpPr/>
          <p:nvPr/>
        </p:nvSpPr>
        <p:spPr>
          <a:xfrm>
            <a:off x="0" y="0"/>
            <a:ext cx="12191695" cy="64008"/>
          </a:xfrm>
          <a:prstGeom prst="rect">
            <a:avLst/>
          </a:prstGeom>
          <a:solidFill>
            <a:srgbClr val="FF6B35"/>
          </a:solidFill>
          <a:ln/>
        </p:spPr>
      </p:sp>
      <p:pic>
        <p:nvPicPr>
          <p:cNvPr id="8" name="Image 0" descr="/tmp/cg-logo-white-on-navy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5760" y="182880"/>
            <a:ext cx="502920" cy="329184"/>
          </a:xfrm>
          <a:prstGeom prst="rect">
            <a:avLst/>
          </a:prstGeom>
        </p:spPr>
      </p:pic>
      <p:sp>
        <p:nvSpPr>
          <p:cNvPr id="9" name="Text 6"/>
          <p:cNvSpPr/>
          <p:nvPr/>
        </p:nvSpPr>
        <p:spPr>
          <a:xfrm>
            <a:off x="960120" y="182880"/>
            <a:ext cx="3657600" cy="23774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spc="200" kern="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CLAT GURUKUL</a:t>
            </a:r>
            <a:endParaRPr lang="en-US" sz="1400" dirty="0"/>
          </a:p>
        </p:txBody>
      </p:sp>
      <p:sp>
        <p:nvSpPr>
          <p:cNvPr id="10" name="Text 7"/>
          <p:cNvSpPr/>
          <p:nvPr/>
        </p:nvSpPr>
        <p:spPr>
          <a:xfrm>
            <a:off x="960120" y="420624"/>
            <a:ext cx="640080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i="1" dirty="0">
                <a:solidFill>
                  <a:srgbClr val="FFB89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CLAT 2027  ·  English  ·  Class 06  ·  Ironic Family</a:t>
            </a:r>
            <a:endParaRPr lang="en-US" sz="1400" dirty="0"/>
          </a:p>
        </p:txBody>
      </p:sp>
      <p:sp>
        <p:nvSpPr>
          <p:cNvPr id="11" name="Shape 8"/>
          <p:cNvSpPr/>
          <p:nvPr/>
        </p:nvSpPr>
        <p:spPr>
          <a:xfrm>
            <a:off x="11277295" y="6217920"/>
            <a:ext cx="548640" cy="548640"/>
          </a:xfrm>
          <a:prstGeom prst="ellipse">
            <a:avLst/>
          </a:prstGeom>
          <a:solidFill>
            <a:srgbClr val="FF6B35"/>
          </a:solidFill>
          <a:ln/>
        </p:spPr>
      </p:sp>
      <p:sp>
        <p:nvSpPr>
          <p:cNvPr id="12" name="Text 9"/>
          <p:cNvSpPr/>
          <p:nvPr/>
        </p:nvSpPr>
        <p:spPr>
          <a:xfrm>
            <a:off x="11277295" y="6217920"/>
            <a:ext cx="5486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08</a:t>
            </a:r>
            <a:endParaRPr lang="en-US" sz="1800" dirty="0"/>
          </a:p>
        </p:txBody>
      </p:sp>
      <p:sp>
        <p:nvSpPr>
          <p:cNvPr id="13" name="Text 10"/>
          <p:cNvSpPr/>
          <p:nvPr/>
        </p:nvSpPr>
        <p:spPr>
          <a:xfrm>
            <a:off x="457200" y="6355080"/>
            <a:ext cx="36576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i="1" dirty="0">
                <a:solidFill>
                  <a:srgbClr val="FFB89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clatgurukul.com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4008"/>
          </a:xfrm>
          <a:prstGeom prst="rect">
            <a:avLst/>
          </a:prstGeom>
          <a:solidFill>
            <a:srgbClr val="FF6B35"/>
          </a:solidFill>
          <a:ln/>
        </p:spPr>
      </p:sp>
      <p:pic>
        <p:nvPicPr>
          <p:cNvPr id="3" name="Image 0" descr="/tmp/cg-logo-navy-on-whit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5760" y="182880"/>
            <a:ext cx="502920" cy="329184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960120" y="182880"/>
            <a:ext cx="3657600" cy="23774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spc="200" kern="0" dirty="0">
                <a:solidFill>
                  <a:srgbClr val="1B2D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CLAT GURUKUL</a:t>
            </a:r>
            <a:endParaRPr lang="en-US" sz="1400" dirty="0"/>
          </a:p>
        </p:txBody>
      </p:sp>
      <p:sp>
        <p:nvSpPr>
          <p:cNvPr id="5" name="Text 2"/>
          <p:cNvSpPr/>
          <p:nvPr/>
        </p:nvSpPr>
        <p:spPr>
          <a:xfrm>
            <a:off x="960120" y="420624"/>
            <a:ext cx="640080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i="1" dirty="0">
                <a:solidFill>
                  <a:srgbClr val="5A64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CLAT 2027  ·  English  ·  Class 06  ·  Ironic Family</a:t>
            </a:r>
            <a:endParaRPr lang="en-US" sz="1400" dirty="0"/>
          </a:p>
        </p:txBody>
      </p:sp>
      <p:sp>
        <p:nvSpPr>
          <p:cNvPr id="6" name="Shape 3"/>
          <p:cNvSpPr/>
          <p:nvPr/>
        </p:nvSpPr>
        <p:spPr>
          <a:xfrm>
            <a:off x="11277295" y="6217920"/>
            <a:ext cx="548640" cy="548640"/>
          </a:xfrm>
          <a:prstGeom prst="ellipse">
            <a:avLst/>
          </a:prstGeom>
          <a:solidFill>
            <a:srgbClr val="FF6B35"/>
          </a:solidFill>
          <a:ln/>
        </p:spPr>
      </p:sp>
      <p:sp>
        <p:nvSpPr>
          <p:cNvPr id="7" name="Text 4"/>
          <p:cNvSpPr/>
          <p:nvPr/>
        </p:nvSpPr>
        <p:spPr>
          <a:xfrm>
            <a:off x="11277295" y="6217920"/>
            <a:ext cx="5486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09</a:t>
            </a:r>
            <a:endParaRPr lang="en-US" sz="1800" dirty="0"/>
          </a:p>
        </p:txBody>
      </p:sp>
      <p:sp>
        <p:nvSpPr>
          <p:cNvPr id="8" name="Text 5"/>
          <p:cNvSpPr/>
          <p:nvPr/>
        </p:nvSpPr>
        <p:spPr>
          <a:xfrm>
            <a:off x="457200" y="6355080"/>
            <a:ext cx="36576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i="1" dirty="0">
                <a:solidFill>
                  <a:srgbClr val="5A64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clatgurukul.com</a:t>
            </a:r>
            <a:endParaRPr lang="en-US" sz="1400" dirty="0"/>
          </a:p>
        </p:txBody>
      </p:sp>
      <p:sp>
        <p:nvSpPr>
          <p:cNvPr id="9" name="Text 6"/>
          <p:cNvSpPr/>
          <p:nvPr/>
        </p:nvSpPr>
        <p:spPr>
          <a:xfrm>
            <a:off x="548640" y="777240"/>
            <a:ext cx="109728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spc="400" kern="0" dirty="0">
                <a:solidFill>
                  <a:srgbClr val="FF6B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COUSIN · SD</a:t>
            </a:r>
            <a:endParaRPr lang="en-US" sz="2200" dirty="0"/>
          </a:p>
        </p:txBody>
      </p:sp>
      <p:sp>
        <p:nvSpPr>
          <p:cNvPr id="10" name="Shape 7"/>
          <p:cNvSpPr/>
          <p:nvPr/>
        </p:nvSpPr>
        <p:spPr>
          <a:xfrm>
            <a:off x="548640" y="1188720"/>
            <a:ext cx="640080" cy="82296"/>
          </a:xfrm>
          <a:prstGeom prst="rect">
            <a:avLst/>
          </a:prstGeom>
          <a:solidFill>
            <a:srgbClr val="FF6B35"/>
          </a:solidFill>
          <a:ln/>
        </p:spPr>
      </p:sp>
      <p:sp>
        <p:nvSpPr>
          <p:cNvPr id="11" name="Text 8"/>
          <p:cNvSpPr/>
          <p:nvPr/>
        </p:nvSpPr>
        <p:spPr>
          <a:xfrm>
            <a:off x="548640" y="1298448"/>
            <a:ext cx="1115568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800" b="1" dirty="0">
                <a:solidFill>
                  <a:srgbClr val="1B2D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Sardonic — bitter scorn</a:t>
            </a:r>
            <a:endParaRPr lang="en-US" sz="3800" dirty="0"/>
          </a:p>
        </p:txBody>
      </p:sp>
      <p:sp>
        <p:nvSpPr>
          <p:cNvPr id="12" name="Text 9"/>
          <p:cNvSpPr/>
          <p:nvPr/>
        </p:nvSpPr>
        <p:spPr>
          <a:xfrm>
            <a:off x="548640" y="2103120"/>
            <a:ext cx="111556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200" i="1" dirty="0">
                <a:solidFill>
                  <a:srgbClr val="5A64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Bitter, scornful, contemptuous mockery. Reflects cynicism and disappointment about people, society, or human folly at large.</a:t>
            </a:r>
            <a:endParaRPr lang="en-US" sz="2200" dirty="0"/>
          </a:p>
        </p:txBody>
      </p:sp>
      <p:sp>
        <p:nvSpPr>
          <p:cNvPr id="13" name="Shape 10"/>
          <p:cNvSpPr/>
          <p:nvPr/>
        </p:nvSpPr>
        <p:spPr>
          <a:xfrm>
            <a:off x="548640" y="3063240"/>
            <a:ext cx="11155680" cy="1051560"/>
          </a:xfrm>
          <a:prstGeom prst="roundRect">
            <a:avLst>
              <a:gd name="adj" fmla="val 5217"/>
            </a:avLst>
          </a:prstGeom>
          <a:solidFill>
            <a:srgbClr val="1B2D4F"/>
          </a:solidFill>
          <a:ln/>
        </p:spPr>
      </p:sp>
      <p:sp>
        <p:nvSpPr>
          <p:cNvPr id="14" name="Text 11"/>
          <p:cNvSpPr/>
          <p:nvPr/>
        </p:nvSpPr>
        <p:spPr>
          <a:xfrm>
            <a:off x="777240" y="3127248"/>
            <a:ext cx="32004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spc="300" kern="0" dirty="0">
                <a:solidFill>
                  <a:srgbClr val="FF6B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CUE PATTERNS</a:t>
            </a:r>
            <a:endParaRPr lang="en-US" sz="1800" dirty="0"/>
          </a:p>
        </p:txBody>
      </p:sp>
      <p:sp>
        <p:nvSpPr>
          <p:cNvPr id="15" name="Text 12"/>
          <p:cNvSpPr/>
          <p:nvPr/>
        </p:nvSpPr>
        <p:spPr>
          <a:xfrm>
            <a:off x="777240" y="3429000"/>
            <a:ext cx="10698480" cy="6400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800" i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'national talent' · 'renewable resource' · 'delusion' · contempt for human folly · cynical worldview · weariness</a:t>
            </a:r>
            <a:endParaRPr lang="en-US" sz="1800" dirty="0"/>
          </a:p>
        </p:txBody>
      </p:sp>
      <p:sp>
        <p:nvSpPr>
          <p:cNvPr id="16" name="Shape 13"/>
          <p:cNvSpPr/>
          <p:nvPr/>
        </p:nvSpPr>
        <p:spPr>
          <a:xfrm>
            <a:off x="548640" y="4251960"/>
            <a:ext cx="11155680" cy="1280160"/>
          </a:xfrm>
          <a:prstGeom prst="roundRect">
            <a:avLst>
              <a:gd name="adj" fmla="val 4286"/>
            </a:avLst>
          </a:prstGeom>
          <a:solidFill>
            <a:srgbClr val="FFF8F0"/>
          </a:solidFill>
          <a:ln w="12700">
            <a:solidFill>
              <a:srgbClr val="1B2D4F"/>
            </a:solidFill>
            <a:prstDash val="solid"/>
          </a:ln>
        </p:spPr>
      </p:sp>
      <p:sp>
        <p:nvSpPr>
          <p:cNvPr id="17" name="Text 14"/>
          <p:cNvSpPr/>
          <p:nvPr/>
        </p:nvSpPr>
        <p:spPr>
          <a:xfrm>
            <a:off x="777240" y="4315968"/>
            <a:ext cx="2743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spc="300" kern="0" dirty="0">
                <a:solidFill>
                  <a:srgbClr val="FF6B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EXAMPLE</a:t>
            </a:r>
            <a:endParaRPr lang="en-US" sz="1800" dirty="0"/>
          </a:p>
        </p:txBody>
      </p:sp>
      <p:sp>
        <p:nvSpPr>
          <p:cNvPr id="18" name="Text 15"/>
          <p:cNvSpPr/>
          <p:nvPr/>
        </p:nvSpPr>
        <p:spPr>
          <a:xfrm>
            <a:off x="777240" y="4617720"/>
            <a:ext cx="10698480" cy="8686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800" i="1" dirty="0">
                <a:solidFill>
                  <a:srgbClr val="1B2D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Expecting honesty from politicians has become the nation's favourite delusion.</a:t>
            </a:r>
            <a:endParaRPr lang="en-US" sz="1800" dirty="0"/>
          </a:p>
        </p:txBody>
      </p:sp>
      <p:sp>
        <p:nvSpPr>
          <p:cNvPr id="19" name="Shape 16"/>
          <p:cNvSpPr/>
          <p:nvPr/>
        </p:nvSpPr>
        <p:spPr>
          <a:xfrm>
            <a:off x="548640" y="5669280"/>
            <a:ext cx="11155680" cy="640080"/>
          </a:xfrm>
          <a:prstGeom prst="roundRect">
            <a:avLst>
              <a:gd name="adj" fmla="val 8571"/>
            </a:avLst>
          </a:prstGeom>
          <a:solidFill>
            <a:srgbClr val="2E4773"/>
          </a:solidFill>
          <a:ln/>
        </p:spPr>
      </p:sp>
      <p:sp>
        <p:nvSpPr>
          <p:cNvPr id="20" name="Text 17"/>
          <p:cNvSpPr/>
          <p:nvPr/>
        </p:nvSpPr>
        <p:spPr>
          <a:xfrm>
            <a:off x="777240" y="5715000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b="1" spc="300" kern="0" dirty="0">
                <a:solidFill>
                  <a:srgbClr val="FF6B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CONTRAST</a:t>
            </a:r>
            <a:endParaRPr lang="en-US" sz="1600" dirty="0"/>
          </a:p>
        </p:txBody>
      </p:sp>
      <p:sp>
        <p:nvSpPr>
          <p:cNvPr id="21" name="Text 18"/>
          <p:cNvSpPr/>
          <p:nvPr/>
        </p:nvSpPr>
        <p:spPr>
          <a:xfrm>
            <a:off x="777240" y="5943600"/>
            <a:ext cx="10698480" cy="3657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6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Sardonic is sour and weary. Satirical is funny and ridiculing. Irony is cool and contradictory.</a:t>
            </a:r>
            <a:endParaRPr lang="en-US" sz="16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4008"/>
          </a:xfrm>
          <a:prstGeom prst="rect">
            <a:avLst/>
          </a:prstGeom>
          <a:solidFill>
            <a:srgbClr val="FF6B35"/>
          </a:solidFill>
          <a:ln/>
        </p:spPr>
      </p:sp>
      <p:pic>
        <p:nvPicPr>
          <p:cNvPr id="3" name="Image 0" descr="/tmp/cg-logo-navy-on-whit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5760" y="182880"/>
            <a:ext cx="502920" cy="329184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960120" y="182880"/>
            <a:ext cx="3657600" cy="23774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spc="200" kern="0" dirty="0">
                <a:solidFill>
                  <a:srgbClr val="1B2D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CLAT GURUKUL</a:t>
            </a:r>
            <a:endParaRPr lang="en-US" sz="1400" dirty="0"/>
          </a:p>
        </p:txBody>
      </p:sp>
      <p:sp>
        <p:nvSpPr>
          <p:cNvPr id="5" name="Text 2"/>
          <p:cNvSpPr/>
          <p:nvPr/>
        </p:nvSpPr>
        <p:spPr>
          <a:xfrm>
            <a:off x="960120" y="420624"/>
            <a:ext cx="640080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i="1" dirty="0">
                <a:solidFill>
                  <a:srgbClr val="5A64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CLAT 2027  ·  English  ·  Class 06  ·  Ironic Family</a:t>
            </a:r>
            <a:endParaRPr lang="en-US" sz="1400" dirty="0"/>
          </a:p>
        </p:txBody>
      </p:sp>
      <p:sp>
        <p:nvSpPr>
          <p:cNvPr id="6" name="Shape 3"/>
          <p:cNvSpPr/>
          <p:nvPr/>
        </p:nvSpPr>
        <p:spPr>
          <a:xfrm>
            <a:off x="11277295" y="6217920"/>
            <a:ext cx="548640" cy="548640"/>
          </a:xfrm>
          <a:prstGeom prst="ellipse">
            <a:avLst/>
          </a:prstGeom>
          <a:solidFill>
            <a:srgbClr val="FF6B35"/>
          </a:solidFill>
          <a:ln/>
        </p:spPr>
      </p:sp>
      <p:sp>
        <p:nvSpPr>
          <p:cNvPr id="7" name="Text 4"/>
          <p:cNvSpPr/>
          <p:nvPr/>
        </p:nvSpPr>
        <p:spPr>
          <a:xfrm>
            <a:off x="11277295" y="6217920"/>
            <a:ext cx="5486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</a:t>
            </a:r>
            <a:endParaRPr lang="en-US" sz="1800" dirty="0"/>
          </a:p>
        </p:txBody>
      </p:sp>
      <p:sp>
        <p:nvSpPr>
          <p:cNvPr id="8" name="Text 5"/>
          <p:cNvSpPr/>
          <p:nvPr/>
        </p:nvSpPr>
        <p:spPr>
          <a:xfrm>
            <a:off x="457200" y="6355080"/>
            <a:ext cx="36576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i="1" dirty="0">
                <a:solidFill>
                  <a:srgbClr val="5A64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clatgurukul.com</a:t>
            </a:r>
            <a:endParaRPr lang="en-US" sz="1400" dirty="0"/>
          </a:p>
        </p:txBody>
      </p:sp>
      <p:sp>
        <p:nvSpPr>
          <p:cNvPr id="9" name="Text 6"/>
          <p:cNvSpPr/>
          <p:nvPr/>
        </p:nvSpPr>
        <p:spPr>
          <a:xfrm>
            <a:off x="548640" y="777240"/>
            <a:ext cx="109728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spc="400" kern="0" dirty="0">
                <a:solidFill>
                  <a:srgbClr val="FF6B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MASTER COMPARISON</a:t>
            </a:r>
            <a:endParaRPr lang="en-US" sz="2200" dirty="0"/>
          </a:p>
        </p:txBody>
      </p:sp>
      <p:sp>
        <p:nvSpPr>
          <p:cNvPr id="10" name="Shape 7"/>
          <p:cNvSpPr/>
          <p:nvPr/>
        </p:nvSpPr>
        <p:spPr>
          <a:xfrm>
            <a:off x="548640" y="1188720"/>
            <a:ext cx="640080" cy="82296"/>
          </a:xfrm>
          <a:prstGeom prst="rect">
            <a:avLst/>
          </a:prstGeom>
          <a:solidFill>
            <a:srgbClr val="FF6B35"/>
          </a:solidFill>
          <a:ln/>
        </p:spPr>
      </p:sp>
      <p:sp>
        <p:nvSpPr>
          <p:cNvPr id="11" name="Text 8"/>
          <p:cNvSpPr/>
          <p:nvPr/>
        </p:nvSpPr>
        <p:spPr>
          <a:xfrm>
            <a:off x="548640" y="1298448"/>
            <a:ext cx="1115568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800" b="1" dirty="0">
                <a:solidFill>
                  <a:srgbClr val="1B2D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Ironic-family ladder — one row at a time</a:t>
            </a:r>
            <a:endParaRPr lang="en-US" sz="3800" dirty="0"/>
          </a:p>
        </p:txBody>
      </p:sp>
      <p:sp>
        <p:nvSpPr>
          <p:cNvPr id="12" name="Shape 9"/>
          <p:cNvSpPr/>
          <p:nvPr/>
        </p:nvSpPr>
        <p:spPr>
          <a:xfrm>
            <a:off x="548640" y="2697480"/>
            <a:ext cx="11155680" cy="502920"/>
          </a:xfrm>
          <a:prstGeom prst="rect">
            <a:avLst/>
          </a:prstGeom>
          <a:solidFill>
            <a:srgbClr val="1B2D4F"/>
          </a:solidFill>
          <a:ln/>
        </p:spPr>
      </p:sp>
      <p:sp>
        <p:nvSpPr>
          <p:cNvPr id="13" name="Text 10"/>
          <p:cNvSpPr/>
          <p:nvPr/>
        </p:nvSpPr>
        <p:spPr>
          <a:xfrm>
            <a:off x="731520" y="2770632"/>
            <a:ext cx="22860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b="1" spc="200" kern="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DIMENSION</a:t>
            </a:r>
            <a:endParaRPr lang="en-US" sz="1600" dirty="0"/>
          </a:p>
        </p:txBody>
      </p:sp>
      <p:sp>
        <p:nvSpPr>
          <p:cNvPr id="14" name="Text 11"/>
          <p:cNvSpPr/>
          <p:nvPr/>
        </p:nvSpPr>
        <p:spPr>
          <a:xfrm>
            <a:off x="3200400" y="2770632"/>
            <a:ext cx="27432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FF6B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IRONIC</a:t>
            </a:r>
            <a:endParaRPr lang="en-US" sz="1800" dirty="0"/>
          </a:p>
        </p:txBody>
      </p:sp>
      <p:sp>
        <p:nvSpPr>
          <p:cNvPr id="15" name="Text 12"/>
          <p:cNvSpPr/>
          <p:nvPr/>
        </p:nvSpPr>
        <p:spPr>
          <a:xfrm>
            <a:off x="6126480" y="2770632"/>
            <a:ext cx="27432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FF6B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SATIRICAL</a:t>
            </a:r>
            <a:endParaRPr lang="en-US" sz="1800" dirty="0"/>
          </a:p>
        </p:txBody>
      </p:sp>
      <p:sp>
        <p:nvSpPr>
          <p:cNvPr id="16" name="Text 13"/>
          <p:cNvSpPr/>
          <p:nvPr/>
        </p:nvSpPr>
        <p:spPr>
          <a:xfrm>
            <a:off x="9052560" y="2770632"/>
            <a:ext cx="27432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FF6B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SARDONIC</a:t>
            </a:r>
            <a:endParaRPr lang="en-US" sz="1800" dirty="0"/>
          </a:p>
        </p:txBody>
      </p:sp>
      <p:sp>
        <p:nvSpPr>
          <p:cNvPr id="17" name="Shape 14"/>
          <p:cNvSpPr/>
          <p:nvPr/>
        </p:nvSpPr>
        <p:spPr>
          <a:xfrm>
            <a:off x="548640" y="3291840"/>
            <a:ext cx="11155680" cy="640080"/>
          </a:xfrm>
          <a:prstGeom prst="rect">
            <a:avLst/>
          </a:prstGeom>
          <a:solidFill>
            <a:srgbClr val="FFF8F0"/>
          </a:solidFill>
          <a:ln/>
        </p:spPr>
      </p:sp>
      <p:sp>
        <p:nvSpPr>
          <p:cNvPr id="18" name="Text 15"/>
          <p:cNvSpPr/>
          <p:nvPr/>
        </p:nvSpPr>
        <p:spPr>
          <a:xfrm>
            <a:off x="731520" y="3364992"/>
            <a:ext cx="228600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1B2D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Core feature</a:t>
            </a:r>
            <a:endParaRPr lang="en-US" sz="1600" dirty="0"/>
          </a:p>
        </p:txBody>
      </p:sp>
      <p:sp>
        <p:nvSpPr>
          <p:cNvPr id="19" name="Text 16"/>
          <p:cNvSpPr/>
          <p:nvPr/>
        </p:nvSpPr>
        <p:spPr>
          <a:xfrm>
            <a:off x="3200400" y="3364992"/>
            <a:ext cx="274320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0E1A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Surface vs reality</a:t>
            </a:r>
            <a:endParaRPr lang="en-US" sz="1600" dirty="0"/>
          </a:p>
        </p:txBody>
      </p:sp>
      <p:sp>
        <p:nvSpPr>
          <p:cNvPr id="20" name="Text 17"/>
          <p:cNvSpPr/>
          <p:nvPr/>
        </p:nvSpPr>
        <p:spPr>
          <a:xfrm>
            <a:off x="6126480" y="3364992"/>
            <a:ext cx="274320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0E1A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Humorous criticism</a:t>
            </a:r>
            <a:endParaRPr lang="en-US" sz="1600" dirty="0"/>
          </a:p>
        </p:txBody>
      </p:sp>
      <p:sp>
        <p:nvSpPr>
          <p:cNvPr id="21" name="Text 18"/>
          <p:cNvSpPr/>
          <p:nvPr/>
        </p:nvSpPr>
        <p:spPr>
          <a:xfrm>
            <a:off x="9052560" y="3364992"/>
            <a:ext cx="274320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0E1A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Bitter contempt</a:t>
            </a:r>
            <a:endParaRPr lang="en-US" sz="1600" dirty="0"/>
          </a:p>
        </p:txBody>
      </p:sp>
      <p:sp>
        <p:nvSpPr>
          <p:cNvPr id="22" name="Text 19"/>
          <p:cNvSpPr/>
          <p:nvPr/>
        </p:nvSpPr>
        <p:spPr>
          <a:xfrm>
            <a:off x="731520" y="4041648"/>
            <a:ext cx="228600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1B2D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Mood</a:t>
            </a:r>
            <a:endParaRPr lang="en-US" sz="1600" dirty="0"/>
          </a:p>
        </p:txBody>
      </p:sp>
      <p:sp>
        <p:nvSpPr>
          <p:cNvPr id="23" name="Text 20"/>
          <p:cNvSpPr/>
          <p:nvPr/>
        </p:nvSpPr>
        <p:spPr>
          <a:xfrm>
            <a:off x="3200400" y="4041648"/>
            <a:ext cx="274320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0E1A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Witty, cool, light</a:t>
            </a:r>
            <a:endParaRPr lang="en-US" sz="1600" dirty="0"/>
          </a:p>
        </p:txBody>
      </p:sp>
      <p:sp>
        <p:nvSpPr>
          <p:cNvPr id="24" name="Text 21"/>
          <p:cNvSpPr/>
          <p:nvPr/>
        </p:nvSpPr>
        <p:spPr>
          <a:xfrm>
            <a:off x="6126480" y="4041648"/>
            <a:ext cx="274320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0E1A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Mocking, ridiculing</a:t>
            </a:r>
            <a:endParaRPr lang="en-US" sz="1600" dirty="0"/>
          </a:p>
        </p:txBody>
      </p:sp>
      <p:sp>
        <p:nvSpPr>
          <p:cNvPr id="25" name="Text 22"/>
          <p:cNvSpPr/>
          <p:nvPr/>
        </p:nvSpPr>
        <p:spPr>
          <a:xfrm>
            <a:off x="9052560" y="4041648"/>
            <a:ext cx="274320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0E1A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Cynical, weary</a:t>
            </a:r>
            <a:endParaRPr lang="en-US" sz="1600" dirty="0"/>
          </a:p>
        </p:txBody>
      </p:sp>
      <p:sp>
        <p:nvSpPr>
          <p:cNvPr id="26" name="Shape 23"/>
          <p:cNvSpPr/>
          <p:nvPr/>
        </p:nvSpPr>
        <p:spPr>
          <a:xfrm>
            <a:off x="548640" y="4645152"/>
            <a:ext cx="11155680" cy="640080"/>
          </a:xfrm>
          <a:prstGeom prst="rect">
            <a:avLst/>
          </a:prstGeom>
          <a:solidFill>
            <a:srgbClr val="FFF8F0"/>
          </a:solidFill>
          <a:ln/>
        </p:spPr>
      </p:sp>
      <p:sp>
        <p:nvSpPr>
          <p:cNvPr id="27" name="Text 24"/>
          <p:cNvSpPr/>
          <p:nvPr/>
        </p:nvSpPr>
        <p:spPr>
          <a:xfrm>
            <a:off x="731520" y="4718304"/>
            <a:ext cx="228600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1B2D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Target</a:t>
            </a:r>
            <a:endParaRPr lang="en-US" sz="1600" dirty="0"/>
          </a:p>
        </p:txBody>
      </p:sp>
      <p:sp>
        <p:nvSpPr>
          <p:cNvPr id="28" name="Text 25"/>
          <p:cNvSpPr/>
          <p:nvPr/>
        </p:nvSpPr>
        <p:spPr>
          <a:xfrm>
            <a:off x="3200400" y="4718304"/>
            <a:ext cx="274320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0E1A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 action / statement</a:t>
            </a:r>
            <a:endParaRPr lang="en-US" sz="1600" dirty="0"/>
          </a:p>
        </p:txBody>
      </p:sp>
      <p:sp>
        <p:nvSpPr>
          <p:cNvPr id="29" name="Text 26"/>
          <p:cNvSpPr/>
          <p:nvPr/>
        </p:nvSpPr>
        <p:spPr>
          <a:xfrm>
            <a:off x="6126480" y="4718304"/>
            <a:ext cx="274320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0E1A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system / institution</a:t>
            </a:r>
            <a:endParaRPr lang="en-US" sz="1600" dirty="0"/>
          </a:p>
        </p:txBody>
      </p:sp>
      <p:sp>
        <p:nvSpPr>
          <p:cNvPr id="30" name="Text 27"/>
          <p:cNvSpPr/>
          <p:nvPr/>
        </p:nvSpPr>
        <p:spPr>
          <a:xfrm>
            <a:off x="9052560" y="4718304"/>
            <a:ext cx="274320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0E1A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Human folly at large</a:t>
            </a:r>
            <a:endParaRPr lang="en-US" sz="1600" dirty="0"/>
          </a:p>
        </p:txBody>
      </p:sp>
      <p:sp>
        <p:nvSpPr>
          <p:cNvPr id="31" name="Text 28"/>
          <p:cNvSpPr/>
          <p:nvPr/>
        </p:nvSpPr>
        <p:spPr>
          <a:xfrm>
            <a:off x="731520" y="5394960"/>
            <a:ext cx="228600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1B2D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Source of edge</a:t>
            </a:r>
            <a:endParaRPr lang="en-US" sz="1600" dirty="0"/>
          </a:p>
        </p:txBody>
      </p:sp>
      <p:sp>
        <p:nvSpPr>
          <p:cNvPr id="32" name="Text 29"/>
          <p:cNvSpPr/>
          <p:nvPr/>
        </p:nvSpPr>
        <p:spPr>
          <a:xfrm>
            <a:off x="3200400" y="5394960"/>
            <a:ext cx="274320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0E1A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Contradiction</a:t>
            </a:r>
            <a:endParaRPr lang="en-US" sz="1600" dirty="0"/>
          </a:p>
        </p:txBody>
      </p:sp>
      <p:sp>
        <p:nvSpPr>
          <p:cNvPr id="33" name="Text 30"/>
          <p:cNvSpPr/>
          <p:nvPr/>
        </p:nvSpPr>
        <p:spPr>
          <a:xfrm>
            <a:off x="6126480" y="5394960"/>
            <a:ext cx="274320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0E1A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Absurdity / exaggeration</a:t>
            </a:r>
            <a:endParaRPr lang="en-US" sz="1600" dirty="0"/>
          </a:p>
        </p:txBody>
      </p:sp>
      <p:sp>
        <p:nvSpPr>
          <p:cNvPr id="34" name="Text 31"/>
          <p:cNvSpPr/>
          <p:nvPr/>
        </p:nvSpPr>
        <p:spPr>
          <a:xfrm>
            <a:off x="9052560" y="5394960"/>
            <a:ext cx="274320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0E1A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Scorn / disappointment</a:t>
            </a:r>
            <a:endParaRPr lang="en-US" sz="1600" dirty="0"/>
          </a:p>
        </p:txBody>
      </p:sp>
      <p:sp>
        <p:nvSpPr>
          <p:cNvPr id="35" name="Shape 32"/>
          <p:cNvSpPr/>
          <p:nvPr/>
        </p:nvSpPr>
        <p:spPr>
          <a:xfrm>
            <a:off x="548640" y="5998464"/>
            <a:ext cx="11155680" cy="640080"/>
          </a:xfrm>
          <a:prstGeom prst="rect">
            <a:avLst/>
          </a:prstGeom>
          <a:solidFill>
            <a:srgbClr val="FFF8F0"/>
          </a:solidFill>
          <a:ln/>
        </p:spPr>
      </p:sp>
      <p:sp>
        <p:nvSpPr>
          <p:cNvPr id="36" name="Text 33"/>
          <p:cNvSpPr/>
          <p:nvPr/>
        </p:nvSpPr>
        <p:spPr>
          <a:xfrm>
            <a:off x="731520" y="6071616"/>
            <a:ext cx="228600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1B2D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Reader feels</a:t>
            </a:r>
            <a:endParaRPr lang="en-US" sz="1600" dirty="0"/>
          </a:p>
        </p:txBody>
      </p:sp>
      <p:sp>
        <p:nvSpPr>
          <p:cNvPr id="37" name="Text 34"/>
          <p:cNvSpPr/>
          <p:nvPr/>
        </p:nvSpPr>
        <p:spPr>
          <a:xfrm>
            <a:off x="3200400" y="6071616"/>
            <a:ext cx="274320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0E1A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'That's contradictory.'</a:t>
            </a:r>
            <a:endParaRPr lang="en-US" sz="1600" dirty="0"/>
          </a:p>
        </p:txBody>
      </p:sp>
      <p:sp>
        <p:nvSpPr>
          <p:cNvPr id="38" name="Text 35"/>
          <p:cNvSpPr/>
          <p:nvPr/>
        </p:nvSpPr>
        <p:spPr>
          <a:xfrm>
            <a:off x="6126480" y="6071616"/>
            <a:ext cx="274320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0E1A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'That's ridiculous and funny.'</a:t>
            </a:r>
            <a:endParaRPr lang="en-US" sz="1600" dirty="0"/>
          </a:p>
        </p:txBody>
      </p:sp>
      <p:sp>
        <p:nvSpPr>
          <p:cNvPr id="39" name="Text 36"/>
          <p:cNvSpPr/>
          <p:nvPr/>
        </p:nvSpPr>
        <p:spPr>
          <a:xfrm>
            <a:off x="9052560" y="6071616"/>
            <a:ext cx="274320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0E1A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'That's bitter and contemptuous.'</a:t>
            </a:r>
            <a:endParaRPr lang="en-US" sz="16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1B2D4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14400" y="1463040"/>
            <a:ext cx="164592" cy="3840480"/>
          </a:xfrm>
          <a:prstGeom prst="rect">
            <a:avLst/>
          </a:prstGeom>
          <a:solidFill>
            <a:srgbClr val="FF6B35"/>
          </a:solidFill>
          <a:ln/>
        </p:spPr>
      </p:sp>
      <p:sp>
        <p:nvSpPr>
          <p:cNvPr id="3" name="Text 1"/>
          <p:cNvSpPr/>
          <p:nvPr/>
        </p:nvSpPr>
        <p:spPr>
          <a:xfrm>
            <a:off x="1188720" y="1280160"/>
            <a:ext cx="109728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0" b="1" dirty="0">
                <a:solidFill>
                  <a:srgbClr val="FF6B35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“</a:t>
            </a:r>
            <a:endParaRPr lang="en-US" sz="12000" dirty="0"/>
          </a:p>
        </p:txBody>
      </p:sp>
      <p:sp>
        <p:nvSpPr>
          <p:cNvPr id="4" name="Text 2"/>
          <p:cNvSpPr/>
          <p:nvPr/>
        </p:nvSpPr>
        <p:spPr>
          <a:xfrm>
            <a:off x="2377440" y="1737360"/>
            <a:ext cx="9144000" cy="3200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200" i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Ironic = 'That's contradictory.' &amp;nbsp; Satirical = 'That's ridiculous and funny.' &amp;nbsp; Sardonic = 'That's bitter and contemptuous.'</a:t>
            </a:r>
            <a:endParaRPr lang="en-US" sz="3200" dirty="0"/>
          </a:p>
        </p:txBody>
      </p:sp>
      <p:sp>
        <p:nvSpPr>
          <p:cNvPr id="5" name="Shape 3"/>
          <p:cNvSpPr/>
          <p:nvPr/>
        </p:nvSpPr>
        <p:spPr>
          <a:xfrm>
            <a:off x="2377440" y="5120640"/>
            <a:ext cx="2286000" cy="0"/>
          </a:xfrm>
          <a:prstGeom prst="line">
            <a:avLst/>
          </a:prstGeom>
          <a:noFill/>
          <a:ln w="25400">
            <a:solidFill>
              <a:srgbClr val="FF6B35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2377440" y="5257800"/>
            <a:ext cx="82296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dirty="0">
                <a:solidFill>
                  <a:srgbClr val="FFB89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shortcut · CLAT Gurukul</a:t>
            </a:r>
            <a:endParaRPr lang="en-US" sz="2200" dirty="0"/>
          </a:p>
        </p:txBody>
      </p:sp>
      <p:sp>
        <p:nvSpPr>
          <p:cNvPr id="7" name="Shape 5"/>
          <p:cNvSpPr/>
          <p:nvPr/>
        </p:nvSpPr>
        <p:spPr>
          <a:xfrm>
            <a:off x="0" y="0"/>
            <a:ext cx="12191695" cy="64008"/>
          </a:xfrm>
          <a:prstGeom prst="rect">
            <a:avLst/>
          </a:prstGeom>
          <a:solidFill>
            <a:srgbClr val="FF6B35"/>
          </a:solidFill>
          <a:ln/>
        </p:spPr>
      </p:sp>
      <p:pic>
        <p:nvPicPr>
          <p:cNvPr id="8" name="Image 0" descr="/tmp/cg-logo-white-on-navy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5760" y="182880"/>
            <a:ext cx="502920" cy="329184"/>
          </a:xfrm>
          <a:prstGeom prst="rect">
            <a:avLst/>
          </a:prstGeom>
        </p:spPr>
      </p:pic>
      <p:sp>
        <p:nvSpPr>
          <p:cNvPr id="9" name="Text 6"/>
          <p:cNvSpPr/>
          <p:nvPr/>
        </p:nvSpPr>
        <p:spPr>
          <a:xfrm>
            <a:off x="960120" y="182880"/>
            <a:ext cx="3657600" cy="23774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spc="200" kern="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CLAT GURUKUL</a:t>
            </a:r>
            <a:endParaRPr lang="en-US" sz="1400" dirty="0"/>
          </a:p>
        </p:txBody>
      </p:sp>
      <p:sp>
        <p:nvSpPr>
          <p:cNvPr id="10" name="Text 7"/>
          <p:cNvSpPr/>
          <p:nvPr/>
        </p:nvSpPr>
        <p:spPr>
          <a:xfrm>
            <a:off x="960120" y="420624"/>
            <a:ext cx="640080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i="1" dirty="0">
                <a:solidFill>
                  <a:srgbClr val="FFB89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CLAT 2027  ·  English  ·  Class 06  ·  Ironic Family</a:t>
            </a:r>
            <a:endParaRPr lang="en-US" sz="1400" dirty="0"/>
          </a:p>
        </p:txBody>
      </p:sp>
      <p:sp>
        <p:nvSpPr>
          <p:cNvPr id="11" name="Shape 8"/>
          <p:cNvSpPr/>
          <p:nvPr/>
        </p:nvSpPr>
        <p:spPr>
          <a:xfrm>
            <a:off x="11277295" y="6217920"/>
            <a:ext cx="548640" cy="548640"/>
          </a:xfrm>
          <a:prstGeom prst="ellipse">
            <a:avLst/>
          </a:prstGeom>
          <a:solidFill>
            <a:srgbClr val="FF6B35"/>
          </a:solidFill>
          <a:ln/>
        </p:spPr>
      </p:sp>
      <p:sp>
        <p:nvSpPr>
          <p:cNvPr id="12" name="Text 9"/>
          <p:cNvSpPr/>
          <p:nvPr/>
        </p:nvSpPr>
        <p:spPr>
          <a:xfrm>
            <a:off x="11277295" y="6217920"/>
            <a:ext cx="5486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11</a:t>
            </a:r>
            <a:endParaRPr lang="en-US" sz="1800" dirty="0"/>
          </a:p>
        </p:txBody>
      </p:sp>
      <p:sp>
        <p:nvSpPr>
          <p:cNvPr id="13" name="Text 10"/>
          <p:cNvSpPr/>
          <p:nvPr/>
        </p:nvSpPr>
        <p:spPr>
          <a:xfrm>
            <a:off x="457200" y="6355080"/>
            <a:ext cx="36576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i="1" dirty="0">
                <a:solidFill>
                  <a:srgbClr val="FFB89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clatgurukul.com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4008"/>
          </a:xfrm>
          <a:prstGeom prst="rect">
            <a:avLst/>
          </a:prstGeom>
          <a:solidFill>
            <a:srgbClr val="FF6B35"/>
          </a:solidFill>
          <a:ln/>
        </p:spPr>
      </p:sp>
      <p:pic>
        <p:nvPicPr>
          <p:cNvPr id="3" name="Image 0" descr="/tmp/cg-logo-navy-on-whit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5760" y="182880"/>
            <a:ext cx="502920" cy="329184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960120" y="182880"/>
            <a:ext cx="3657600" cy="23774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spc="200" kern="0" dirty="0">
                <a:solidFill>
                  <a:srgbClr val="1B2D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CLAT GURUKUL</a:t>
            </a:r>
            <a:endParaRPr lang="en-US" sz="1400" dirty="0"/>
          </a:p>
        </p:txBody>
      </p:sp>
      <p:sp>
        <p:nvSpPr>
          <p:cNvPr id="5" name="Text 2"/>
          <p:cNvSpPr/>
          <p:nvPr/>
        </p:nvSpPr>
        <p:spPr>
          <a:xfrm>
            <a:off x="960120" y="420624"/>
            <a:ext cx="640080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i="1" dirty="0">
                <a:solidFill>
                  <a:srgbClr val="5A64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CLAT 2027  ·  English  ·  Class 06  ·  Ironic Family</a:t>
            </a:r>
            <a:endParaRPr lang="en-US" sz="1400" dirty="0"/>
          </a:p>
        </p:txBody>
      </p:sp>
      <p:sp>
        <p:nvSpPr>
          <p:cNvPr id="6" name="Shape 3"/>
          <p:cNvSpPr/>
          <p:nvPr/>
        </p:nvSpPr>
        <p:spPr>
          <a:xfrm>
            <a:off x="11277295" y="6217920"/>
            <a:ext cx="548640" cy="548640"/>
          </a:xfrm>
          <a:prstGeom prst="ellipse">
            <a:avLst/>
          </a:prstGeom>
          <a:solidFill>
            <a:srgbClr val="FF6B35"/>
          </a:solidFill>
          <a:ln/>
        </p:spPr>
      </p:sp>
      <p:sp>
        <p:nvSpPr>
          <p:cNvPr id="7" name="Text 4"/>
          <p:cNvSpPr/>
          <p:nvPr/>
        </p:nvSpPr>
        <p:spPr>
          <a:xfrm>
            <a:off x="11277295" y="6217920"/>
            <a:ext cx="5486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12</a:t>
            </a:r>
            <a:endParaRPr lang="en-US" sz="1800" dirty="0"/>
          </a:p>
        </p:txBody>
      </p:sp>
      <p:sp>
        <p:nvSpPr>
          <p:cNvPr id="8" name="Text 5"/>
          <p:cNvSpPr/>
          <p:nvPr/>
        </p:nvSpPr>
        <p:spPr>
          <a:xfrm>
            <a:off x="457200" y="6355080"/>
            <a:ext cx="36576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i="1" dirty="0">
                <a:solidFill>
                  <a:srgbClr val="5A64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clatgurukul.com</a:t>
            </a:r>
            <a:endParaRPr lang="en-US" sz="1400" dirty="0"/>
          </a:p>
        </p:txBody>
      </p:sp>
      <p:sp>
        <p:nvSpPr>
          <p:cNvPr id="9" name="Text 6"/>
          <p:cNvSpPr/>
          <p:nvPr/>
        </p:nvSpPr>
        <p:spPr>
          <a:xfrm>
            <a:off x="548640" y="777240"/>
            <a:ext cx="109728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spc="400" kern="0" dirty="0">
                <a:solidFill>
                  <a:srgbClr val="FF6B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TAKEAWAYS</a:t>
            </a:r>
            <a:endParaRPr lang="en-US" sz="2200" dirty="0"/>
          </a:p>
        </p:txBody>
      </p:sp>
      <p:sp>
        <p:nvSpPr>
          <p:cNvPr id="10" name="Shape 7"/>
          <p:cNvSpPr/>
          <p:nvPr/>
        </p:nvSpPr>
        <p:spPr>
          <a:xfrm>
            <a:off x="548640" y="1188720"/>
            <a:ext cx="640080" cy="82296"/>
          </a:xfrm>
          <a:prstGeom prst="rect">
            <a:avLst/>
          </a:prstGeom>
          <a:solidFill>
            <a:srgbClr val="FF6B35"/>
          </a:solidFill>
          <a:ln/>
        </p:spPr>
      </p:sp>
      <p:sp>
        <p:nvSpPr>
          <p:cNvPr id="11" name="Text 8"/>
          <p:cNvSpPr/>
          <p:nvPr/>
        </p:nvSpPr>
        <p:spPr>
          <a:xfrm>
            <a:off x="548640" y="1298448"/>
            <a:ext cx="1115568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800" b="1" dirty="0">
                <a:solidFill>
                  <a:srgbClr val="1B2D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Common mistakes — Part 1 of 2</a:t>
            </a:r>
            <a:endParaRPr lang="en-US" sz="3800" dirty="0"/>
          </a:p>
        </p:txBody>
      </p:sp>
      <p:sp>
        <p:nvSpPr>
          <p:cNvPr id="12" name="Shape 9"/>
          <p:cNvSpPr/>
          <p:nvPr/>
        </p:nvSpPr>
        <p:spPr>
          <a:xfrm>
            <a:off x="640080" y="2660904"/>
            <a:ext cx="502920" cy="502920"/>
          </a:xfrm>
          <a:prstGeom prst="ellipse">
            <a:avLst/>
          </a:prstGeom>
          <a:solidFill>
            <a:srgbClr val="FF6B35"/>
          </a:solidFill>
          <a:ln/>
        </p:spPr>
      </p:sp>
      <p:sp>
        <p:nvSpPr>
          <p:cNvPr id="13" name="Text 10"/>
          <p:cNvSpPr/>
          <p:nvPr/>
        </p:nvSpPr>
        <p:spPr>
          <a:xfrm>
            <a:off x="640080" y="2660904"/>
            <a:ext cx="5029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200" dirty="0"/>
          </a:p>
        </p:txBody>
      </p:sp>
      <p:sp>
        <p:nvSpPr>
          <p:cNvPr id="14" name="Text 11"/>
          <p:cNvSpPr/>
          <p:nvPr/>
        </p:nvSpPr>
        <p:spPr>
          <a:xfrm>
            <a:off x="1280160" y="2606040"/>
            <a:ext cx="1042416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dirty="0">
                <a:solidFill>
                  <a:srgbClr val="0E1A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Marking every mocking statement as 'Satirical' — but mockery alone is not satire.</a:t>
            </a:r>
            <a:endParaRPr lang="en-US" sz="2200" dirty="0"/>
          </a:p>
        </p:txBody>
      </p:sp>
      <p:sp>
        <p:nvSpPr>
          <p:cNvPr id="15" name="Shape 12"/>
          <p:cNvSpPr/>
          <p:nvPr/>
        </p:nvSpPr>
        <p:spPr>
          <a:xfrm>
            <a:off x="640080" y="3319272"/>
            <a:ext cx="502920" cy="502920"/>
          </a:xfrm>
          <a:prstGeom prst="ellipse">
            <a:avLst/>
          </a:prstGeom>
          <a:solidFill>
            <a:srgbClr val="FF6B35"/>
          </a:solidFill>
          <a:ln/>
        </p:spPr>
      </p:sp>
      <p:sp>
        <p:nvSpPr>
          <p:cNvPr id="16" name="Text 13"/>
          <p:cNvSpPr/>
          <p:nvPr/>
        </p:nvSpPr>
        <p:spPr>
          <a:xfrm>
            <a:off x="640080" y="3319272"/>
            <a:ext cx="5029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17" name="Text 14"/>
          <p:cNvSpPr/>
          <p:nvPr/>
        </p:nvSpPr>
        <p:spPr>
          <a:xfrm>
            <a:off x="1280160" y="3264408"/>
            <a:ext cx="1042416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dirty="0">
                <a:solidFill>
                  <a:srgbClr val="0E1A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Confusing Irony with Sarcasm — sarcasm is one form of irony, aimed at a person.</a:t>
            </a:r>
            <a:endParaRPr lang="en-US" sz="2200" dirty="0"/>
          </a:p>
        </p:txBody>
      </p:sp>
      <p:sp>
        <p:nvSpPr>
          <p:cNvPr id="18" name="Shape 15"/>
          <p:cNvSpPr/>
          <p:nvPr/>
        </p:nvSpPr>
        <p:spPr>
          <a:xfrm>
            <a:off x="640080" y="3977640"/>
            <a:ext cx="502920" cy="502920"/>
          </a:xfrm>
          <a:prstGeom prst="ellipse">
            <a:avLst/>
          </a:prstGeom>
          <a:solidFill>
            <a:srgbClr val="FF6B35"/>
          </a:solidFill>
          <a:ln/>
        </p:spPr>
      </p:sp>
      <p:sp>
        <p:nvSpPr>
          <p:cNvPr id="19" name="Text 16"/>
          <p:cNvSpPr/>
          <p:nvPr/>
        </p:nvSpPr>
        <p:spPr>
          <a:xfrm>
            <a:off x="640080" y="3977640"/>
            <a:ext cx="5029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200" dirty="0"/>
          </a:p>
        </p:txBody>
      </p:sp>
      <p:sp>
        <p:nvSpPr>
          <p:cNvPr id="20" name="Text 17"/>
          <p:cNvSpPr/>
          <p:nvPr/>
        </p:nvSpPr>
        <p:spPr>
          <a:xfrm>
            <a:off x="1280160" y="3922776"/>
            <a:ext cx="1042416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dirty="0">
                <a:solidFill>
                  <a:srgbClr val="0E1A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Ignoring emotional intensity — content alone doesn't decide the cousin; mood does.</a:t>
            </a:r>
            <a:endParaRPr lang="en-US" sz="2200" dirty="0"/>
          </a:p>
        </p:txBody>
      </p:sp>
      <p:sp>
        <p:nvSpPr>
          <p:cNvPr id="21" name="Shape 18"/>
          <p:cNvSpPr/>
          <p:nvPr/>
        </p:nvSpPr>
        <p:spPr>
          <a:xfrm>
            <a:off x="640080" y="4636008"/>
            <a:ext cx="502920" cy="502920"/>
          </a:xfrm>
          <a:prstGeom prst="ellipse">
            <a:avLst/>
          </a:prstGeom>
          <a:solidFill>
            <a:srgbClr val="FF6B35"/>
          </a:solidFill>
          <a:ln/>
        </p:spPr>
      </p:sp>
      <p:sp>
        <p:nvSpPr>
          <p:cNvPr id="22" name="Text 19"/>
          <p:cNvSpPr/>
          <p:nvPr/>
        </p:nvSpPr>
        <p:spPr>
          <a:xfrm>
            <a:off x="640080" y="4636008"/>
            <a:ext cx="5029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200" dirty="0"/>
          </a:p>
        </p:txBody>
      </p:sp>
      <p:sp>
        <p:nvSpPr>
          <p:cNvPr id="23" name="Text 20"/>
          <p:cNvSpPr/>
          <p:nvPr/>
        </p:nvSpPr>
        <p:spPr>
          <a:xfrm>
            <a:off x="1280160" y="4581144"/>
            <a:ext cx="1042416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dirty="0">
                <a:solidFill>
                  <a:srgbClr val="0E1A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Assuming Satire must always be funny — CLAT satire is often dry editorial humour.</a:t>
            </a:r>
            <a:endParaRPr lang="en-US" sz="2200" dirty="0"/>
          </a:p>
        </p:txBody>
      </p:sp>
      <p:sp>
        <p:nvSpPr>
          <p:cNvPr id="24" name="Shape 21"/>
          <p:cNvSpPr/>
          <p:nvPr/>
        </p:nvSpPr>
        <p:spPr>
          <a:xfrm>
            <a:off x="640080" y="5294376"/>
            <a:ext cx="502920" cy="502920"/>
          </a:xfrm>
          <a:prstGeom prst="ellipse">
            <a:avLst/>
          </a:prstGeom>
          <a:solidFill>
            <a:srgbClr val="FF6B35"/>
          </a:solidFill>
          <a:ln/>
        </p:spPr>
      </p:sp>
      <p:sp>
        <p:nvSpPr>
          <p:cNvPr id="25" name="Text 22"/>
          <p:cNvSpPr/>
          <p:nvPr/>
        </p:nvSpPr>
        <p:spPr>
          <a:xfrm>
            <a:off x="640080" y="5294376"/>
            <a:ext cx="5029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2200" dirty="0"/>
          </a:p>
        </p:txBody>
      </p:sp>
      <p:sp>
        <p:nvSpPr>
          <p:cNvPr id="26" name="Text 23"/>
          <p:cNvSpPr/>
          <p:nvPr/>
        </p:nvSpPr>
        <p:spPr>
          <a:xfrm>
            <a:off x="1280160" y="5239512"/>
            <a:ext cx="1042416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dirty="0">
                <a:solidFill>
                  <a:srgbClr val="0E1A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Confusing Sardonic with Critical — Critical is calm; Sardonic carries scorn.</a:t>
            </a:r>
            <a:endParaRPr lang="en-US" sz="2200" dirty="0"/>
          </a:p>
        </p:txBody>
      </p:sp>
      <p:sp>
        <p:nvSpPr>
          <p:cNvPr id="27" name="Shape 24"/>
          <p:cNvSpPr/>
          <p:nvPr/>
        </p:nvSpPr>
        <p:spPr>
          <a:xfrm>
            <a:off x="640080" y="5952744"/>
            <a:ext cx="502920" cy="502920"/>
          </a:xfrm>
          <a:prstGeom prst="ellipse">
            <a:avLst/>
          </a:prstGeom>
          <a:solidFill>
            <a:srgbClr val="FF6B35"/>
          </a:solidFill>
          <a:ln/>
        </p:spPr>
      </p:sp>
      <p:sp>
        <p:nvSpPr>
          <p:cNvPr id="28" name="Text 25"/>
          <p:cNvSpPr/>
          <p:nvPr/>
        </p:nvSpPr>
        <p:spPr>
          <a:xfrm>
            <a:off x="640080" y="5952744"/>
            <a:ext cx="5029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2200" dirty="0"/>
          </a:p>
        </p:txBody>
      </p:sp>
      <p:sp>
        <p:nvSpPr>
          <p:cNvPr id="29" name="Text 26"/>
          <p:cNvSpPr/>
          <p:nvPr/>
        </p:nvSpPr>
        <p:spPr>
          <a:xfrm>
            <a:off x="1280160" y="5897880"/>
            <a:ext cx="1042416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dirty="0">
                <a:solidFill>
                  <a:srgbClr val="0E1A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Missing fake praise as Irony — positive words + negative reality usually = IR.</a:t>
            </a:r>
            <a:endParaRPr lang="en-US" sz="2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4008"/>
          </a:xfrm>
          <a:prstGeom prst="rect">
            <a:avLst/>
          </a:prstGeom>
          <a:solidFill>
            <a:srgbClr val="FF6B35"/>
          </a:solidFill>
          <a:ln/>
        </p:spPr>
      </p:sp>
      <p:pic>
        <p:nvPicPr>
          <p:cNvPr id="3" name="Image 0" descr="/tmp/cg-logo-navy-on-whit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5760" y="182880"/>
            <a:ext cx="502920" cy="329184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960120" y="182880"/>
            <a:ext cx="3657600" cy="23774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spc="200" kern="0" dirty="0">
                <a:solidFill>
                  <a:srgbClr val="1B2D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CLAT GURUKUL</a:t>
            </a:r>
            <a:endParaRPr lang="en-US" sz="1400" dirty="0"/>
          </a:p>
        </p:txBody>
      </p:sp>
      <p:sp>
        <p:nvSpPr>
          <p:cNvPr id="5" name="Text 2"/>
          <p:cNvSpPr/>
          <p:nvPr/>
        </p:nvSpPr>
        <p:spPr>
          <a:xfrm>
            <a:off x="960120" y="420624"/>
            <a:ext cx="640080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i="1" dirty="0">
                <a:solidFill>
                  <a:srgbClr val="5A64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CLAT 2027  ·  English  ·  Class 06  ·  Ironic Family</a:t>
            </a:r>
            <a:endParaRPr lang="en-US" sz="1400" dirty="0"/>
          </a:p>
        </p:txBody>
      </p:sp>
      <p:sp>
        <p:nvSpPr>
          <p:cNvPr id="6" name="Shape 3"/>
          <p:cNvSpPr/>
          <p:nvPr/>
        </p:nvSpPr>
        <p:spPr>
          <a:xfrm>
            <a:off x="11277295" y="6217920"/>
            <a:ext cx="548640" cy="548640"/>
          </a:xfrm>
          <a:prstGeom prst="ellipse">
            <a:avLst/>
          </a:prstGeom>
          <a:solidFill>
            <a:srgbClr val="FF6B35"/>
          </a:solidFill>
          <a:ln/>
        </p:spPr>
      </p:sp>
      <p:sp>
        <p:nvSpPr>
          <p:cNvPr id="7" name="Text 4"/>
          <p:cNvSpPr/>
          <p:nvPr/>
        </p:nvSpPr>
        <p:spPr>
          <a:xfrm>
            <a:off x="11277295" y="6217920"/>
            <a:ext cx="5486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13</a:t>
            </a:r>
            <a:endParaRPr lang="en-US" sz="1800" dirty="0"/>
          </a:p>
        </p:txBody>
      </p:sp>
      <p:sp>
        <p:nvSpPr>
          <p:cNvPr id="8" name="Text 5"/>
          <p:cNvSpPr/>
          <p:nvPr/>
        </p:nvSpPr>
        <p:spPr>
          <a:xfrm>
            <a:off x="457200" y="6355080"/>
            <a:ext cx="36576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i="1" dirty="0">
                <a:solidFill>
                  <a:srgbClr val="5A64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clatgurukul.com</a:t>
            </a:r>
            <a:endParaRPr lang="en-US" sz="1400" dirty="0"/>
          </a:p>
        </p:txBody>
      </p:sp>
      <p:sp>
        <p:nvSpPr>
          <p:cNvPr id="9" name="Text 6"/>
          <p:cNvSpPr/>
          <p:nvPr/>
        </p:nvSpPr>
        <p:spPr>
          <a:xfrm>
            <a:off x="548640" y="777240"/>
            <a:ext cx="109728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spc="400" kern="0" dirty="0">
                <a:solidFill>
                  <a:srgbClr val="FF6B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TAKEAWAYS</a:t>
            </a:r>
            <a:endParaRPr lang="en-US" sz="2200" dirty="0"/>
          </a:p>
        </p:txBody>
      </p:sp>
      <p:sp>
        <p:nvSpPr>
          <p:cNvPr id="10" name="Shape 7"/>
          <p:cNvSpPr/>
          <p:nvPr/>
        </p:nvSpPr>
        <p:spPr>
          <a:xfrm>
            <a:off x="548640" y="1188720"/>
            <a:ext cx="640080" cy="82296"/>
          </a:xfrm>
          <a:prstGeom prst="rect">
            <a:avLst/>
          </a:prstGeom>
          <a:solidFill>
            <a:srgbClr val="FF6B35"/>
          </a:solidFill>
          <a:ln/>
        </p:spPr>
      </p:sp>
      <p:sp>
        <p:nvSpPr>
          <p:cNvPr id="11" name="Text 8"/>
          <p:cNvSpPr/>
          <p:nvPr/>
        </p:nvSpPr>
        <p:spPr>
          <a:xfrm>
            <a:off x="548640" y="1298448"/>
            <a:ext cx="1115568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800" b="1" dirty="0">
                <a:solidFill>
                  <a:srgbClr val="1B2D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Common mistakes — Part 2 of 2</a:t>
            </a:r>
            <a:endParaRPr lang="en-US" sz="3800" dirty="0"/>
          </a:p>
        </p:txBody>
      </p:sp>
      <p:sp>
        <p:nvSpPr>
          <p:cNvPr id="12" name="Shape 9"/>
          <p:cNvSpPr/>
          <p:nvPr/>
        </p:nvSpPr>
        <p:spPr>
          <a:xfrm>
            <a:off x="640080" y="2660904"/>
            <a:ext cx="502920" cy="502920"/>
          </a:xfrm>
          <a:prstGeom prst="ellipse">
            <a:avLst/>
          </a:prstGeom>
          <a:solidFill>
            <a:srgbClr val="FF6B35"/>
          </a:solidFill>
          <a:ln/>
        </p:spPr>
      </p:sp>
      <p:sp>
        <p:nvSpPr>
          <p:cNvPr id="13" name="Text 10"/>
          <p:cNvSpPr/>
          <p:nvPr/>
        </p:nvSpPr>
        <p:spPr>
          <a:xfrm>
            <a:off x="640080" y="2660904"/>
            <a:ext cx="5029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200" dirty="0"/>
          </a:p>
        </p:txBody>
      </p:sp>
      <p:sp>
        <p:nvSpPr>
          <p:cNvPr id="14" name="Text 11"/>
          <p:cNvSpPr/>
          <p:nvPr/>
        </p:nvSpPr>
        <p:spPr>
          <a:xfrm>
            <a:off x="1280160" y="2606040"/>
            <a:ext cx="1042416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dirty="0">
                <a:solidFill>
                  <a:srgbClr val="0E1A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Overlooking exaggeration in Satire — absurd numbers / scale are SA signals.</a:t>
            </a:r>
            <a:endParaRPr lang="en-US" sz="2200" dirty="0"/>
          </a:p>
        </p:txBody>
      </p:sp>
      <p:sp>
        <p:nvSpPr>
          <p:cNvPr id="15" name="Shape 12"/>
          <p:cNvSpPr/>
          <p:nvPr/>
        </p:nvSpPr>
        <p:spPr>
          <a:xfrm>
            <a:off x="640080" y="3319272"/>
            <a:ext cx="502920" cy="502920"/>
          </a:xfrm>
          <a:prstGeom prst="ellipse">
            <a:avLst/>
          </a:prstGeom>
          <a:solidFill>
            <a:srgbClr val="FF6B35"/>
          </a:solidFill>
          <a:ln/>
        </p:spPr>
      </p:sp>
      <p:sp>
        <p:nvSpPr>
          <p:cNvPr id="16" name="Text 13"/>
          <p:cNvSpPr/>
          <p:nvPr/>
        </p:nvSpPr>
        <p:spPr>
          <a:xfrm>
            <a:off x="640080" y="3319272"/>
            <a:ext cx="5029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17" name="Text 14"/>
          <p:cNvSpPr/>
          <p:nvPr/>
        </p:nvSpPr>
        <p:spPr>
          <a:xfrm>
            <a:off x="1280160" y="3264408"/>
            <a:ext cx="1042416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dirty="0">
                <a:solidFill>
                  <a:srgbClr val="0E1A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Confusing Cynical with Sardonic — Sardonic adds ridicule and contempt on top of cynicism.</a:t>
            </a:r>
            <a:endParaRPr lang="en-US" sz="2200" dirty="0"/>
          </a:p>
        </p:txBody>
      </p:sp>
      <p:sp>
        <p:nvSpPr>
          <p:cNvPr id="18" name="Shape 15"/>
          <p:cNvSpPr/>
          <p:nvPr/>
        </p:nvSpPr>
        <p:spPr>
          <a:xfrm>
            <a:off x="640080" y="3977640"/>
            <a:ext cx="502920" cy="502920"/>
          </a:xfrm>
          <a:prstGeom prst="ellipse">
            <a:avLst/>
          </a:prstGeom>
          <a:solidFill>
            <a:srgbClr val="FF6B35"/>
          </a:solidFill>
          <a:ln/>
        </p:spPr>
      </p:sp>
      <p:sp>
        <p:nvSpPr>
          <p:cNvPr id="19" name="Text 16"/>
          <p:cNvSpPr/>
          <p:nvPr/>
        </p:nvSpPr>
        <p:spPr>
          <a:xfrm>
            <a:off x="640080" y="3977640"/>
            <a:ext cx="5029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200" dirty="0"/>
          </a:p>
        </p:txBody>
      </p:sp>
      <p:sp>
        <p:nvSpPr>
          <p:cNvPr id="20" name="Text 17"/>
          <p:cNvSpPr/>
          <p:nvPr/>
        </p:nvSpPr>
        <p:spPr>
          <a:xfrm>
            <a:off x="1280160" y="3922776"/>
            <a:ext cx="1042416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dirty="0">
                <a:solidFill>
                  <a:srgbClr val="0E1A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Ignoring the writer's intention — ask 'what is the writer trying to do', not 'what is the topic'.</a:t>
            </a:r>
            <a:endParaRPr lang="en-US" sz="2200" dirty="0"/>
          </a:p>
        </p:txBody>
      </p:sp>
      <p:sp>
        <p:nvSpPr>
          <p:cNvPr id="21" name="Shape 18"/>
          <p:cNvSpPr/>
          <p:nvPr/>
        </p:nvSpPr>
        <p:spPr>
          <a:xfrm>
            <a:off x="640080" y="4636008"/>
            <a:ext cx="502920" cy="502920"/>
          </a:xfrm>
          <a:prstGeom prst="ellipse">
            <a:avLst/>
          </a:prstGeom>
          <a:solidFill>
            <a:srgbClr val="FF6B35"/>
          </a:solidFill>
          <a:ln/>
        </p:spPr>
      </p:sp>
      <p:sp>
        <p:nvSpPr>
          <p:cNvPr id="22" name="Text 19"/>
          <p:cNvSpPr/>
          <p:nvPr/>
        </p:nvSpPr>
        <p:spPr>
          <a:xfrm>
            <a:off x="640080" y="4636008"/>
            <a:ext cx="5029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200" dirty="0"/>
          </a:p>
        </p:txBody>
      </p:sp>
      <p:sp>
        <p:nvSpPr>
          <p:cNvPr id="23" name="Text 20"/>
          <p:cNvSpPr/>
          <p:nvPr/>
        </p:nvSpPr>
        <p:spPr>
          <a:xfrm>
            <a:off x="1280160" y="4581144"/>
            <a:ext cx="1042416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dirty="0">
                <a:solidFill>
                  <a:srgbClr val="0E1A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Treating tone like vocabulary — CLAT tone is contextual and emotional, not dictionary-bound.</a:t>
            </a:r>
            <a:endParaRPr lang="en-US" sz="2200" dirty="0"/>
          </a:p>
        </p:txBody>
      </p:sp>
      <p:sp>
        <p:nvSpPr>
          <p:cNvPr id="24" name="Shape 21"/>
          <p:cNvSpPr/>
          <p:nvPr/>
        </p:nvSpPr>
        <p:spPr>
          <a:xfrm>
            <a:off x="640080" y="5294376"/>
            <a:ext cx="502920" cy="502920"/>
          </a:xfrm>
          <a:prstGeom prst="ellipse">
            <a:avLst/>
          </a:prstGeom>
          <a:solidFill>
            <a:srgbClr val="FF6B35"/>
          </a:solidFill>
          <a:ln/>
        </p:spPr>
      </p:sp>
      <p:sp>
        <p:nvSpPr>
          <p:cNvPr id="25" name="Text 22"/>
          <p:cNvSpPr/>
          <p:nvPr/>
        </p:nvSpPr>
        <p:spPr>
          <a:xfrm>
            <a:off x="640080" y="5294376"/>
            <a:ext cx="5029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2200" dirty="0"/>
          </a:p>
        </p:txBody>
      </p:sp>
      <p:sp>
        <p:nvSpPr>
          <p:cNvPr id="26" name="Text 23"/>
          <p:cNvSpPr/>
          <p:nvPr/>
        </p:nvSpPr>
        <p:spPr>
          <a:xfrm>
            <a:off x="1280160" y="5239512"/>
            <a:ext cx="1042416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dirty="0">
                <a:solidFill>
                  <a:srgbClr val="0E1A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Quotation-marks rule — '"X"' done by the author usually signals IR or SD, rarely SA.</a:t>
            </a:r>
            <a:endParaRPr lang="en-US" sz="2200" dirty="0"/>
          </a:p>
        </p:txBody>
      </p:sp>
      <p:sp>
        <p:nvSpPr>
          <p:cNvPr id="27" name="Shape 24"/>
          <p:cNvSpPr/>
          <p:nvPr/>
        </p:nvSpPr>
        <p:spPr>
          <a:xfrm>
            <a:off x="640080" y="5952744"/>
            <a:ext cx="502920" cy="502920"/>
          </a:xfrm>
          <a:prstGeom prst="ellipse">
            <a:avLst/>
          </a:prstGeom>
          <a:solidFill>
            <a:srgbClr val="FF6B35"/>
          </a:solidFill>
          <a:ln/>
        </p:spPr>
      </p:sp>
      <p:sp>
        <p:nvSpPr>
          <p:cNvPr id="28" name="Text 25"/>
          <p:cNvSpPr/>
          <p:nvPr/>
        </p:nvSpPr>
        <p:spPr>
          <a:xfrm>
            <a:off x="640080" y="5952744"/>
            <a:ext cx="5029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2200" dirty="0"/>
          </a:p>
        </p:txBody>
      </p:sp>
      <p:sp>
        <p:nvSpPr>
          <p:cNvPr id="29" name="Text 26"/>
          <p:cNvSpPr/>
          <p:nvPr/>
        </p:nvSpPr>
        <p:spPr>
          <a:xfrm>
            <a:off x="1280160" y="5897880"/>
            <a:ext cx="1042416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dirty="0">
                <a:solidFill>
                  <a:srgbClr val="0E1A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Family-first rule — first ask: indirect criticism? Then choose IR vs SA vs SD by mood.</a:t>
            </a:r>
            <a:endParaRPr lang="en-US" sz="2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1B2D4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14400" y="1463040"/>
            <a:ext cx="164592" cy="3840480"/>
          </a:xfrm>
          <a:prstGeom prst="rect">
            <a:avLst/>
          </a:prstGeom>
          <a:solidFill>
            <a:srgbClr val="FF6B35"/>
          </a:solidFill>
          <a:ln/>
        </p:spPr>
      </p:sp>
      <p:sp>
        <p:nvSpPr>
          <p:cNvPr id="3" name="Text 1"/>
          <p:cNvSpPr/>
          <p:nvPr/>
        </p:nvSpPr>
        <p:spPr>
          <a:xfrm>
            <a:off x="1188720" y="1280160"/>
            <a:ext cx="109728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0" b="1" dirty="0">
                <a:solidFill>
                  <a:srgbClr val="FF6B35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“</a:t>
            </a:r>
            <a:endParaRPr lang="en-US" sz="12000" dirty="0"/>
          </a:p>
        </p:txBody>
      </p:sp>
      <p:sp>
        <p:nvSpPr>
          <p:cNvPr id="4" name="Text 2"/>
          <p:cNvSpPr/>
          <p:nvPr/>
        </p:nvSpPr>
        <p:spPr>
          <a:xfrm>
            <a:off x="2377440" y="1737360"/>
            <a:ext cx="9144000" cy="3200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200" i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Contradiction. Ridicule. Bitterness. — in that order of intensity.</a:t>
            </a:r>
            <a:endParaRPr lang="en-US" sz="3200" dirty="0"/>
          </a:p>
        </p:txBody>
      </p:sp>
      <p:sp>
        <p:nvSpPr>
          <p:cNvPr id="5" name="Shape 3"/>
          <p:cNvSpPr/>
          <p:nvPr/>
        </p:nvSpPr>
        <p:spPr>
          <a:xfrm>
            <a:off x="2377440" y="5120640"/>
            <a:ext cx="2286000" cy="0"/>
          </a:xfrm>
          <a:prstGeom prst="line">
            <a:avLst/>
          </a:prstGeom>
          <a:noFill/>
          <a:ln w="25400">
            <a:solidFill>
              <a:srgbClr val="FF6B35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2377440" y="5257800"/>
            <a:ext cx="82296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dirty="0">
                <a:solidFill>
                  <a:srgbClr val="FFB89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Ironic-family ladder</a:t>
            </a:r>
            <a:endParaRPr lang="en-US" sz="2200" dirty="0"/>
          </a:p>
        </p:txBody>
      </p:sp>
      <p:sp>
        <p:nvSpPr>
          <p:cNvPr id="7" name="Shape 5"/>
          <p:cNvSpPr/>
          <p:nvPr/>
        </p:nvSpPr>
        <p:spPr>
          <a:xfrm>
            <a:off x="0" y="0"/>
            <a:ext cx="12191695" cy="64008"/>
          </a:xfrm>
          <a:prstGeom prst="rect">
            <a:avLst/>
          </a:prstGeom>
          <a:solidFill>
            <a:srgbClr val="FF6B35"/>
          </a:solidFill>
          <a:ln/>
        </p:spPr>
      </p:sp>
      <p:pic>
        <p:nvPicPr>
          <p:cNvPr id="8" name="Image 0" descr="/tmp/cg-logo-white-on-navy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5760" y="182880"/>
            <a:ext cx="502920" cy="329184"/>
          </a:xfrm>
          <a:prstGeom prst="rect">
            <a:avLst/>
          </a:prstGeom>
        </p:spPr>
      </p:pic>
      <p:sp>
        <p:nvSpPr>
          <p:cNvPr id="9" name="Text 6"/>
          <p:cNvSpPr/>
          <p:nvPr/>
        </p:nvSpPr>
        <p:spPr>
          <a:xfrm>
            <a:off x="960120" y="182880"/>
            <a:ext cx="3657600" cy="23774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spc="200" kern="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CLAT GURUKUL</a:t>
            </a:r>
            <a:endParaRPr lang="en-US" sz="1400" dirty="0"/>
          </a:p>
        </p:txBody>
      </p:sp>
      <p:sp>
        <p:nvSpPr>
          <p:cNvPr id="10" name="Text 7"/>
          <p:cNvSpPr/>
          <p:nvPr/>
        </p:nvSpPr>
        <p:spPr>
          <a:xfrm>
            <a:off x="960120" y="420624"/>
            <a:ext cx="640080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i="1" dirty="0">
                <a:solidFill>
                  <a:srgbClr val="FFB89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CLAT 2027  ·  English  ·  Class 06  ·  Ironic Family</a:t>
            </a:r>
            <a:endParaRPr lang="en-US" sz="1400" dirty="0"/>
          </a:p>
        </p:txBody>
      </p:sp>
      <p:sp>
        <p:nvSpPr>
          <p:cNvPr id="11" name="Shape 8"/>
          <p:cNvSpPr/>
          <p:nvPr/>
        </p:nvSpPr>
        <p:spPr>
          <a:xfrm>
            <a:off x="11277295" y="6217920"/>
            <a:ext cx="548640" cy="548640"/>
          </a:xfrm>
          <a:prstGeom prst="ellipse">
            <a:avLst/>
          </a:prstGeom>
          <a:solidFill>
            <a:srgbClr val="FF6B35"/>
          </a:solidFill>
          <a:ln/>
        </p:spPr>
      </p:sp>
      <p:sp>
        <p:nvSpPr>
          <p:cNvPr id="12" name="Text 9"/>
          <p:cNvSpPr/>
          <p:nvPr/>
        </p:nvSpPr>
        <p:spPr>
          <a:xfrm>
            <a:off x="11277295" y="6217920"/>
            <a:ext cx="5486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14</a:t>
            </a:r>
            <a:endParaRPr lang="en-US" sz="1800" dirty="0"/>
          </a:p>
        </p:txBody>
      </p:sp>
      <p:sp>
        <p:nvSpPr>
          <p:cNvPr id="13" name="Text 10"/>
          <p:cNvSpPr/>
          <p:nvPr/>
        </p:nvSpPr>
        <p:spPr>
          <a:xfrm>
            <a:off x="457200" y="6355080"/>
            <a:ext cx="36576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i="1" dirty="0">
                <a:solidFill>
                  <a:srgbClr val="FFB89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clatgurukul.com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4008"/>
          </a:xfrm>
          <a:prstGeom prst="rect">
            <a:avLst/>
          </a:prstGeom>
          <a:solidFill>
            <a:srgbClr val="FF6B35"/>
          </a:solidFill>
          <a:ln/>
        </p:spPr>
      </p:sp>
      <p:pic>
        <p:nvPicPr>
          <p:cNvPr id="3" name="Image 0" descr="/tmp/cg-logo-navy-on-whit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5760" y="182880"/>
            <a:ext cx="502920" cy="329184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960120" y="182880"/>
            <a:ext cx="3657600" cy="23774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spc="200" kern="0" dirty="0">
                <a:solidFill>
                  <a:srgbClr val="1B2D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CLAT GURUKUL</a:t>
            </a:r>
            <a:endParaRPr lang="en-US" sz="1400" dirty="0"/>
          </a:p>
        </p:txBody>
      </p:sp>
      <p:sp>
        <p:nvSpPr>
          <p:cNvPr id="5" name="Text 2"/>
          <p:cNvSpPr/>
          <p:nvPr/>
        </p:nvSpPr>
        <p:spPr>
          <a:xfrm>
            <a:off x="960120" y="420624"/>
            <a:ext cx="640080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i="1" dirty="0">
                <a:solidFill>
                  <a:srgbClr val="5A64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CLAT 2027  ·  English  ·  Class 06  ·  Ironic Family</a:t>
            </a:r>
            <a:endParaRPr lang="en-US" sz="1400" dirty="0"/>
          </a:p>
        </p:txBody>
      </p:sp>
      <p:sp>
        <p:nvSpPr>
          <p:cNvPr id="6" name="Shape 3"/>
          <p:cNvSpPr/>
          <p:nvPr/>
        </p:nvSpPr>
        <p:spPr>
          <a:xfrm>
            <a:off x="11277295" y="6217920"/>
            <a:ext cx="548640" cy="548640"/>
          </a:xfrm>
          <a:prstGeom prst="ellipse">
            <a:avLst/>
          </a:prstGeom>
          <a:solidFill>
            <a:srgbClr val="FF6B35"/>
          </a:solidFill>
          <a:ln/>
        </p:spPr>
      </p:sp>
      <p:sp>
        <p:nvSpPr>
          <p:cNvPr id="7" name="Text 4"/>
          <p:cNvSpPr/>
          <p:nvPr/>
        </p:nvSpPr>
        <p:spPr>
          <a:xfrm>
            <a:off x="11277295" y="6217920"/>
            <a:ext cx="5486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15</a:t>
            </a:r>
            <a:endParaRPr lang="en-US" sz="1800" dirty="0"/>
          </a:p>
        </p:txBody>
      </p:sp>
      <p:sp>
        <p:nvSpPr>
          <p:cNvPr id="8" name="Text 5"/>
          <p:cNvSpPr/>
          <p:nvPr/>
        </p:nvSpPr>
        <p:spPr>
          <a:xfrm>
            <a:off x="457200" y="6355080"/>
            <a:ext cx="36576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i="1" dirty="0">
                <a:solidFill>
                  <a:srgbClr val="5A64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clatgurukul.com</a:t>
            </a:r>
            <a:endParaRPr lang="en-US" sz="1400" dirty="0"/>
          </a:p>
        </p:txBody>
      </p:sp>
      <p:sp>
        <p:nvSpPr>
          <p:cNvPr id="9" name="Shape 6"/>
          <p:cNvSpPr/>
          <p:nvPr/>
        </p:nvSpPr>
        <p:spPr>
          <a:xfrm>
            <a:off x="548640" y="822960"/>
            <a:ext cx="1554480" cy="457200"/>
          </a:xfrm>
          <a:prstGeom prst="rect">
            <a:avLst/>
          </a:prstGeom>
          <a:solidFill>
            <a:srgbClr val="FF6B35"/>
          </a:solidFill>
          <a:ln/>
        </p:spPr>
      </p:sp>
      <p:sp>
        <p:nvSpPr>
          <p:cNvPr id="10" name="Text 7"/>
          <p:cNvSpPr/>
          <p:nvPr/>
        </p:nvSpPr>
        <p:spPr>
          <a:xfrm>
            <a:off x="548640" y="822960"/>
            <a:ext cx="15544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 P-Q2</a:t>
            </a:r>
            <a:endParaRPr lang="en-US" sz="2200" dirty="0"/>
          </a:p>
        </p:txBody>
      </p:sp>
      <p:sp>
        <p:nvSpPr>
          <p:cNvPr id="11" name="Text 8"/>
          <p:cNvSpPr/>
          <p:nvPr/>
        </p:nvSpPr>
        <p:spPr>
          <a:xfrm>
            <a:off x="2286000" y="886968"/>
            <a:ext cx="54864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spc="300" kern="0" dirty="0">
                <a:solidFill>
                  <a:srgbClr val="1B2D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WALKTHROUGH</a:t>
            </a:r>
            <a:endParaRPr lang="en-US" sz="2200" dirty="0"/>
          </a:p>
        </p:txBody>
      </p:sp>
      <p:sp>
        <p:nvSpPr>
          <p:cNvPr id="12" name="Shape 9"/>
          <p:cNvSpPr/>
          <p:nvPr/>
        </p:nvSpPr>
        <p:spPr>
          <a:xfrm>
            <a:off x="548640" y="1417320"/>
            <a:ext cx="109728" cy="914400"/>
          </a:xfrm>
          <a:prstGeom prst="rect">
            <a:avLst/>
          </a:prstGeom>
          <a:solidFill>
            <a:srgbClr val="FF6B35"/>
          </a:solidFill>
          <a:ln/>
        </p:spPr>
      </p:sp>
      <p:sp>
        <p:nvSpPr>
          <p:cNvPr id="13" name="Text 10"/>
          <p:cNvSpPr/>
          <p:nvPr/>
        </p:nvSpPr>
        <p:spPr>
          <a:xfrm>
            <a:off x="822960" y="1371600"/>
            <a:ext cx="10972800" cy="9601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200" i="1" dirty="0">
                <a:solidFill>
                  <a:srgbClr val="1B2D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 reduce paperwork, the office introduced six additional approval forms.</a:t>
            </a:r>
            <a:endParaRPr lang="en-US" sz="2200" dirty="0"/>
          </a:p>
        </p:txBody>
      </p:sp>
      <p:sp>
        <p:nvSpPr>
          <p:cNvPr id="14" name="Shape 11"/>
          <p:cNvSpPr/>
          <p:nvPr/>
        </p:nvSpPr>
        <p:spPr>
          <a:xfrm>
            <a:off x="548640" y="2423160"/>
            <a:ext cx="11155680" cy="457200"/>
          </a:xfrm>
          <a:prstGeom prst="rect">
            <a:avLst/>
          </a:prstGeom>
          <a:solidFill>
            <a:srgbClr val="FFF8F0"/>
          </a:solidFill>
          <a:ln w="17780">
            <a:solidFill>
              <a:srgbClr val="FF6B35"/>
            </a:solidFill>
            <a:prstDash val="solid"/>
          </a:ln>
        </p:spPr>
      </p:sp>
      <p:sp>
        <p:nvSpPr>
          <p:cNvPr id="15" name="Text 12"/>
          <p:cNvSpPr/>
          <p:nvPr/>
        </p:nvSpPr>
        <p:spPr>
          <a:xfrm>
            <a:off x="822960" y="2459736"/>
            <a:ext cx="1051560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1B2D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A. Satirical</a:t>
            </a:r>
            <a:endParaRPr lang="en-US" sz="2000" dirty="0"/>
          </a:p>
        </p:txBody>
      </p:sp>
      <p:sp>
        <p:nvSpPr>
          <p:cNvPr id="16" name="Shape 13"/>
          <p:cNvSpPr/>
          <p:nvPr/>
        </p:nvSpPr>
        <p:spPr>
          <a:xfrm>
            <a:off x="548640" y="2926080"/>
            <a:ext cx="11155680" cy="457200"/>
          </a:xfrm>
          <a:prstGeom prst="rect">
            <a:avLst/>
          </a:prstGeom>
          <a:solidFill>
            <a:srgbClr val="FFFFFF"/>
          </a:solidFill>
          <a:ln w="6350">
            <a:solidFill>
              <a:srgbClr val="E8ECF3"/>
            </a:solidFill>
            <a:prstDash val="solid"/>
          </a:ln>
        </p:spPr>
      </p:sp>
      <p:sp>
        <p:nvSpPr>
          <p:cNvPr id="17" name="Text 14"/>
          <p:cNvSpPr/>
          <p:nvPr/>
        </p:nvSpPr>
        <p:spPr>
          <a:xfrm>
            <a:off x="822960" y="2962656"/>
            <a:ext cx="1051560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5A64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B. Optimistic</a:t>
            </a:r>
            <a:endParaRPr lang="en-US" sz="2000" dirty="0"/>
          </a:p>
        </p:txBody>
      </p:sp>
      <p:sp>
        <p:nvSpPr>
          <p:cNvPr id="18" name="Shape 15"/>
          <p:cNvSpPr/>
          <p:nvPr/>
        </p:nvSpPr>
        <p:spPr>
          <a:xfrm>
            <a:off x="548640" y="3429000"/>
            <a:ext cx="11155680" cy="457200"/>
          </a:xfrm>
          <a:prstGeom prst="rect">
            <a:avLst/>
          </a:prstGeom>
          <a:solidFill>
            <a:srgbClr val="FFFFFF"/>
          </a:solidFill>
          <a:ln w="6350">
            <a:solidFill>
              <a:srgbClr val="E8ECF3"/>
            </a:solidFill>
            <a:prstDash val="solid"/>
          </a:ln>
        </p:spPr>
      </p:sp>
      <p:sp>
        <p:nvSpPr>
          <p:cNvPr id="19" name="Text 16"/>
          <p:cNvSpPr/>
          <p:nvPr/>
        </p:nvSpPr>
        <p:spPr>
          <a:xfrm>
            <a:off x="822960" y="3465576"/>
            <a:ext cx="1051560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5A64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C. Melancholic</a:t>
            </a:r>
            <a:endParaRPr lang="en-US" sz="2000" dirty="0"/>
          </a:p>
        </p:txBody>
      </p:sp>
      <p:sp>
        <p:nvSpPr>
          <p:cNvPr id="20" name="Shape 17"/>
          <p:cNvSpPr/>
          <p:nvPr/>
        </p:nvSpPr>
        <p:spPr>
          <a:xfrm>
            <a:off x="548640" y="3931920"/>
            <a:ext cx="11155680" cy="457200"/>
          </a:xfrm>
          <a:prstGeom prst="rect">
            <a:avLst/>
          </a:prstGeom>
          <a:solidFill>
            <a:srgbClr val="FFFFFF"/>
          </a:solidFill>
          <a:ln w="6350">
            <a:solidFill>
              <a:srgbClr val="E8ECF3"/>
            </a:solidFill>
            <a:prstDash val="solid"/>
          </a:ln>
        </p:spPr>
      </p:sp>
      <p:sp>
        <p:nvSpPr>
          <p:cNvPr id="21" name="Text 18"/>
          <p:cNvSpPr/>
          <p:nvPr/>
        </p:nvSpPr>
        <p:spPr>
          <a:xfrm>
            <a:off x="822960" y="3968496"/>
            <a:ext cx="1051560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5A64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D. Laudatory</a:t>
            </a:r>
            <a:endParaRPr lang="en-US" sz="2000" dirty="0"/>
          </a:p>
        </p:txBody>
      </p:sp>
      <p:sp>
        <p:nvSpPr>
          <p:cNvPr id="22" name="Shape 19"/>
          <p:cNvSpPr/>
          <p:nvPr/>
        </p:nvSpPr>
        <p:spPr>
          <a:xfrm>
            <a:off x="548640" y="4480560"/>
            <a:ext cx="5486400" cy="1600200"/>
          </a:xfrm>
          <a:prstGeom prst="roundRect">
            <a:avLst>
              <a:gd name="adj" fmla="val 3429"/>
            </a:avLst>
          </a:prstGeom>
          <a:solidFill>
            <a:srgbClr val="1B2D4F"/>
          </a:solidFill>
          <a:ln/>
        </p:spPr>
      </p:sp>
      <p:sp>
        <p:nvSpPr>
          <p:cNvPr id="23" name="Text 20"/>
          <p:cNvSpPr/>
          <p:nvPr/>
        </p:nvSpPr>
        <p:spPr>
          <a:xfrm>
            <a:off x="777240" y="4553712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b="1" spc="300" kern="0" dirty="0">
                <a:solidFill>
                  <a:srgbClr val="FF6B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TRAP</a:t>
            </a:r>
            <a:endParaRPr lang="en-US" sz="1600" dirty="0"/>
          </a:p>
        </p:txBody>
      </p:sp>
      <p:sp>
        <p:nvSpPr>
          <p:cNvPr id="24" name="Text 21"/>
          <p:cNvSpPr/>
          <p:nvPr/>
        </p:nvSpPr>
        <p:spPr>
          <a:xfrm>
            <a:off x="777240" y="4846320"/>
            <a:ext cx="51206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Many will mark IR because there is contradiction. But the criticism is at the institutional / system level — the office is being ridiculed for an absurd self-defeating policy.</a:t>
            </a:r>
            <a:endParaRPr lang="en-US" sz="1400" dirty="0"/>
          </a:p>
        </p:txBody>
      </p:sp>
      <p:sp>
        <p:nvSpPr>
          <p:cNvPr id="25" name="Shape 22"/>
          <p:cNvSpPr/>
          <p:nvPr/>
        </p:nvSpPr>
        <p:spPr>
          <a:xfrm>
            <a:off x="6217920" y="4480560"/>
            <a:ext cx="4937760" cy="1600200"/>
          </a:xfrm>
          <a:prstGeom prst="roundRect">
            <a:avLst>
              <a:gd name="adj" fmla="val 3429"/>
            </a:avLst>
          </a:prstGeom>
          <a:solidFill>
            <a:srgbClr val="FFF8F0"/>
          </a:solidFill>
          <a:ln w="12700">
            <a:solidFill>
              <a:srgbClr val="1B2D4F"/>
            </a:solidFill>
            <a:prstDash val="solid"/>
          </a:ln>
        </p:spPr>
      </p:sp>
      <p:sp>
        <p:nvSpPr>
          <p:cNvPr id="26" name="Text 23"/>
          <p:cNvSpPr/>
          <p:nvPr/>
        </p:nvSpPr>
        <p:spPr>
          <a:xfrm>
            <a:off x="6446520" y="4553712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b="1" spc="300" kern="0" dirty="0">
                <a:solidFill>
                  <a:srgbClr val="FF6B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WORKING</a:t>
            </a:r>
            <a:endParaRPr lang="en-US" sz="1600" dirty="0"/>
          </a:p>
        </p:txBody>
      </p:sp>
      <p:sp>
        <p:nvSpPr>
          <p:cNvPr id="27" name="Text 24"/>
          <p:cNvSpPr/>
          <p:nvPr/>
        </p:nvSpPr>
        <p:spPr>
          <a:xfrm>
            <a:off x="6446520" y="4846320"/>
            <a:ext cx="457200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1B2D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System-level absurdity = SA. The author isn't bitter, just exposing institutional folly.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4008"/>
          </a:xfrm>
          <a:prstGeom prst="rect">
            <a:avLst/>
          </a:prstGeom>
          <a:solidFill>
            <a:srgbClr val="FF6B35"/>
          </a:solidFill>
          <a:ln/>
        </p:spPr>
      </p:sp>
      <p:pic>
        <p:nvPicPr>
          <p:cNvPr id="3" name="Image 0" descr="/tmp/cg-logo-navy-on-whit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5760" y="182880"/>
            <a:ext cx="502920" cy="329184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960120" y="182880"/>
            <a:ext cx="3657600" cy="23774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spc="200" kern="0" dirty="0">
                <a:solidFill>
                  <a:srgbClr val="1B2D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CLAT GURUKUL</a:t>
            </a:r>
            <a:endParaRPr lang="en-US" sz="1400" dirty="0"/>
          </a:p>
        </p:txBody>
      </p:sp>
      <p:sp>
        <p:nvSpPr>
          <p:cNvPr id="5" name="Text 2"/>
          <p:cNvSpPr/>
          <p:nvPr/>
        </p:nvSpPr>
        <p:spPr>
          <a:xfrm>
            <a:off x="960120" y="420624"/>
            <a:ext cx="640080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i="1" dirty="0">
                <a:solidFill>
                  <a:srgbClr val="5A64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CLAT 2027  ·  English  ·  Class 06  ·  Ironic Family</a:t>
            </a:r>
            <a:endParaRPr lang="en-US" sz="1400" dirty="0"/>
          </a:p>
        </p:txBody>
      </p:sp>
      <p:sp>
        <p:nvSpPr>
          <p:cNvPr id="6" name="Shape 3"/>
          <p:cNvSpPr/>
          <p:nvPr/>
        </p:nvSpPr>
        <p:spPr>
          <a:xfrm>
            <a:off x="11277295" y="6217920"/>
            <a:ext cx="548640" cy="548640"/>
          </a:xfrm>
          <a:prstGeom prst="ellipse">
            <a:avLst/>
          </a:prstGeom>
          <a:solidFill>
            <a:srgbClr val="FF6B35"/>
          </a:solidFill>
          <a:ln/>
        </p:spPr>
      </p:sp>
      <p:sp>
        <p:nvSpPr>
          <p:cNvPr id="7" name="Text 4"/>
          <p:cNvSpPr/>
          <p:nvPr/>
        </p:nvSpPr>
        <p:spPr>
          <a:xfrm>
            <a:off x="11277295" y="6217920"/>
            <a:ext cx="5486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16</a:t>
            </a:r>
            <a:endParaRPr lang="en-US" sz="1800" dirty="0"/>
          </a:p>
        </p:txBody>
      </p:sp>
      <p:sp>
        <p:nvSpPr>
          <p:cNvPr id="8" name="Text 5"/>
          <p:cNvSpPr/>
          <p:nvPr/>
        </p:nvSpPr>
        <p:spPr>
          <a:xfrm>
            <a:off x="457200" y="6355080"/>
            <a:ext cx="36576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i="1" dirty="0">
                <a:solidFill>
                  <a:srgbClr val="5A64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clatgurukul.com</a:t>
            </a:r>
            <a:endParaRPr lang="en-US" sz="1400" dirty="0"/>
          </a:p>
        </p:txBody>
      </p:sp>
      <p:sp>
        <p:nvSpPr>
          <p:cNvPr id="9" name="Shape 6"/>
          <p:cNvSpPr/>
          <p:nvPr/>
        </p:nvSpPr>
        <p:spPr>
          <a:xfrm>
            <a:off x="548640" y="822960"/>
            <a:ext cx="1554480" cy="457200"/>
          </a:xfrm>
          <a:prstGeom prst="rect">
            <a:avLst/>
          </a:prstGeom>
          <a:solidFill>
            <a:srgbClr val="FF6B35"/>
          </a:solidFill>
          <a:ln/>
        </p:spPr>
      </p:sp>
      <p:sp>
        <p:nvSpPr>
          <p:cNvPr id="10" name="Text 7"/>
          <p:cNvSpPr/>
          <p:nvPr/>
        </p:nvSpPr>
        <p:spPr>
          <a:xfrm>
            <a:off x="548640" y="822960"/>
            <a:ext cx="15544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 P-Q3</a:t>
            </a:r>
            <a:endParaRPr lang="en-US" sz="2200" dirty="0"/>
          </a:p>
        </p:txBody>
      </p:sp>
      <p:sp>
        <p:nvSpPr>
          <p:cNvPr id="11" name="Text 8"/>
          <p:cNvSpPr/>
          <p:nvPr/>
        </p:nvSpPr>
        <p:spPr>
          <a:xfrm>
            <a:off x="2286000" y="886968"/>
            <a:ext cx="54864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spc="300" kern="0" dirty="0">
                <a:solidFill>
                  <a:srgbClr val="1B2D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WALKTHROUGH</a:t>
            </a:r>
            <a:endParaRPr lang="en-US" sz="2200" dirty="0"/>
          </a:p>
        </p:txBody>
      </p:sp>
      <p:sp>
        <p:nvSpPr>
          <p:cNvPr id="12" name="Shape 9"/>
          <p:cNvSpPr/>
          <p:nvPr/>
        </p:nvSpPr>
        <p:spPr>
          <a:xfrm>
            <a:off x="548640" y="1417320"/>
            <a:ext cx="109728" cy="914400"/>
          </a:xfrm>
          <a:prstGeom prst="rect">
            <a:avLst/>
          </a:prstGeom>
          <a:solidFill>
            <a:srgbClr val="FF6B35"/>
          </a:solidFill>
          <a:ln/>
        </p:spPr>
      </p:sp>
      <p:sp>
        <p:nvSpPr>
          <p:cNvPr id="13" name="Text 10"/>
          <p:cNvSpPr/>
          <p:nvPr/>
        </p:nvSpPr>
        <p:spPr>
          <a:xfrm>
            <a:off x="822960" y="1371600"/>
            <a:ext cx="10972800" cy="9601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200" i="1" dirty="0">
                <a:solidFill>
                  <a:srgbClr val="1B2D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Citizens once again trusted election promises, proving that memory loss is a national talent.</a:t>
            </a:r>
            <a:endParaRPr lang="en-US" sz="2200" dirty="0"/>
          </a:p>
        </p:txBody>
      </p:sp>
      <p:sp>
        <p:nvSpPr>
          <p:cNvPr id="14" name="Shape 11"/>
          <p:cNvSpPr/>
          <p:nvPr/>
        </p:nvSpPr>
        <p:spPr>
          <a:xfrm>
            <a:off x="548640" y="2423160"/>
            <a:ext cx="11155680" cy="457200"/>
          </a:xfrm>
          <a:prstGeom prst="rect">
            <a:avLst/>
          </a:prstGeom>
          <a:solidFill>
            <a:srgbClr val="FFFFFF"/>
          </a:solidFill>
          <a:ln w="6350">
            <a:solidFill>
              <a:srgbClr val="E8ECF3"/>
            </a:solidFill>
            <a:prstDash val="solid"/>
          </a:ln>
        </p:spPr>
      </p:sp>
      <p:sp>
        <p:nvSpPr>
          <p:cNvPr id="15" name="Text 12"/>
          <p:cNvSpPr/>
          <p:nvPr/>
        </p:nvSpPr>
        <p:spPr>
          <a:xfrm>
            <a:off x="822960" y="2459736"/>
            <a:ext cx="1051560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5A64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A. Celebratory</a:t>
            </a:r>
            <a:endParaRPr lang="en-US" sz="2000" dirty="0"/>
          </a:p>
        </p:txBody>
      </p:sp>
      <p:sp>
        <p:nvSpPr>
          <p:cNvPr id="16" name="Shape 13"/>
          <p:cNvSpPr/>
          <p:nvPr/>
        </p:nvSpPr>
        <p:spPr>
          <a:xfrm>
            <a:off x="548640" y="2926080"/>
            <a:ext cx="11155680" cy="457200"/>
          </a:xfrm>
          <a:prstGeom prst="rect">
            <a:avLst/>
          </a:prstGeom>
          <a:solidFill>
            <a:srgbClr val="FFF8F0"/>
          </a:solidFill>
          <a:ln w="17780">
            <a:solidFill>
              <a:srgbClr val="FF6B35"/>
            </a:solidFill>
            <a:prstDash val="solid"/>
          </a:ln>
        </p:spPr>
      </p:sp>
      <p:sp>
        <p:nvSpPr>
          <p:cNvPr id="17" name="Text 14"/>
          <p:cNvSpPr/>
          <p:nvPr/>
        </p:nvSpPr>
        <p:spPr>
          <a:xfrm>
            <a:off x="822960" y="2962656"/>
            <a:ext cx="1051560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1B2D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B. Sardonic</a:t>
            </a:r>
            <a:endParaRPr lang="en-US" sz="2000" dirty="0"/>
          </a:p>
        </p:txBody>
      </p:sp>
      <p:sp>
        <p:nvSpPr>
          <p:cNvPr id="18" name="Shape 15"/>
          <p:cNvSpPr/>
          <p:nvPr/>
        </p:nvSpPr>
        <p:spPr>
          <a:xfrm>
            <a:off x="548640" y="3429000"/>
            <a:ext cx="11155680" cy="457200"/>
          </a:xfrm>
          <a:prstGeom prst="rect">
            <a:avLst/>
          </a:prstGeom>
          <a:solidFill>
            <a:srgbClr val="FFFFFF"/>
          </a:solidFill>
          <a:ln w="6350">
            <a:solidFill>
              <a:srgbClr val="E8ECF3"/>
            </a:solidFill>
            <a:prstDash val="solid"/>
          </a:ln>
        </p:spPr>
      </p:sp>
      <p:sp>
        <p:nvSpPr>
          <p:cNvPr id="19" name="Text 16"/>
          <p:cNvSpPr/>
          <p:nvPr/>
        </p:nvSpPr>
        <p:spPr>
          <a:xfrm>
            <a:off x="822960" y="3465576"/>
            <a:ext cx="1051560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5A64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C. Didactic</a:t>
            </a:r>
            <a:endParaRPr lang="en-US" sz="2000" dirty="0"/>
          </a:p>
        </p:txBody>
      </p:sp>
      <p:sp>
        <p:nvSpPr>
          <p:cNvPr id="20" name="Shape 17"/>
          <p:cNvSpPr/>
          <p:nvPr/>
        </p:nvSpPr>
        <p:spPr>
          <a:xfrm>
            <a:off x="548640" y="3931920"/>
            <a:ext cx="11155680" cy="457200"/>
          </a:xfrm>
          <a:prstGeom prst="rect">
            <a:avLst/>
          </a:prstGeom>
          <a:solidFill>
            <a:srgbClr val="FFFFFF"/>
          </a:solidFill>
          <a:ln w="6350">
            <a:solidFill>
              <a:srgbClr val="E8ECF3"/>
            </a:solidFill>
            <a:prstDash val="solid"/>
          </a:ln>
        </p:spPr>
      </p:sp>
      <p:sp>
        <p:nvSpPr>
          <p:cNvPr id="21" name="Text 18"/>
          <p:cNvSpPr/>
          <p:nvPr/>
        </p:nvSpPr>
        <p:spPr>
          <a:xfrm>
            <a:off x="822960" y="3968496"/>
            <a:ext cx="1051560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5A64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D. Objective</a:t>
            </a:r>
            <a:endParaRPr lang="en-US" sz="2000" dirty="0"/>
          </a:p>
        </p:txBody>
      </p:sp>
      <p:sp>
        <p:nvSpPr>
          <p:cNvPr id="22" name="Shape 19"/>
          <p:cNvSpPr/>
          <p:nvPr/>
        </p:nvSpPr>
        <p:spPr>
          <a:xfrm>
            <a:off x="548640" y="4480560"/>
            <a:ext cx="5486400" cy="1600200"/>
          </a:xfrm>
          <a:prstGeom prst="roundRect">
            <a:avLst>
              <a:gd name="adj" fmla="val 3429"/>
            </a:avLst>
          </a:prstGeom>
          <a:solidFill>
            <a:srgbClr val="1B2D4F"/>
          </a:solidFill>
          <a:ln/>
        </p:spPr>
      </p:sp>
      <p:sp>
        <p:nvSpPr>
          <p:cNvPr id="23" name="Text 20"/>
          <p:cNvSpPr/>
          <p:nvPr/>
        </p:nvSpPr>
        <p:spPr>
          <a:xfrm>
            <a:off x="777240" y="4553712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b="1" spc="300" kern="0" dirty="0">
                <a:solidFill>
                  <a:srgbClr val="FF6B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TRAP</a:t>
            </a:r>
            <a:endParaRPr lang="en-US" sz="1600" dirty="0"/>
          </a:p>
        </p:txBody>
      </p:sp>
      <p:sp>
        <p:nvSpPr>
          <p:cNvPr id="24" name="Text 21"/>
          <p:cNvSpPr/>
          <p:nvPr/>
        </p:nvSpPr>
        <p:spPr>
          <a:xfrm>
            <a:off x="777240" y="4846320"/>
            <a:ext cx="51206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Some will mark Satirical because it ridicules. But the verdict is on the citizens themselves — 'national talent' is a scornful diagnosis of collective folly.</a:t>
            </a:r>
            <a:endParaRPr lang="en-US" sz="1400" dirty="0"/>
          </a:p>
        </p:txBody>
      </p:sp>
      <p:sp>
        <p:nvSpPr>
          <p:cNvPr id="25" name="Shape 22"/>
          <p:cNvSpPr/>
          <p:nvPr/>
        </p:nvSpPr>
        <p:spPr>
          <a:xfrm>
            <a:off x="6217920" y="4480560"/>
            <a:ext cx="4937760" cy="1600200"/>
          </a:xfrm>
          <a:prstGeom prst="roundRect">
            <a:avLst>
              <a:gd name="adj" fmla="val 3429"/>
            </a:avLst>
          </a:prstGeom>
          <a:solidFill>
            <a:srgbClr val="FFF8F0"/>
          </a:solidFill>
          <a:ln w="12700">
            <a:solidFill>
              <a:srgbClr val="1B2D4F"/>
            </a:solidFill>
            <a:prstDash val="solid"/>
          </a:ln>
        </p:spPr>
      </p:sp>
      <p:sp>
        <p:nvSpPr>
          <p:cNvPr id="26" name="Text 23"/>
          <p:cNvSpPr/>
          <p:nvPr/>
        </p:nvSpPr>
        <p:spPr>
          <a:xfrm>
            <a:off x="6446520" y="4553712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b="1" spc="300" kern="0" dirty="0">
                <a:solidFill>
                  <a:srgbClr val="FF6B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WORKING</a:t>
            </a:r>
            <a:endParaRPr lang="en-US" sz="1600" dirty="0"/>
          </a:p>
        </p:txBody>
      </p:sp>
      <p:sp>
        <p:nvSpPr>
          <p:cNvPr id="27" name="Text 24"/>
          <p:cNvSpPr/>
          <p:nvPr/>
        </p:nvSpPr>
        <p:spPr>
          <a:xfrm>
            <a:off x="6446520" y="4846320"/>
            <a:ext cx="457200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1B2D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Contempt for human folly at scale = SD. The mood is weary scorn, not playful ridicule.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4008"/>
          </a:xfrm>
          <a:prstGeom prst="rect">
            <a:avLst/>
          </a:prstGeom>
          <a:solidFill>
            <a:srgbClr val="FF6B35"/>
          </a:solidFill>
          <a:ln/>
        </p:spPr>
      </p:sp>
      <p:pic>
        <p:nvPicPr>
          <p:cNvPr id="3" name="Image 0" descr="/tmp/cg-logo-navy-on-whit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5760" y="182880"/>
            <a:ext cx="502920" cy="329184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960120" y="182880"/>
            <a:ext cx="3657600" cy="23774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spc="200" kern="0" dirty="0">
                <a:solidFill>
                  <a:srgbClr val="1B2D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CLAT GURUKUL</a:t>
            </a:r>
            <a:endParaRPr lang="en-US" sz="1400" dirty="0"/>
          </a:p>
        </p:txBody>
      </p:sp>
      <p:sp>
        <p:nvSpPr>
          <p:cNvPr id="5" name="Text 2"/>
          <p:cNvSpPr/>
          <p:nvPr/>
        </p:nvSpPr>
        <p:spPr>
          <a:xfrm>
            <a:off x="960120" y="420624"/>
            <a:ext cx="640080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i="1" dirty="0">
                <a:solidFill>
                  <a:srgbClr val="5A64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CLAT 2027  ·  English  ·  Class 06  ·  Ironic Family</a:t>
            </a:r>
            <a:endParaRPr lang="en-US" sz="1400" dirty="0"/>
          </a:p>
        </p:txBody>
      </p:sp>
      <p:sp>
        <p:nvSpPr>
          <p:cNvPr id="6" name="Shape 3"/>
          <p:cNvSpPr/>
          <p:nvPr/>
        </p:nvSpPr>
        <p:spPr>
          <a:xfrm>
            <a:off x="11277295" y="6217920"/>
            <a:ext cx="548640" cy="548640"/>
          </a:xfrm>
          <a:prstGeom prst="ellipse">
            <a:avLst/>
          </a:prstGeom>
          <a:solidFill>
            <a:srgbClr val="FF6B35"/>
          </a:solidFill>
          <a:ln/>
        </p:spPr>
      </p:sp>
      <p:sp>
        <p:nvSpPr>
          <p:cNvPr id="7" name="Text 4"/>
          <p:cNvSpPr/>
          <p:nvPr/>
        </p:nvSpPr>
        <p:spPr>
          <a:xfrm>
            <a:off x="11277295" y="6217920"/>
            <a:ext cx="5486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17</a:t>
            </a:r>
            <a:endParaRPr lang="en-US" sz="1800" dirty="0"/>
          </a:p>
        </p:txBody>
      </p:sp>
      <p:sp>
        <p:nvSpPr>
          <p:cNvPr id="8" name="Text 5"/>
          <p:cNvSpPr/>
          <p:nvPr/>
        </p:nvSpPr>
        <p:spPr>
          <a:xfrm>
            <a:off x="457200" y="6355080"/>
            <a:ext cx="36576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i="1" dirty="0">
                <a:solidFill>
                  <a:srgbClr val="5A64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clatgurukul.com</a:t>
            </a:r>
            <a:endParaRPr lang="en-US" sz="1400" dirty="0"/>
          </a:p>
        </p:txBody>
      </p:sp>
      <p:sp>
        <p:nvSpPr>
          <p:cNvPr id="9" name="Shape 6"/>
          <p:cNvSpPr/>
          <p:nvPr/>
        </p:nvSpPr>
        <p:spPr>
          <a:xfrm>
            <a:off x="548640" y="822960"/>
            <a:ext cx="1554480" cy="457200"/>
          </a:xfrm>
          <a:prstGeom prst="rect">
            <a:avLst/>
          </a:prstGeom>
          <a:solidFill>
            <a:srgbClr val="FF6B35"/>
          </a:solidFill>
          <a:ln/>
        </p:spPr>
      </p:sp>
      <p:sp>
        <p:nvSpPr>
          <p:cNvPr id="10" name="Text 7"/>
          <p:cNvSpPr/>
          <p:nvPr/>
        </p:nvSpPr>
        <p:spPr>
          <a:xfrm>
            <a:off x="548640" y="822960"/>
            <a:ext cx="15544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 P-Q8</a:t>
            </a:r>
            <a:endParaRPr lang="en-US" sz="2200" dirty="0"/>
          </a:p>
        </p:txBody>
      </p:sp>
      <p:sp>
        <p:nvSpPr>
          <p:cNvPr id="11" name="Text 8"/>
          <p:cNvSpPr/>
          <p:nvPr/>
        </p:nvSpPr>
        <p:spPr>
          <a:xfrm>
            <a:off x="2286000" y="886968"/>
            <a:ext cx="54864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spc="300" kern="0" dirty="0">
                <a:solidFill>
                  <a:srgbClr val="1B2D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WALKTHROUGH</a:t>
            </a:r>
            <a:endParaRPr lang="en-US" sz="2200" dirty="0"/>
          </a:p>
        </p:txBody>
      </p:sp>
      <p:sp>
        <p:nvSpPr>
          <p:cNvPr id="12" name="Shape 9"/>
          <p:cNvSpPr/>
          <p:nvPr/>
        </p:nvSpPr>
        <p:spPr>
          <a:xfrm>
            <a:off x="548640" y="1417320"/>
            <a:ext cx="109728" cy="914400"/>
          </a:xfrm>
          <a:prstGeom prst="rect">
            <a:avLst/>
          </a:prstGeom>
          <a:solidFill>
            <a:srgbClr val="FF6B35"/>
          </a:solidFill>
          <a:ln/>
        </p:spPr>
      </p:sp>
      <p:sp>
        <p:nvSpPr>
          <p:cNvPr id="13" name="Text 10"/>
          <p:cNvSpPr/>
          <p:nvPr/>
        </p:nvSpPr>
        <p:spPr>
          <a:xfrm>
            <a:off x="822960" y="1371600"/>
            <a:ext cx="10972800" cy="9601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200" i="1" dirty="0">
                <a:solidFill>
                  <a:srgbClr val="1B2D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anti-corruption rally was sponsored by leaders currently under investigation.</a:t>
            </a:r>
            <a:endParaRPr lang="en-US" sz="2200" dirty="0"/>
          </a:p>
        </p:txBody>
      </p:sp>
      <p:sp>
        <p:nvSpPr>
          <p:cNvPr id="14" name="Shape 11"/>
          <p:cNvSpPr/>
          <p:nvPr/>
        </p:nvSpPr>
        <p:spPr>
          <a:xfrm>
            <a:off x="548640" y="2423160"/>
            <a:ext cx="11155680" cy="457200"/>
          </a:xfrm>
          <a:prstGeom prst="rect">
            <a:avLst/>
          </a:prstGeom>
          <a:solidFill>
            <a:srgbClr val="FFF8F0"/>
          </a:solidFill>
          <a:ln w="17780">
            <a:solidFill>
              <a:srgbClr val="FF6B35"/>
            </a:solidFill>
            <a:prstDash val="solid"/>
          </a:ln>
        </p:spPr>
      </p:sp>
      <p:sp>
        <p:nvSpPr>
          <p:cNvPr id="15" name="Text 12"/>
          <p:cNvSpPr/>
          <p:nvPr/>
        </p:nvSpPr>
        <p:spPr>
          <a:xfrm>
            <a:off x="822960" y="2459736"/>
            <a:ext cx="1051560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1B2D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A. Ironic</a:t>
            </a:r>
            <a:endParaRPr lang="en-US" sz="2000" dirty="0"/>
          </a:p>
        </p:txBody>
      </p:sp>
      <p:sp>
        <p:nvSpPr>
          <p:cNvPr id="16" name="Shape 13"/>
          <p:cNvSpPr/>
          <p:nvPr/>
        </p:nvSpPr>
        <p:spPr>
          <a:xfrm>
            <a:off x="548640" y="2926080"/>
            <a:ext cx="11155680" cy="457200"/>
          </a:xfrm>
          <a:prstGeom prst="rect">
            <a:avLst/>
          </a:prstGeom>
          <a:solidFill>
            <a:srgbClr val="FFFFFF"/>
          </a:solidFill>
          <a:ln w="6350">
            <a:solidFill>
              <a:srgbClr val="E8ECF3"/>
            </a:solidFill>
            <a:prstDash val="solid"/>
          </a:ln>
        </p:spPr>
      </p:sp>
      <p:sp>
        <p:nvSpPr>
          <p:cNvPr id="17" name="Text 14"/>
          <p:cNvSpPr/>
          <p:nvPr/>
        </p:nvSpPr>
        <p:spPr>
          <a:xfrm>
            <a:off x="822960" y="2962656"/>
            <a:ext cx="1051560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5A64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B. Reverential</a:t>
            </a:r>
            <a:endParaRPr lang="en-US" sz="2000" dirty="0"/>
          </a:p>
        </p:txBody>
      </p:sp>
      <p:sp>
        <p:nvSpPr>
          <p:cNvPr id="18" name="Shape 15"/>
          <p:cNvSpPr/>
          <p:nvPr/>
        </p:nvSpPr>
        <p:spPr>
          <a:xfrm>
            <a:off x="548640" y="3429000"/>
            <a:ext cx="11155680" cy="457200"/>
          </a:xfrm>
          <a:prstGeom prst="rect">
            <a:avLst/>
          </a:prstGeom>
          <a:solidFill>
            <a:srgbClr val="FFFFFF"/>
          </a:solidFill>
          <a:ln w="6350">
            <a:solidFill>
              <a:srgbClr val="E8ECF3"/>
            </a:solidFill>
            <a:prstDash val="solid"/>
          </a:ln>
        </p:spPr>
      </p:sp>
      <p:sp>
        <p:nvSpPr>
          <p:cNvPr id="19" name="Text 16"/>
          <p:cNvSpPr/>
          <p:nvPr/>
        </p:nvSpPr>
        <p:spPr>
          <a:xfrm>
            <a:off x="822960" y="3465576"/>
            <a:ext cx="1051560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5A64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C. Euphoric</a:t>
            </a:r>
            <a:endParaRPr lang="en-US" sz="2000" dirty="0"/>
          </a:p>
        </p:txBody>
      </p:sp>
      <p:sp>
        <p:nvSpPr>
          <p:cNvPr id="20" name="Shape 17"/>
          <p:cNvSpPr/>
          <p:nvPr/>
        </p:nvSpPr>
        <p:spPr>
          <a:xfrm>
            <a:off x="548640" y="3931920"/>
            <a:ext cx="11155680" cy="457200"/>
          </a:xfrm>
          <a:prstGeom prst="rect">
            <a:avLst/>
          </a:prstGeom>
          <a:solidFill>
            <a:srgbClr val="FFFFFF"/>
          </a:solidFill>
          <a:ln w="6350">
            <a:solidFill>
              <a:srgbClr val="E8ECF3"/>
            </a:solidFill>
            <a:prstDash val="solid"/>
          </a:ln>
        </p:spPr>
      </p:sp>
      <p:sp>
        <p:nvSpPr>
          <p:cNvPr id="21" name="Text 18"/>
          <p:cNvSpPr/>
          <p:nvPr/>
        </p:nvSpPr>
        <p:spPr>
          <a:xfrm>
            <a:off x="822960" y="3968496"/>
            <a:ext cx="1051560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5A64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D. Sombre</a:t>
            </a:r>
            <a:endParaRPr lang="en-US" sz="2000" dirty="0"/>
          </a:p>
        </p:txBody>
      </p:sp>
      <p:sp>
        <p:nvSpPr>
          <p:cNvPr id="22" name="Shape 19"/>
          <p:cNvSpPr/>
          <p:nvPr/>
        </p:nvSpPr>
        <p:spPr>
          <a:xfrm>
            <a:off x="548640" y="4480560"/>
            <a:ext cx="5486400" cy="1600200"/>
          </a:xfrm>
          <a:prstGeom prst="roundRect">
            <a:avLst>
              <a:gd name="adj" fmla="val 3429"/>
            </a:avLst>
          </a:prstGeom>
          <a:solidFill>
            <a:srgbClr val="1B2D4F"/>
          </a:solidFill>
          <a:ln/>
        </p:spPr>
      </p:sp>
      <p:sp>
        <p:nvSpPr>
          <p:cNvPr id="23" name="Text 20"/>
          <p:cNvSpPr/>
          <p:nvPr/>
        </p:nvSpPr>
        <p:spPr>
          <a:xfrm>
            <a:off x="777240" y="4553712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b="1" spc="300" kern="0" dirty="0">
                <a:solidFill>
                  <a:srgbClr val="FF6B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TRAP</a:t>
            </a:r>
            <a:endParaRPr lang="en-US" sz="1600" dirty="0"/>
          </a:p>
        </p:txBody>
      </p:sp>
      <p:sp>
        <p:nvSpPr>
          <p:cNvPr id="24" name="Text 21"/>
          <p:cNvSpPr/>
          <p:nvPr/>
        </p:nvSpPr>
        <p:spPr>
          <a:xfrm>
            <a:off x="777240" y="4846320"/>
            <a:ext cx="51206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Some will mark SA because corruption is a 'system'. But this is one clean sentence-level contradiction — no exaggeration, no scorn for citizens.</a:t>
            </a:r>
            <a:endParaRPr lang="en-US" sz="1400" dirty="0"/>
          </a:p>
        </p:txBody>
      </p:sp>
      <p:sp>
        <p:nvSpPr>
          <p:cNvPr id="25" name="Shape 22"/>
          <p:cNvSpPr/>
          <p:nvPr/>
        </p:nvSpPr>
        <p:spPr>
          <a:xfrm>
            <a:off x="6217920" y="4480560"/>
            <a:ext cx="4937760" cy="1600200"/>
          </a:xfrm>
          <a:prstGeom prst="roundRect">
            <a:avLst>
              <a:gd name="adj" fmla="val 3429"/>
            </a:avLst>
          </a:prstGeom>
          <a:solidFill>
            <a:srgbClr val="FFF8F0"/>
          </a:solidFill>
          <a:ln w="12700">
            <a:solidFill>
              <a:srgbClr val="1B2D4F"/>
            </a:solidFill>
            <a:prstDash val="solid"/>
          </a:ln>
        </p:spPr>
      </p:sp>
      <p:sp>
        <p:nvSpPr>
          <p:cNvPr id="26" name="Text 23"/>
          <p:cNvSpPr/>
          <p:nvPr/>
        </p:nvSpPr>
        <p:spPr>
          <a:xfrm>
            <a:off x="6446520" y="4553712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b="1" spc="300" kern="0" dirty="0">
                <a:solidFill>
                  <a:srgbClr val="FF6B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WORKING</a:t>
            </a:r>
            <a:endParaRPr lang="en-US" sz="1600" dirty="0"/>
          </a:p>
        </p:txBody>
      </p:sp>
      <p:sp>
        <p:nvSpPr>
          <p:cNvPr id="27" name="Text 24"/>
          <p:cNvSpPr/>
          <p:nvPr/>
        </p:nvSpPr>
        <p:spPr>
          <a:xfrm>
            <a:off x="6446520" y="4846320"/>
            <a:ext cx="457200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1B2D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Surface vs reality inside one statement = IR. Pure contradiction, no bitterness.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4008"/>
          </a:xfrm>
          <a:prstGeom prst="rect">
            <a:avLst/>
          </a:prstGeom>
          <a:solidFill>
            <a:srgbClr val="FF6B35"/>
          </a:solidFill>
          <a:ln/>
        </p:spPr>
      </p:sp>
      <p:pic>
        <p:nvPicPr>
          <p:cNvPr id="3" name="Image 0" descr="/tmp/cg-logo-navy-on-whit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5760" y="182880"/>
            <a:ext cx="502920" cy="329184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960120" y="182880"/>
            <a:ext cx="3657600" cy="23774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spc="200" kern="0" dirty="0">
                <a:solidFill>
                  <a:srgbClr val="1B2D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CLAT GURUKUL</a:t>
            </a:r>
            <a:endParaRPr lang="en-US" sz="1400" dirty="0"/>
          </a:p>
        </p:txBody>
      </p:sp>
      <p:sp>
        <p:nvSpPr>
          <p:cNvPr id="5" name="Text 2"/>
          <p:cNvSpPr/>
          <p:nvPr/>
        </p:nvSpPr>
        <p:spPr>
          <a:xfrm>
            <a:off x="960120" y="420624"/>
            <a:ext cx="640080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i="1" dirty="0">
                <a:solidFill>
                  <a:srgbClr val="5A64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CLAT 2027  ·  English  ·  Class 06  ·  Ironic Family</a:t>
            </a:r>
            <a:endParaRPr lang="en-US" sz="1400" dirty="0"/>
          </a:p>
        </p:txBody>
      </p:sp>
      <p:sp>
        <p:nvSpPr>
          <p:cNvPr id="6" name="Shape 3"/>
          <p:cNvSpPr/>
          <p:nvPr/>
        </p:nvSpPr>
        <p:spPr>
          <a:xfrm>
            <a:off x="11277295" y="6217920"/>
            <a:ext cx="548640" cy="548640"/>
          </a:xfrm>
          <a:prstGeom prst="ellipse">
            <a:avLst/>
          </a:prstGeom>
          <a:solidFill>
            <a:srgbClr val="FF6B35"/>
          </a:solidFill>
          <a:ln/>
        </p:spPr>
      </p:sp>
      <p:sp>
        <p:nvSpPr>
          <p:cNvPr id="7" name="Text 4"/>
          <p:cNvSpPr/>
          <p:nvPr/>
        </p:nvSpPr>
        <p:spPr>
          <a:xfrm>
            <a:off x="11277295" y="6217920"/>
            <a:ext cx="5486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18</a:t>
            </a:r>
            <a:endParaRPr lang="en-US" sz="1800" dirty="0"/>
          </a:p>
        </p:txBody>
      </p:sp>
      <p:sp>
        <p:nvSpPr>
          <p:cNvPr id="8" name="Text 5"/>
          <p:cNvSpPr/>
          <p:nvPr/>
        </p:nvSpPr>
        <p:spPr>
          <a:xfrm>
            <a:off x="457200" y="6355080"/>
            <a:ext cx="36576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i="1" dirty="0">
                <a:solidFill>
                  <a:srgbClr val="5A64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clatgurukul.com</a:t>
            </a:r>
            <a:endParaRPr lang="en-US" sz="1400" dirty="0"/>
          </a:p>
        </p:txBody>
      </p:sp>
      <p:sp>
        <p:nvSpPr>
          <p:cNvPr id="9" name="Shape 6"/>
          <p:cNvSpPr/>
          <p:nvPr/>
        </p:nvSpPr>
        <p:spPr>
          <a:xfrm>
            <a:off x="548640" y="822960"/>
            <a:ext cx="1554480" cy="457200"/>
          </a:xfrm>
          <a:prstGeom prst="rect">
            <a:avLst/>
          </a:prstGeom>
          <a:solidFill>
            <a:srgbClr val="FF6B35"/>
          </a:solidFill>
          <a:ln/>
        </p:spPr>
      </p:sp>
      <p:sp>
        <p:nvSpPr>
          <p:cNvPr id="10" name="Text 7"/>
          <p:cNvSpPr/>
          <p:nvPr/>
        </p:nvSpPr>
        <p:spPr>
          <a:xfrm>
            <a:off x="548640" y="822960"/>
            <a:ext cx="15544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 P-Q23</a:t>
            </a:r>
            <a:endParaRPr lang="en-US" sz="2200" dirty="0"/>
          </a:p>
        </p:txBody>
      </p:sp>
      <p:sp>
        <p:nvSpPr>
          <p:cNvPr id="11" name="Text 8"/>
          <p:cNvSpPr/>
          <p:nvPr/>
        </p:nvSpPr>
        <p:spPr>
          <a:xfrm>
            <a:off x="2286000" y="886968"/>
            <a:ext cx="54864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spc="300" kern="0" dirty="0">
                <a:solidFill>
                  <a:srgbClr val="1B2D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WALKTHROUGH</a:t>
            </a:r>
            <a:endParaRPr lang="en-US" sz="2200" dirty="0"/>
          </a:p>
        </p:txBody>
      </p:sp>
      <p:sp>
        <p:nvSpPr>
          <p:cNvPr id="12" name="Shape 9"/>
          <p:cNvSpPr/>
          <p:nvPr/>
        </p:nvSpPr>
        <p:spPr>
          <a:xfrm>
            <a:off x="548640" y="1417320"/>
            <a:ext cx="109728" cy="914400"/>
          </a:xfrm>
          <a:prstGeom prst="rect">
            <a:avLst/>
          </a:prstGeom>
          <a:solidFill>
            <a:srgbClr val="FF6B35"/>
          </a:solidFill>
          <a:ln/>
        </p:spPr>
      </p:sp>
      <p:sp>
        <p:nvSpPr>
          <p:cNvPr id="13" name="Text 10"/>
          <p:cNvSpPr/>
          <p:nvPr/>
        </p:nvSpPr>
        <p:spPr>
          <a:xfrm>
            <a:off x="822960" y="1371600"/>
            <a:ext cx="10972800" cy="9601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200" i="1" dirty="0">
                <a:solidFill>
                  <a:srgbClr val="1B2D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minister praised simplicity while arriving in a convoy of twenty luxury vehicles.</a:t>
            </a:r>
            <a:endParaRPr lang="en-US" sz="2200" dirty="0"/>
          </a:p>
        </p:txBody>
      </p:sp>
      <p:sp>
        <p:nvSpPr>
          <p:cNvPr id="14" name="Shape 11"/>
          <p:cNvSpPr/>
          <p:nvPr/>
        </p:nvSpPr>
        <p:spPr>
          <a:xfrm>
            <a:off x="548640" y="2423160"/>
            <a:ext cx="11155680" cy="457200"/>
          </a:xfrm>
          <a:prstGeom prst="rect">
            <a:avLst/>
          </a:prstGeom>
          <a:solidFill>
            <a:srgbClr val="FFF8F0"/>
          </a:solidFill>
          <a:ln w="17780">
            <a:solidFill>
              <a:srgbClr val="FF6B35"/>
            </a:solidFill>
            <a:prstDash val="solid"/>
          </a:ln>
        </p:spPr>
      </p:sp>
      <p:sp>
        <p:nvSpPr>
          <p:cNvPr id="15" name="Text 12"/>
          <p:cNvSpPr/>
          <p:nvPr/>
        </p:nvSpPr>
        <p:spPr>
          <a:xfrm>
            <a:off x="822960" y="2459736"/>
            <a:ext cx="1051560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1B2D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A. Satirical</a:t>
            </a:r>
            <a:endParaRPr lang="en-US" sz="2000" dirty="0"/>
          </a:p>
        </p:txBody>
      </p:sp>
      <p:sp>
        <p:nvSpPr>
          <p:cNvPr id="16" name="Shape 13"/>
          <p:cNvSpPr/>
          <p:nvPr/>
        </p:nvSpPr>
        <p:spPr>
          <a:xfrm>
            <a:off x="548640" y="2926080"/>
            <a:ext cx="11155680" cy="457200"/>
          </a:xfrm>
          <a:prstGeom prst="rect">
            <a:avLst/>
          </a:prstGeom>
          <a:solidFill>
            <a:srgbClr val="FFFFFF"/>
          </a:solidFill>
          <a:ln w="6350">
            <a:solidFill>
              <a:srgbClr val="E8ECF3"/>
            </a:solidFill>
            <a:prstDash val="solid"/>
          </a:ln>
        </p:spPr>
      </p:sp>
      <p:sp>
        <p:nvSpPr>
          <p:cNvPr id="17" name="Text 14"/>
          <p:cNvSpPr/>
          <p:nvPr/>
        </p:nvSpPr>
        <p:spPr>
          <a:xfrm>
            <a:off x="822960" y="2962656"/>
            <a:ext cx="1051560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5A64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B. Emotional</a:t>
            </a:r>
            <a:endParaRPr lang="en-US" sz="2000" dirty="0"/>
          </a:p>
        </p:txBody>
      </p:sp>
      <p:sp>
        <p:nvSpPr>
          <p:cNvPr id="18" name="Shape 15"/>
          <p:cNvSpPr/>
          <p:nvPr/>
        </p:nvSpPr>
        <p:spPr>
          <a:xfrm>
            <a:off x="548640" y="3429000"/>
            <a:ext cx="11155680" cy="457200"/>
          </a:xfrm>
          <a:prstGeom prst="rect">
            <a:avLst/>
          </a:prstGeom>
          <a:solidFill>
            <a:srgbClr val="FFFFFF"/>
          </a:solidFill>
          <a:ln w="6350">
            <a:solidFill>
              <a:srgbClr val="E8ECF3"/>
            </a:solidFill>
            <a:prstDash val="solid"/>
          </a:ln>
        </p:spPr>
      </p:sp>
      <p:sp>
        <p:nvSpPr>
          <p:cNvPr id="19" name="Text 16"/>
          <p:cNvSpPr/>
          <p:nvPr/>
        </p:nvSpPr>
        <p:spPr>
          <a:xfrm>
            <a:off x="822960" y="3465576"/>
            <a:ext cx="1051560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5A64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C. Appreciative</a:t>
            </a:r>
            <a:endParaRPr lang="en-US" sz="2000" dirty="0"/>
          </a:p>
        </p:txBody>
      </p:sp>
      <p:sp>
        <p:nvSpPr>
          <p:cNvPr id="20" name="Shape 17"/>
          <p:cNvSpPr/>
          <p:nvPr/>
        </p:nvSpPr>
        <p:spPr>
          <a:xfrm>
            <a:off x="548640" y="3931920"/>
            <a:ext cx="11155680" cy="457200"/>
          </a:xfrm>
          <a:prstGeom prst="rect">
            <a:avLst/>
          </a:prstGeom>
          <a:solidFill>
            <a:srgbClr val="FFFFFF"/>
          </a:solidFill>
          <a:ln w="6350">
            <a:solidFill>
              <a:srgbClr val="E8ECF3"/>
            </a:solidFill>
            <a:prstDash val="solid"/>
          </a:ln>
        </p:spPr>
      </p:sp>
      <p:sp>
        <p:nvSpPr>
          <p:cNvPr id="21" name="Text 18"/>
          <p:cNvSpPr/>
          <p:nvPr/>
        </p:nvSpPr>
        <p:spPr>
          <a:xfrm>
            <a:off x="822960" y="3968496"/>
            <a:ext cx="1051560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5A64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D. Neutral</a:t>
            </a:r>
            <a:endParaRPr lang="en-US" sz="2000" dirty="0"/>
          </a:p>
        </p:txBody>
      </p:sp>
      <p:sp>
        <p:nvSpPr>
          <p:cNvPr id="22" name="Shape 19"/>
          <p:cNvSpPr/>
          <p:nvPr/>
        </p:nvSpPr>
        <p:spPr>
          <a:xfrm>
            <a:off x="548640" y="4480560"/>
            <a:ext cx="5486400" cy="1600200"/>
          </a:xfrm>
          <a:prstGeom prst="roundRect">
            <a:avLst>
              <a:gd name="adj" fmla="val 3429"/>
            </a:avLst>
          </a:prstGeom>
          <a:solidFill>
            <a:srgbClr val="1B2D4F"/>
          </a:solidFill>
          <a:ln/>
        </p:spPr>
      </p:sp>
      <p:sp>
        <p:nvSpPr>
          <p:cNvPr id="23" name="Text 20"/>
          <p:cNvSpPr/>
          <p:nvPr/>
        </p:nvSpPr>
        <p:spPr>
          <a:xfrm>
            <a:off x="777240" y="4553712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b="1" spc="300" kern="0" dirty="0">
                <a:solidFill>
                  <a:srgbClr val="FF6B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TRAP</a:t>
            </a:r>
            <a:endParaRPr lang="en-US" sz="1600" dirty="0"/>
          </a:p>
        </p:txBody>
      </p:sp>
      <p:sp>
        <p:nvSpPr>
          <p:cNvPr id="24" name="Text 21"/>
          <p:cNvSpPr/>
          <p:nvPr/>
        </p:nvSpPr>
        <p:spPr>
          <a:xfrm>
            <a:off x="777240" y="4846320"/>
            <a:ext cx="51206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Many will mark IR because of the contradiction. But the criticism exposes a political class through exaggerated detail — institutional / collective ridicule.</a:t>
            </a:r>
            <a:endParaRPr lang="en-US" sz="1400" dirty="0"/>
          </a:p>
        </p:txBody>
      </p:sp>
      <p:sp>
        <p:nvSpPr>
          <p:cNvPr id="25" name="Shape 22"/>
          <p:cNvSpPr/>
          <p:nvPr/>
        </p:nvSpPr>
        <p:spPr>
          <a:xfrm>
            <a:off x="6217920" y="4480560"/>
            <a:ext cx="4937760" cy="1600200"/>
          </a:xfrm>
          <a:prstGeom prst="roundRect">
            <a:avLst>
              <a:gd name="adj" fmla="val 3429"/>
            </a:avLst>
          </a:prstGeom>
          <a:solidFill>
            <a:srgbClr val="FFF8F0"/>
          </a:solidFill>
          <a:ln w="12700">
            <a:solidFill>
              <a:srgbClr val="1B2D4F"/>
            </a:solidFill>
            <a:prstDash val="solid"/>
          </a:ln>
        </p:spPr>
      </p:sp>
      <p:sp>
        <p:nvSpPr>
          <p:cNvPr id="26" name="Text 23"/>
          <p:cNvSpPr/>
          <p:nvPr/>
        </p:nvSpPr>
        <p:spPr>
          <a:xfrm>
            <a:off x="6446520" y="4553712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b="1" spc="300" kern="0" dirty="0">
                <a:solidFill>
                  <a:srgbClr val="FF6B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WORKING</a:t>
            </a:r>
            <a:endParaRPr lang="en-US" sz="1600" dirty="0"/>
          </a:p>
        </p:txBody>
      </p:sp>
      <p:sp>
        <p:nvSpPr>
          <p:cNvPr id="27" name="Text 24"/>
          <p:cNvSpPr/>
          <p:nvPr/>
        </p:nvSpPr>
        <p:spPr>
          <a:xfrm>
            <a:off x="6446520" y="4846320"/>
            <a:ext cx="457200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1B2D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Humorous criticism of a political actor via exaggeration = SA.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4008"/>
          </a:xfrm>
          <a:prstGeom prst="rect">
            <a:avLst/>
          </a:prstGeom>
          <a:solidFill>
            <a:srgbClr val="FF6B35"/>
          </a:solidFill>
          <a:ln/>
        </p:spPr>
      </p:sp>
      <p:pic>
        <p:nvPicPr>
          <p:cNvPr id="3" name="Image 0" descr="/tmp/cg-logo-navy-on-whit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5760" y="182880"/>
            <a:ext cx="502920" cy="329184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960120" y="182880"/>
            <a:ext cx="3657600" cy="23774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spc="200" kern="0" dirty="0">
                <a:solidFill>
                  <a:srgbClr val="1B2D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CLAT GURUKUL</a:t>
            </a:r>
            <a:endParaRPr lang="en-US" sz="1400" dirty="0"/>
          </a:p>
        </p:txBody>
      </p:sp>
      <p:sp>
        <p:nvSpPr>
          <p:cNvPr id="5" name="Text 2"/>
          <p:cNvSpPr/>
          <p:nvPr/>
        </p:nvSpPr>
        <p:spPr>
          <a:xfrm>
            <a:off x="960120" y="420624"/>
            <a:ext cx="640080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i="1" dirty="0">
                <a:solidFill>
                  <a:srgbClr val="5A64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CLAT 2027  ·  English  ·  Class 06  ·  Ironic Family</a:t>
            </a:r>
            <a:endParaRPr lang="en-US" sz="1400" dirty="0"/>
          </a:p>
        </p:txBody>
      </p:sp>
      <p:sp>
        <p:nvSpPr>
          <p:cNvPr id="6" name="Shape 3"/>
          <p:cNvSpPr/>
          <p:nvPr/>
        </p:nvSpPr>
        <p:spPr>
          <a:xfrm>
            <a:off x="11277295" y="6217920"/>
            <a:ext cx="548640" cy="548640"/>
          </a:xfrm>
          <a:prstGeom prst="ellipse">
            <a:avLst/>
          </a:prstGeom>
          <a:solidFill>
            <a:srgbClr val="FF6B35"/>
          </a:solidFill>
          <a:ln/>
        </p:spPr>
      </p:sp>
      <p:sp>
        <p:nvSpPr>
          <p:cNvPr id="7" name="Text 4"/>
          <p:cNvSpPr/>
          <p:nvPr/>
        </p:nvSpPr>
        <p:spPr>
          <a:xfrm>
            <a:off x="11277295" y="6217920"/>
            <a:ext cx="5486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19</a:t>
            </a:r>
            <a:endParaRPr lang="en-US" sz="1800" dirty="0"/>
          </a:p>
        </p:txBody>
      </p:sp>
      <p:sp>
        <p:nvSpPr>
          <p:cNvPr id="8" name="Text 5"/>
          <p:cNvSpPr/>
          <p:nvPr/>
        </p:nvSpPr>
        <p:spPr>
          <a:xfrm>
            <a:off x="457200" y="6355080"/>
            <a:ext cx="36576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i="1" dirty="0">
                <a:solidFill>
                  <a:srgbClr val="5A64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clatgurukul.com</a:t>
            </a:r>
            <a:endParaRPr lang="en-US" sz="1400" dirty="0"/>
          </a:p>
        </p:txBody>
      </p:sp>
      <p:sp>
        <p:nvSpPr>
          <p:cNvPr id="9" name="Shape 6"/>
          <p:cNvSpPr/>
          <p:nvPr/>
        </p:nvSpPr>
        <p:spPr>
          <a:xfrm>
            <a:off x="548640" y="822960"/>
            <a:ext cx="1554480" cy="457200"/>
          </a:xfrm>
          <a:prstGeom prst="rect">
            <a:avLst/>
          </a:prstGeom>
          <a:solidFill>
            <a:srgbClr val="FF6B35"/>
          </a:solidFill>
          <a:ln/>
        </p:spPr>
      </p:sp>
      <p:sp>
        <p:nvSpPr>
          <p:cNvPr id="10" name="Text 7"/>
          <p:cNvSpPr/>
          <p:nvPr/>
        </p:nvSpPr>
        <p:spPr>
          <a:xfrm>
            <a:off x="548640" y="822960"/>
            <a:ext cx="15544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 P-Q33</a:t>
            </a:r>
            <a:endParaRPr lang="en-US" sz="2200" dirty="0"/>
          </a:p>
        </p:txBody>
      </p:sp>
      <p:sp>
        <p:nvSpPr>
          <p:cNvPr id="11" name="Text 8"/>
          <p:cNvSpPr/>
          <p:nvPr/>
        </p:nvSpPr>
        <p:spPr>
          <a:xfrm>
            <a:off x="2286000" y="886968"/>
            <a:ext cx="54864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spc="300" kern="0" dirty="0">
                <a:solidFill>
                  <a:srgbClr val="1B2D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WALKTHROUGH</a:t>
            </a:r>
            <a:endParaRPr lang="en-US" sz="2200" dirty="0"/>
          </a:p>
        </p:txBody>
      </p:sp>
      <p:sp>
        <p:nvSpPr>
          <p:cNvPr id="12" name="Shape 9"/>
          <p:cNvSpPr/>
          <p:nvPr/>
        </p:nvSpPr>
        <p:spPr>
          <a:xfrm>
            <a:off x="548640" y="1417320"/>
            <a:ext cx="109728" cy="914400"/>
          </a:xfrm>
          <a:prstGeom prst="rect">
            <a:avLst/>
          </a:prstGeom>
          <a:solidFill>
            <a:srgbClr val="FF6B35"/>
          </a:solidFill>
          <a:ln/>
        </p:spPr>
      </p:sp>
      <p:sp>
        <p:nvSpPr>
          <p:cNvPr id="13" name="Text 10"/>
          <p:cNvSpPr/>
          <p:nvPr/>
        </p:nvSpPr>
        <p:spPr>
          <a:xfrm>
            <a:off x="822960" y="1371600"/>
            <a:ext cx="10972800" cy="9601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200" i="1" dirty="0">
                <a:solidFill>
                  <a:srgbClr val="1B2D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People still expect privacy from apps that literally track their every movement.</a:t>
            </a:r>
            <a:endParaRPr lang="en-US" sz="2200" dirty="0"/>
          </a:p>
        </p:txBody>
      </p:sp>
      <p:sp>
        <p:nvSpPr>
          <p:cNvPr id="14" name="Shape 11"/>
          <p:cNvSpPr/>
          <p:nvPr/>
        </p:nvSpPr>
        <p:spPr>
          <a:xfrm>
            <a:off x="548640" y="2423160"/>
            <a:ext cx="11155680" cy="457200"/>
          </a:xfrm>
          <a:prstGeom prst="rect">
            <a:avLst/>
          </a:prstGeom>
          <a:solidFill>
            <a:srgbClr val="FFF8F0"/>
          </a:solidFill>
          <a:ln w="17780">
            <a:solidFill>
              <a:srgbClr val="FF6B35"/>
            </a:solidFill>
            <a:prstDash val="solid"/>
          </a:ln>
        </p:spPr>
      </p:sp>
      <p:sp>
        <p:nvSpPr>
          <p:cNvPr id="15" name="Text 12"/>
          <p:cNvSpPr/>
          <p:nvPr/>
        </p:nvSpPr>
        <p:spPr>
          <a:xfrm>
            <a:off x="822960" y="2459736"/>
            <a:ext cx="1051560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1B2D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A. Sardonic</a:t>
            </a:r>
            <a:endParaRPr lang="en-US" sz="2000" dirty="0"/>
          </a:p>
        </p:txBody>
      </p:sp>
      <p:sp>
        <p:nvSpPr>
          <p:cNvPr id="16" name="Shape 13"/>
          <p:cNvSpPr/>
          <p:nvPr/>
        </p:nvSpPr>
        <p:spPr>
          <a:xfrm>
            <a:off x="548640" y="2926080"/>
            <a:ext cx="11155680" cy="457200"/>
          </a:xfrm>
          <a:prstGeom prst="rect">
            <a:avLst/>
          </a:prstGeom>
          <a:solidFill>
            <a:srgbClr val="FFFFFF"/>
          </a:solidFill>
          <a:ln w="6350">
            <a:solidFill>
              <a:srgbClr val="E8ECF3"/>
            </a:solidFill>
            <a:prstDash val="solid"/>
          </a:ln>
        </p:spPr>
      </p:sp>
      <p:sp>
        <p:nvSpPr>
          <p:cNvPr id="17" name="Text 14"/>
          <p:cNvSpPr/>
          <p:nvPr/>
        </p:nvSpPr>
        <p:spPr>
          <a:xfrm>
            <a:off x="822960" y="2962656"/>
            <a:ext cx="1051560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5A64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B. Analytical</a:t>
            </a:r>
            <a:endParaRPr lang="en-US" sz="2000" dirty="0"/>
          </a:p>
        </p:txBody>
      </p:sp>
      <p:sp>
        <p:nvSpPr>
          <p:cNvPr id="18" name="Shape 15"/>
          <p:cNvSpPr/>
          <p:nvPr/>
        </p:nvSpPr>
        <p:spPr>
          <a:xfrm>
            <a:off x="548640" y="3429000"/>
            <a:ext cx="11155680" cy="457200"/>
          </a:xfrm>
          <a:prstGeom prst="rect">
            <a:avLst/>
          </a:prstGeom>
          <a:solidFill>
            <a:srgbClr val="FFFFFF"/>
          </a:solidFill>
          <a:ln w="6350">
            <a:solidFill>
              <a:srgbClr val="E8ECF3"/>
            </a:solidFill>
            <a:prstDash val="solid"/>
          </a:ln>
        </p:spPr>
      </p:sp>
      <p:sp>
        <p:nvSpPr>
          <p:cNvPr id="19" name="Text 16"/>
          <p:cNvSpPr/>
          <p:nvPr/>
        </p:nvSpPr>
        <p:spPr>
          <a:xfrm>
            <a:off x="822960" y="3465576"/>
            <a:ext cx="1051560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5A64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C. Objective</a:t>
            </a:r>
            <a:endParaRPr lang="en-US" sz="2000" dirty="0"/>
          </a:p>
        </p:txBody>
      </p:sp>
      <p:sp>
        <p:nvSpPr>
          <p:cNvPr id="20" name="Shape 17"/>
          <p:cNvSpPr/>
          <p:nvPr/>
        </p:nvSpPr>
        <p:spPr>
          <a:xfrm>
            <a:off x="548640" y="3931920"/>
            <a:ext cx="11155680" cy="457200"/>
          </a:xfrm>
          <a:prstGeom prst="rect">
            <a:avLst/>
          </a:prstGeom>
          <a:solidFill>
            <a:srgbClr val="FFFFFF"/>
          </a:solidFill>
          <a:ln w="6350">
            <a:solidFill>
              <a:srgbClr val="E8ECF3"/>
            </a:solidFill>
            <a:prstDash val="solid"/>
          </a:ln>
        </p:spPr>
      </p:sp>
      <p:sp>
        <p:nvSpPr>
          <p:cNvPr id="21" name="Text 18"/>
          <p:cNvSpPr/>
          <p:nvPr/>
        </p:nvSpPr>
        <p:spPr>
          <a:xfrm>
            <a:off x="822960" y="3968496"/>
            <a:ext cx="1051560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5A64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D. Didactic</a:t>
            </a:r>
            <a:endParaRPr lang="en-US" sz="2000" dirty="0"/>
          </a:p>
        </p:txBody>
      </p:sp>
      <p:sp>
        <p:nvSpPr>
          <p:cNvPr id="22" name="Shape 19"/>
          <p:cNvSpPr/>
          <p:nvPr/>
        </p:nvSpPr>
        <p:spPr>
          <a:xfrm>
            <a:off x="548640" y="4480560"/>
            <a:ext cx="5486400" cy="1600200"/>
          </a:xfrm>
          <a:prstGeom prst="roundRect">
            <a:avLst>
              <a:gd name="adj" fmla="val 3429"/>
            </a:avLst>
          </a:prstGeom>
          <a:solidFill>
            <a:srgbClr val="1B2D4F"/>
          </a:solidFill>
          <a:ln/>
        </p:spPr>
      </p:sp>
      <p:sp>
        <p:nvSpPr>
          <p:cNvPr id="23" name="Text 20"/>
          <p:cNvSpPr/>
          <p:nvPr/>
        </p:nvSpPr>
        <p:spPr>
          <a:xfrm>
            <a:off x="777240" y="4553712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b="1" spc="300" kern="0" dirty="0">
                <a:solidFill>
                  <a:srgbClr val="FF6B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TRAP</a:t>
            </a:r>
            <a:endParaRPr lang="en-US" sz="1600" dirty="0"/>
          </a:p>
        </p:txBody>
      </p:sp>
      <p:sp>
        <p:nvSpPr>
          <p:cNvPr id="24" name="Text 21"/>
          <p:cNvSpPr/>
          <p:nvPr/>
        </p:nvSpPr>
        <p:spPr>
          <a:xfrm>
            <a:off x="777240" y="4846320"/>
            <a:ext cx="51206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Some will mark IR because of the surface-vs-reality structure. But the writer's mood is contemptuous — 'still expect… literally' carries weary scorn for users.</a:t>
            </a:r>
            <a:endParaRPr lang="en-US" sz="1400" dirty="0"/>
          </a:p>
        </p:txBody>
      </p:sp>
      <p:sp>
        <p:nvSpPr>
          <p:cNvPr id="25" name="Shape 22"/>
          <p:cNvSpPr/>
          <p:nvPr/>
        </p:nvSpPr>
        <p:spPr>
          <a:xfrm>
            <a:off x="6217920" y="4480560"/>
            <a:ext cx="4937760" cy="1600200"/>
          </a:xfrm>
          <a:prstGeom prst="roundRect">
            <a:avLst>
              <a:gd name="adj" fmla="val 3429"/>
            </a:avLst>
          </a:prstGeom>
          <a:solidFill>
            <a:srgbClr val="FFF8F0"/>
          </a:solidFill>
          <a:ln w="12700">
            <a:solidFill>
              <a:srgbClr val="1B2D4F"/>
            </a:solidFill>
            <a:prstDash val="solid"/>
          </a:ln>
        </p:spPr>
      </p:sp>
      <p:sp>
        <p:nvSpPr>
          <p:cNvPr id="26" name="Text 23"/>
          <p:cNvSpPr/>
          <p:nvPr/>
        </p:nvSpPr>
        <p:spPr>
          <a:xfrm>
            <a:off x="6446520" y="4553712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b="1" spc="300" kern="0" dirty="0">
                <a:solidFill>
                  <a:srgbClr val="FF6B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WORKING</a:t>
            </a:r>
            <a:endParaRPr lang="en-US" sz="1600" dirty="0"/>
          </a:p>
        </p:txBody>
      </p:sp>
      <p:sp>
        <p:nvSpPr>
          <p:cNvPr id="27" name="Text 24"/>
          <p:cNvSpPr/>
          <p:nvPr/>
        </p:nvSpPr>
        <p:spPr>
          <a:xfrm>
            <a:off x="6446520" y="4846320"/>
            <a:ext cx="457200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1B2D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Contempt for human folly = SD. The bitterness is in the word 'still' + 'literally'.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4008"/>
          </a:xfrm>
          <a:prstGeom prst="rect">
            <a:avLst/>
          </a:prstGeom>
          <a:solidFill>
            <a:srgbClr val="FF6B35"/>
          </a:solidFill>
          <a:ln/>
        </p:spPr>
      </p:sp>
      <p:pic>
        <p:nvPicPr>
          <p:cNvPr id="3" name="Image 0" descr="/tmp/cg-logo-navy-on-whit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5760" y="182880"/>
            <a:ext cx="502920" cy="329184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960120" y="182880"/>
            <a:ext cx="3657600" cy="23774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spc="200" kern="0" dirty="0">
                <a:solidFill>
                  <a:srgbClr val="1B2D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CLAT GURUKUL</a:t>
            </a:r>
            <a:endParaRPr lang="en-US" sz="1400" dirty="0"/>
          </a:p>
        </p:txBody>
      </p:sp>
      <p:sp>
        <p:nvSpPr>
          <p:cNvPr id="5" name="Text 2"/>
          <p:cNvSpPr/>
          <p:nvPr/>
        </p:nvSpPr>
        <p:spPr>
          <a:xfrm>
            <a:off x="960120" y="420624"/>
            <a:ext cx="640080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i="1" dirty="0">
                <a:solidFill>
                  <a:srgbClr val="5A64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CLAT 2027  ·  English  ·  Class 06  ·  Ironic Family</a:t>
            </a:r>
            <a:endParaRPr lang="en-US" sz="1400" dirty="0"/>
          </a:p>
        </p:txBody>
      </p:sp>
      <p:sp>
        <p:nvSpPr>
          <p:cNvPr id="6" name="Shape 3"/>
          <p:cNvSpPr/>
          <p:nvPr/>
        </p:nvSpPr>
        <p:spPr>
          <a:xfrm>
            <a:off x="11277295" y="6217920"/>
            <a:ext cx="548640" cy="548640"/>
          </a:xfrm>
          <a:prstGeom prst="ellipse">
            <a:avLst/>
          </a:prstGeom>
          <a:solidFill>
            <a:srgbClr val="FF6B35"/>
          </a:solidFill>
          <a:ln/>
        </p:spPr>
      </p:sp>
      <p:sp>
        <p:nvSpPr>
          <p:cNvPr id="7" name="Text 4"/>
          <p:cNvSpPr/>
          <p:nvPr/>
        </p:nvSpPr>
        <p:spPr>
          <a:xfrm>
            <a:off x="11277295" y="6217920"/>
            <a:ext cx="5486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20</a:t>
            </a:r>
            <a:endParaRPr lang="en-US" sz="1800" dirty="0"/>
          </a:p>
        </p:txBody>
      </p:sp>
      <p:sp>
        <p:nvSpPr>
          <p:cNvPr id="8" name="Text 5"/>
          <p:cNvSpPr/>
          <p:nvPr/>
        </p:nvSpPr>
        <p:spPr>
          <a:xfrm>
            <a:off x="457200" y="6355080"/>
            <a:ext cx="36576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i="1" dirty="0">
                <a:solidFill>
                  <a:srgbClr val="5A64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clatgurukul.com</a:t>
            </a:r>
            <a:endParaRPr lang="en-US" sz="1400" dirty="0"/>
          </a:p>
        </p:txBody>
      </p:sp>
      <p:sp>
        <p:nvSpPr>
          <p:cNvPr id="9" name="Shape 6"/>
          <p:cNvSpPr/>
          <p:nvPr/>
        </p:nvSpPr>
        <p:spPr>
          <a:xfrm>
            <a:off x="548640" y="822960"/>
            <a:ext cx="1554480" cy="457200"/>
          </a:xfrm>
          <a:prstGeom prst="rect">
            <a:avLst/>
          </a:prstGeom>
          <a:solidFill>
            <a:srgbClr val="FF6B35"/>
          </a:solidFill>
          <a:ln/>
        </p:spPr>
      </p:sp>
      <p:sp>
        <p:nvSpPr>
          <p:cNvPr id="10" name="Text 7"/>
          <p:cNvSpPr/>
          <p:nvPr/>
        </p:nvSpPr>
        <p:spPr>
          <a:xfrm>
            <a:off x="548640" y="822960"/>
            <a:ext cx="15544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 P-Q44</a:t>
            </a:r>
            <a:endParaRPr lang="en-US" sz="2200" dirty="0"/>
          </a:p>
        </p:txBody>
      </p:sp>
      <p:sp>
        <p:nvSpPr>
          <p:cNvPr id="11" name="Text 8"/>
          <p:cNvSpPr/>
          <p:nvPr/>
        </p:nvSpPr>
        <p:spPr>
          <a:xfrm>
            <a:off x="2286000" y="886968"/>
            <a:ext cx="54864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spc="300" kern="0" dirty="0">
                <a:solidFill>
                  <a:srgbClr val="1B2D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WALKTHROUGH</a:t>
            </a:r>
            <a:endParaRPr lang="en-US" sz="2200" dirty="0"/>
          </a:p>
        </p:txBody>
      </p:sp>
      <p:sp>
        <p:nvSpPr>
          <p:cNvPr id="12" name="Shape 9"/>
          <p:cNvSpPr/>
          <p:nvPr/>
        </p:nvSpPr>
        <p:spPr>
          <a:xfrm>
            <a:off x="548640" y="1417320"/>
            <a:ext cx="109728" cy="914400"/>
          </a:xfrm>
          <a:prstGeom prst="rect">
            <a:avLst/>
          </a:prstGeom>
          <a:solidFill>
            <a:srgbClr val="FF6B35"/>
          </a:solidFill>
          <a:ln/>
        </p:spPr>
      </p:sp>
      <p:sp>
        <p:nvSpPr>
          <p:cNvPr id="13" name="Text 10"/>
          <p:cNvSpPr/>
          <p:nvPr/>
        </p:nvSpPr>
        <p:spPr>
          <a:xfrm>
            <a:off x="822960" y="1371600"/>
            <a:ext cx="10972800" cy="9601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200" i="1" dirty="0">
                <a:solidFill>
                  <a:srgbClr val="1B2D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city's flood-prevention conference was postponed because the venue was flooded.</a:t>
            </a:r>
            <a:endParaRPr lang="en-US" sz="2200" dirty="0"/>
          </a:p>
        </p:txBody>
      </p:sp>
      <p:sp>
        <p:nvSpPr>
          <p:cNvPr id="14" name="Shape 11"/>
          <p:cNvSpPr/>
          <p:nvPr/>
        </p:nvSpPr>
        <p:spPr>
          <a:xfrm>
            <a:off x="548640" y="2423160"/>
            <a:ext cx="11155680" cy="457200"/>
          </a:xfrm>
          <a:prstGeom prst="rect">
            <a:avLst/>
          </a:prstGeom>
          <a:solidFill>
            <a:srgbClr val="FFF8F0"/>
          </a:solidFill>
          <a:ln w="17780">
            <a:solidFill>
              <a:srgbClr val="FF6B35"/>
            </a:solidFill>
            <a:prstDash val="solid"/>
          </a:ln>
        </p:spPr>
      </p:sp>
      <p:sp>
        <p:nvSpPr>
          <p:cNvPr id="15" name="Text 12"/>
          <p:cNvSpPr/>
          <p:nvPr/>
        </p:nvSpPr>
        <p:spPr>
          <a:xfrm>
            <a:off x="822960" y="2459736"/>
            <a:ext cx="1051560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1B2D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A. Satirical</a:t>
            </a:r>
            <a:endParaRPr lang="en-US" sz="2000" dirty="0"/>
          </a:p>
        </p:txBody>
      </p:sp>
      <p:sp>
        <p:nvSpPr>
          <p:cNvPr id="16" name="Shape 13"/>
          <p:cNvSpPr/>
          <p:nvPr/>
        </p:nvSpPr>
        <p:spPr>
          <a:xfrm>
            <a:off x="548640" y="2926080"/>
            <a:ext cx="11155680" cy="457200"/>
          </a:xfrm>
          <a:prstGeom prst="rect">
            <a:avLst/>
          </a:prstGeom>
          <a:solidFill>
            <a:srgbClr val="FFFFFF"/>
          </a:solidFill>
          <a:ln w="6350">
            <a:solidFill>
              <a:srgbClr val="E8ECF3"/>
            </a:solidFill>
            <a:prstDash val="solid"/>
          </a:ln>
        </p:spPr>
      </p:sp>
      <p:sp>
        <p:nvSpPr>
          <p:cNvPr id="17" name="Text 14"/>
          <p:cNvSpPr/>
          <p:nvPr/>
        </p:nvSpPr>
        <p:spPr>
          <a:xfrm>
            <a:off x="822960" y="2962656"/>
            <a:ext cx="1051560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5A64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B. Reverential</a:t>
            </a:r>
            <a:endParaRPr lang="en-US" sz="2000" dirty="0"/>
          </a:p>
        </p:txBody>
      </p:sp>
      <p:sp>
        <p:nvSpPr>
          <p:cNvPr id="18" name="Shape 15"/>
          <p:cNvSpPr/>
          <p:nvPr/>
        </p:nvSpPr>
        <p:spPr>
          <a:xfrm>
            <a:off x="548640" y="3429000"/>
            <a:ext cx="11155680" cy="457200"/>
          </a:xfrm>
          <a:prstGeom prst="rect">
            <a:avLst/>
          </a:prstGeom>
          <a:solidFill>
            <a:srgbClr val="FFFFFF"/>
          </a:solidFill>
          <a:ln w="6350">
            <a:solidFill>
              <a:srgbClr val="E8ECF3"/>
            </a:solidFill>
            <a:prstDash val="solid"/>
          </a:ln>
        </p:spPr>
      </p:sp>
      <p:sp>
        <p:nvSpPr>
          <p:cNvPr id="19" name="Text 16"/>
          <p:cNvSpPr/>
          <p:nvPr/>
        </p:nvSpPr>
        <p:spPr>
          <a:xfrm>
            <a:off x="822960" y="3465576"/>
            <a:ext cx="1051560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5A64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C. Gentle</a:t>
            </a:r>
            <a:endParaRPr lang="en-US" sz="2000" dirty="0"/>
          </a:p>
        </p:txBody>
      </p:sp>
      <p:sp>
        <p:nvSpPr>
          <p:cNvPr id="20" name="Shape 17"/>
          <p:cNvSpPr/>
          <p:nvPr/>
        </p:nvSpPr>
        <p:spPr>
          <a:xfrm>
            <a:off x="548640" y="3931920"/>
            <a:ext cx="11155680" cy="457200"/>
          </a:xfrm>
          <a:prstGeom prst="rect">
            <a:avLst/>
          </a:prstGeom>
          <a:solidFill>
            <a:srgbClr val="FFFFFF"/>
          </a:solidFill>
          <a:ln w="6350">
            <a:solidFill>
              <a:srgbClr val="E8ECF3"/>
            </a:solidFill>
            <a:prstDash val="solid"/>
          </a:ln>
        </p:spPr>
      </p:sp>
      <p:sp>
        <p:nvSpPr>
          <p:cNvPr id="21" name="Text 18"/>
          <p:cNvSpPr/>
          <p:nvPr/>
        </p:nvSpPr>
        <p:spPr>
          <a:xfrm>
            <a:off x="822960" y="3968496"/>
            <a:ext cx="1051560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5A64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D. Objective</a:t>
            </a:r>
            <a:endParaRPr lang="en-US" sz="2000" dirty="0"/>
          </a:p>
        </p:txBody>
      </p:sp>
      <p:sp>
        <p:nvSpPr>
          <p:cNvPr id="22" name="Shape 19"/>
          <p:cNvSpPr/>
          <p:nvPr/>
        </p:nvSpPr>
        <p:spPr>
          <a:xfrm>
            <a:off x="548640" y="4480560"/>
            <a:ext cx="5486400" cy="1600200"/>
          </a:xfrm>
          <a:prstGeom prst="roundRect">
            <a:avLst>
              <a:gd name="adj" fmla="val 3429"/>
            </a:avLst>
          </a:prstGeom>
          <a:solidFill>
            <a:srgbClr val="1B2D4F"/>
          </a:solidFill>
          <a:ln/>
        </p:spPr>
      </p:sp>
      <p:sp>
        <p:nvSpPr>
          <p:cNvPr id="23" name="Text 20"/>
          <p:cNvSpPr/>
          <p:nvPr/>
        </p:nvSpPr>
        <p:spPr>
          <a:xfrm>
            <a:off x="777240" y="4553712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b="1" spc="300" kern="0" dirty="0">
                <a:solidFill>
                  <a:srgbClr val="FF6B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TRAP</a:t>
            </a:r>
            <a:endParaRPr lang="en-US" sz="1600" dirty="0"/>
          </a:p>
        </p:txBody>
      </p:sp>
      <p:sp>
        <p:nvSpPr>
          <p:cNvPr id="24" name="Text 21"/>
          <p:cNvSpPr/>
          <p:nvPr/>
        </p:nvSpPr>
        <p:spPr>
          <a:xfrm>
            <a:off x="777240" y="4846320"/>
            <a:ext cx="51206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Some will mark IR because of the contradiction. But this is institutional absurdity — a system failing its own purpose, with the author ridiculing it.</a:t>
            </a:r>
            <a:endParaRPr lang="en-US" sz="1400" dirty="0"/>
          </a:p>
        </p:txBody>
      </p:sp>
      <p:sp>
        <p:nvSpPr>
          <p:cNvPr id="25" name="Shape 22"/>
          <p:cNvSpPr/>
          <p:nvPr/>
        </p:nvSpPr>
        <p:spPr>
          <a:xfrm>
            <a:off x="6217920" y="4480560"/>
            <a:ext cx="4937760" cy="1600200"/>
          </a:xfrm>
          <a:prstGeom prst="roundRect">
            <a:avLst>
              <a:gd name="adj" fmla="val 3429"/>
            </a:avLst>
          </a:prstGeom>
          <a:solidFill>
            <a:srgbClr val="FFF8F0"/>
          </a:solidFill>
          <a:ln w="12700">
            <a:solidFill>
              <a:srgbClr val="1B2D4F"/>
            </a:solidFill>
            <a:prstDash val="solid"/>
          </a:ln>
        </p:spPr>
      </p:sp>
      <p:sp>
        <p:nvSpPr>
          <p:cNvPr id="26" name="Text 23"/>
          <p:cNvSpPr/>
          <p:nvPr/>
        </p:nvSpPr>
        <p:spPr>
          <a:xfrm>
            <a:off x="6446520" y="4553712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b="1" spc="300" kern="0" dirty="0">
                <a:solidFill>
                  <a:srgbClr val="FF6B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WORKING</a:t>
            </a:r>
            <a:endParaRPr lang="en-US" sz="1600" dirty="0"/>
          </a:p>
        </p:txBody>
      </p:sp>
      <p:sp>
        <p:nvSpPr>
          <p:cNvPr id="27" name="Text 24"/>
          <p:cNvSpPr/>
          <p:nvPr/>
        </p:nvSpPr>
        <p:spPr>
          <a:xfrm>
            <a:off x="6446520" y="4846320"/>
            <a:ext cx="457200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1B2D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Institutional absurdity = SA. The criticism is structural, not personal contempt.</a:t>
            </a:r>
            <a:endParaRPr lang="en-US" sz="140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bg>
      <p:bgPr>
        <a:solidFill>
          <a:srgbClr val="1B2D4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297680" y="0"/>
            <a:ext cx="7894015" cy="6858000"/>
          </a:xfrm>
          <a:prstGeom prst="rect">
            <a:avLst/>
          </a:prstGeom>
          <a:solidFill>
            <a:srgbClr val="0E1A30"/>
          </a:solidFill>
          <a:ln/>
        </p:spPr>
      </p:sp>
      <p:sp>
        <p:nvSpPr>
          <p:cNvPr id="3" name="Shape 1"/>
          <p:cNvSpPr/>
          <p:nvPr/>
        </p:nvSpPr>
        <p:spPr>
          <a:xfrm>
            <a:off x="4297680" y="0"/>
            <a:ext cx="91440" cy="6858000"/>
          </a:xfrm>
          <a:prstGeom prst="rect">
            <a:avLst/>
          </a:prstGeom>
          <a:solidFill>
            <a:srgbClr val="FF6B35"/>
          </a:solidFill>
          <a:ln/>
        </p:spPr>
      </p:sp>
      <p:pic>
        <p:nvPicPr>
          <p:cNvPr id="4" name="Image 0" descr="/tmp/cg-logo-white-on-navy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40080" y="548640"/>
            <a:ext cx="914400" cy="566928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1691640" y="594360"/>
            <a:ext cx="27432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spc="300" kern="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CLAT GURUKUL</a:t>
            </a:r>
            <a:endParaRPr lang="en-US" sz="2200" dirty="0"/>
          </a:p>
        </p:txBody>
      </p:sp>
      <p:sp>
        <p:nvSpPr>
          <p:cNvPr id="6" name="Text 3"/>
          <p:cNvSpPr/>
          <p:nvPr/>
        </p:nvSpPr>
        <p:spPr>
          <a:xfrm>
            <a:off x="640080" y="1828800"/>
            <a:ext cx="3474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spc="400" kern="0" dirty="0">
                <a:solidFill>
                  <a:srgbClr val="FF6B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KEEP GOING</a:t>
            </a:r>
            <a:endParaRPr lang="en-US" sz="2000" dirty="0"/>
          </a:p>
        </p:txBody>
      </p:sp>
      <p:sp>
        <p:nvSpPr>
          <p:cNvPr id="7" name="Text 4"/>
          <p:cNvSpPr/>
          <p:nvPr/>
        </p:nvSpPr>
        <p:spPr>
          <a:xfrm>
            <a:off x="640080" y="2377440"/>
            <a:ext cx="34747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After this lecture</a:t>
            </a:r>
            <a:endParaRPr lang="en-US" sz="2800" dirty="0"/>
          </a:p>
        </p:txBody>
      </p:sp>
      <p:sp>
        <p:nvSpPr>
          <p:cNvPr id="8" name="Shape 5"/>
          <p:cNvSpPr/>
          <p:nvPr/>
        </p:nvSpPr>
        <p:spPr>
          <a:xfrm>
            <a:off x="640080" y="3154680"/>
            <a:ext cx="2743200" cy="0"/>
          </a:xfrm>
          <a:prstGeom prst="line">
            <a:avLst/>
          </a:prstGeom>
          <a:noFill/>
          <a:ln w="31750">
            <a:solidFill>
              <a:srgbClr val="FF6B35"/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640080" y="3337560"/>
            <a:ext cx="3474720" cy="8686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5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1.  Attempt the 50-Q practice sheet under 35 min, +1/−0 marking.</a:t>
            </a:r>
            <a:endParaRPr lang="en-US" sz="1500" dirty="0"/>
          </a:p>
        </p:txBody>
      </p:sp>
      <p:sp>
        <p:nvSpPr>
          <p:cNvPr id="10" name="Text 7"/>
          <p:cNvSpPr/>
          <p:nvPr/>
        </p:nvSpPr>
        <p:spPr>
          <a:xfrm>
            <a:off x="640080" y="4251960"/>
            <a:ext cx="3474720" cy="11430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5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2.  Compare against the answer key — circle the contradiction / absurdity / contempt for every wrong.</a:t>
            </a:r>
            <a:endParaRPr lang="en-US" sz="1500" dirty="0"/>
          </a:p>
        </p:txBody>
      </p:sp>
      <p:sp>
        <p:nvSpPr>
          <p:cNvPr id="11" name="Text 8"/>
          <p:cNvSpPr/>
          <p:nvPr/>
        </p:nvSpPr>
        <p:spPr>
          <a:xfrm>
            <a:off x="640080" y="5440680"/>
            <a:ext cx="3474720" cy="8229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500" dirty="0">
                <a:solidFill>
                  <a:srgbClr val="FFB89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3.  Coming up → Mixed-family RC drill (six + three cousins together).</a:t>
            </a:r>
            <a:endParaRPr lang="en-US" sz="1500" dirty="0"/>
          </a:p>
        </p:txBody>
      </p:sp>
      <p:sp>
        <p:nvSpPr>
          <p:cNvPr id="12" name="Text 9"/>
          <p:cNvSpPr/>
          <p:nvPr/>
        </p:nvSpPr>
        <p:spPr>
          <a:xfrm>
            <a:off x="4937760" y="1828800"/>
            <a:ext cx="68580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spc="400" kern="0" dirty="0">
                <a:solidFill>
                  <a:srgbClr val="FF6B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HELPLINE / WHATSAPP</a:t>
            </a:r>
            <a:endParaRPr lang="en-US" sz="2200" dirty="0"/>
          </a:p>
        </p:txBody>
      </p:sp>
      <p:sp>
        <p:nvSpPr>
          <p:cNvPr id="13" name="Shape 10"/>
          <p:cNvSpPr/>
          <p:nvPr/>
        </p:nvSpPr>
        <p:spPr>
          <a:xfrm>
            <a:off x="4937760" y="2377440"/>
            <a:ext cx="6949440" cy="1463040"/>
          </a:xfrm>
          <a:prstGeom prst="roundRect">
            <a:avLst>
              <a:gd name="adj" fmla="val 5000"/>
            </a:avLst>
          </a:prstGeom>
          <a:solidFill>
            <a:srgbClr val="2E4773"/>
          </a:solidFill>
          <a:ln w="19050">
            <a:solidFill>
              <a:srgbClr val="FF6B35"/>
            </a:solidFill>
            <a:prstDash val="solid"/>
          </a:ln>
        </p:spPr>
      </p:sp>
      <p:sp>
        <p:nvSpPr>
          <p:cNvPr id="14" name="Text 11"/>
          <p:cNvSpPr/>
          <p:nvPr/>
        </p:nvSpPr>
        <p:spPr>
          <a:xfrm>
            <a:off x="5120640" y="2514600"/>
            <a:ext cx="658368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4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+91 70330 05444</a:t>
            </a:r>
            <a:endParaRPr lang="en-US" sz="4000" dirty="0"/>
          </a:p>
        </p:txBody>
      </p:sp>
      <p:sp>
        <p:nvSpPr>
          <p:cNvPr id="15" name="Text 12"/>
          <p:cNvSpPr/>
          <p:nvPr/>
        </p:nvSpPr>
        <p:spPr>
          <a:xfrm>
            <a:off x="5120640" y="3337560"/>
            <a:ext cx="658368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800" i="1" dirty="0">
                <a:solidFill>
                  <a:srgbClr val="FFB89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Drop your doubt with a screenshot of the question.</a:t>
            </a:r>
            <a:endParaRPr lang="en-US" sz="1800" dirty="0"/>
          </a:p>
        </p:txBody>
      </p:sp>
      <p:sp>
        <p:nvSpPr>
          <p:cNvPr id="16" name="Shape 13"/>
          <p:cNvSpPr/>
          <p:nvPr/>
        </p:nvSpPr>
        <p:spPr>
          <a:xfrm>
            <a:off x="4937760" y="4069080"/>
            <a:ext cx="6949440" cy="2286000"/>
          </a:xfrm>
          <a:prstGeom prst="roundRect">
            <a:avLst>
              <a:gd name="adj" fmla="val 3200"/>
            </a:avLst>
          </a:prstGeom>
          <a:solidFill>
            <a:srgbClr val="2E4773"/>
          </a:solidFill>
          <a:ln w="19050">
            <a:solidFill>
              <a:srgbClr val="FF6B35"/>
            </a:solidFill>
            <a:prstDash val="solid"/>
          </a:ln>
        </p:spPr>
      </p:sp>
      <p:sp>
        <p:nvSpPr>
          <p:cNvPr id="17" name="Text 14"/>
          <p:cNvSpPr/>
          <p:nvPr/>
        </p:nvSpPr>
        <p:spPr>
          <a:xfrm>
            <a:off x="5120640" y="4160520"/>
            <a:ext cx="65836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spc="300" kern="0" dirty="0">
                <a:solidFill>
                  <a:srgbClr val="FF6B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TONES SERIES</a:t>
            </a:r>
            <a:endParaRPr lang="en-US" sz="2000" dirty="0"/>
          </a:p>
        </p:txBody>
      </p:sp>
      <p:sp>
        <p:nvSpPr>
          <p:cNvPr id="18" name="Text 15"/>
          <p:cNvSpPr/>
          <p:nvPr/>
        </p:nvSpPr>
        <p:spPr>
          <a:xfrm>
            <a:off x="5120640" y="4526280"/>
            <a:ext cx="65836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Critical · Analytical · Appreciative</a:t>
            </a:r>
            <a:endParaRPr lang="en-US" sz="1800" dirty="0"/>
          </a:p>
        </p:txBody>
      </p:sp>
      <p:sp>
        <p:nvSpPr>
          <p:cNvPr id="19" name="Text 16"/>
          <p:cNvSpPr/>
          <p:nvPr/>
        </p:nvSpPr>
        <p:spPr>
          <a:xfrm>
            <a:off x="5120640" y="4892040"/>
            <a:ext cx="65836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Disapproving (six) — CN/CR/DS/DN/IN/SK</a:t>
            </a:r>
            <a:endParaRPr lang="en-US" sz="1800" dirty="0"/>
          </a:p>
        </p:txBody>
      </p:sp>
      <p:sp>
        <p:nvSpPr>
          <p:cNvPr id="20" name="Text 17"/>
          <p:cNvSpPr/>
          <p:nvPr/>
        </p:nvSpPr>
        <p:spPr>
          <a:xfrm>
            <a:off x="5120640" y="5257800"/>
            <a:ext cx="658368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FF6B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Ironic (three) — IR/SA/SD  ← TODAY</a:t>
            </a:r>
            <a:endParaRPr lang="en-US" sz="2000" dirty="0"/>
          </a:p>
        </p:txBody>
      </p:sp>
      <p:sp>
        <p:nvSpPr>
          <p:cNvPr id="21" name="Text 18"/>
          <p:cNvSpPr/>
          <p:nvPr/>
        </p:nvSpPr>
        <p:spPr>
          <a:xfrm>
            <a:off x="5120640" y="5760720"/>
            <a:ext cx="65836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i="1" dirty="0">
                <a:solidFill>
                  <a:srgbClr val="FFB89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Next: full-passage tone drill across all families.</a:t>
            </a:r>
            <a:endParaRPr lang="en-US" sz="1800" dirty="0"/>
          </a:p>
        </p:txBody>
      </p:sp>
      <p:sp>
        <p:nvSpPr>
          <p:cNvPr id="22" name="Shape 19"/>
          <p:cNvSpPr/>
          <p:nvPr/>
        </p:nvSpPr>
        <p:spPr>
          <a:xfrm>
            <a:off x="0" y="0"/>
            <a:ext cx="12191695" cy="64008"/>
          </a:xfrm>
          <a:prstGeom prst="rect">
            <a:avLst/>
          </a:prstGeom>
          <a:solidFill>
            <a:srgbClr val="FF6B35"/>
          </a:solidFill>
          <a:ln/>
        </p:spPr>
      </p:sp>
      <p:pic>
        <p:nvPicPr>
          <p:cNvPr id="23" name="Image 1" descr="/tmp/cg-logo-white-on-navy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5760" y="182880"/>
            <a:ext cx="502920" cy="329184"/>
          </a:xfrm>
          <a:prstGeom prst="rect">
            <a:avLst/>
          </a:prstGeom>
        </p:spPr>
      </p:pic>
      <p:sp>
        <p:nvSpPr>
          <p:cNvPr id="24" name="Text 20"/>
          <p:cNvSpPr/>
          <p:nvPr/>
        </p:nvSpPr>
        <p:spPr>
          <a:xfrm>
            <a:off x="960120" y="182880"/>
            <a:ext cx="3657600" cy="23774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spc="200" kern="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CLAT GURUKUL</a:t>
            </a:r>
            <a:endParaRPr lang="en-US" sz="1400" dirty="0"/>
          </a:p>
        </p:txBody>
      </p:sp>
      <p:sp>
        <p:nvSpPr>
          <p:cNvPr id="25" name="Text 21"/>
          <p:cNvSpPr/>
          <p:nvPr/>
        </p:nvSpPr>
        <p:spPr>
          <a:xfrm>
            <a:off x="960120" y="420624"/>
            <a:ext cx="640080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i="1" dirty="0">
                <a:solidFill>
                  <a:srgbClr val="FFB89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CLAT 2027  ·  English  ·  Class 06  ·  Ironic Family</a:t>
            </a:r>
            <a:endParaRPr lang="en-US" sz="1400" dirty="0"/>
          </a:p>
        </p:txBody>
      </p:sp>
      <p:sp>
        <p:nvSpPr>
          <p:cNvPr id="26" name="Shape 22"/>
          <p:cNvSpPr/>
          <p:nvPr/>
        </p:nvSpPr>
        <p:spPr>
          <a:xfrm>
            <a:off x="11277295" y="6217920"/>
            <a:ext cx="548640" cy="548640"/>
          </a:xfrm>
          <a:prstGeom prst="ellipse">
            <a:avLst/>
          </a:prstGeom>
          <a:solidFill>
            <a:srgbClr val="FF6B35"/>
          </a:solidFill>
          <a:ln/>
        </p:spPr>
      </p:sp>
      <p:sp>
        <p:nvSpPr>
          <p:cNvPr id="27" name="Text 23"/>
          <p:cNvSpPr/>
          <p:nvPr/>
        </p:nvSpPr>
        <p:spPr>
          <a:xfrm>
            <a:off x="11277295" y="6217920"/>
            <a:ext cx="5486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21</a:t>
            </a:r>
            <a:endParaRPr lang="en-US" sz="1800" dirty="0"/>
          </a:p>
        </p:txBody>
      </p:sp>
      <p:sp>
        <p:nvSpPr>
          <p:cNvPr id="28" name="Text 24"/>
          <p:cNvSpPr/>
          <p:nvPr/>
        </p:nvSpPr>
        <p:spPr>
          <a:xfrm>
            <a:off x="457200" y="6355080"/>
            <a:ext cx="36576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i="1" dirty="0">
                <a:solidFill>
                  <a:srgbClr val="FFB89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clatgurukul.com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21</Slides>
  <Notes>21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4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CLAT 2027 — English Class 06 — Ironic Tone Family (Classroom Edition)</dc:title>
  <dc:subject>PptxGenJS Presentation</dc:subject>
  <dc:creator>CLAT Gurukul</dc:creator>
  <cp:lastModifiedBy>CLAT Gurukul</cp:lastModifiedBy>
  <cp:revision>1</cp:revision>
  <dcterms:created xsi:type="dcterms:W3CDTF">2026-05-18T05:32:44Z</dcterms:created>
  <dcterms:modified xsi:type="dcterms:W3CDTF">2026-05-18T05:32:44Z</dcterms:modified>
</cp:coreProperties>
</file>