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3771900"/>
            <a:ext cx="12191695" cy="30861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3735324"/>
            <a:ext cx="12191695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5" name="Image 0" descr="/Users/anuragchoubey/Claude-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02920"/>
            <a:ext cx="914400" cy="5669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91640" y="548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691640" y="86868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EST. PATNA  ·  By Ready For Exam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40080" y="1783080"/>
            <a:ext cx="201168" cy="6400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1737360"/>
            <a:ext cx="4572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spc="6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 07</a:t>
            </a:r>
            <a:endParaRPr lang="en-US" sz="3600" dirty="0"/>
          </a:p>
        </p:txBody>
      </p:sp>
      <p:sp>
        <p:nvSpPr>
          <p:cNvPr id="10" name="Text 7"/>
          <p:cNvSpPr/>
          <p:nvPr/>
        </p:nvSpPr>
        <p:spPr>
          <a:xfrm>
            <a:off x="640080" y="2606040"/>
            <a:ext cx="5943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 — The Sombre Family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640080" y="3154680"/>
            <a:ext cx="5943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Cousins of Sadness</a:t>
            </a:r>
            <a:endParaRPr lang="en-US" sz="3600" dirty="0"/>
          </a:p>
        </p:txBody>
      </p:sp>
      <p:sp>
        <p:nvSpPr>
          <p:cNvPr id="12" name="Shape 9"/>
          <p:cNvSpPr/>
          <p:nvPr/>
        </p:nvSpPr>
        <p:spPr>
          <a:xfrm>
            <a:off x="640080" y="3931920"/>
            <a:ext cx="45720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40233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Continuation of the Tones series · Part 5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40080" y="4526280"/>
            <a:ext cx="5303520" cy="457200"/>
          </a:xfrm>
          <a:prstGeom prst="roundRect">
            <a:avLst>
              <a:gd name="adj" fmla="val 12000"/>
            </a:avLst>
          </a:prstGeom>
          <a:solidFill>
            <a:srgbClr val="2E4773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4590288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417320" y="457200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3383280" y="457200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grim reality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40080" y="5029200"/>
            <a:ext cx="5303520" cy="457200"/>
          </a:xfrm>
          <a:prstGeom prst="roundRect">
            <a:avLst>
              <a:gd name="adj" fmla="val 12000"/>
            </a:avLst>
          </a:prstGeom>
          <a:solidFill>
            <a:srgbClr val="2E4773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77240" y="5093208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1417320" y="507492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Elegiac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3383280" y="507492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mourned loss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40080" y="5532120"/>
            <a:ext cx="5303520" cy="457200"/>
          </a:xfrm>
          <a:prstGeom prst="roundRect">
            <a:avLst>
              <a:gd name="adj" fmla="val 12000"/>
            </a:avLst>
          </a:prstGeom>
          <a:solidFill>
            <a:srgbClr val="2E4773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77240" y="5596128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1417320" y="557784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Plaintive</a:t>
            </a:r>
            <a:endParaRPr lang="en-US" sz="1700" dirty="0"/>
          </a:p>
        </p:txBody>
      </p:sp>
      <p:sp>
        <p:nvSpPr>
          <p:cNvPr id="25" name="Text 22"/>
          <p:cNvSpPr/>
          <p:nvPr/>
        </p:nvSpPr>
        <p:spPr>
          <a:xfrm>
            <a:off x="3383280" y="557784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voiced lament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40080" y="6035040"/>
            <a:ext cx="5303520" cy="457200"/>
          </a:xfrm>
          <a:prstGeom prst="roundRect">
            <a:avLst>
              <a:gd name="adj" fmla="val 12000"/>
            </a:avLst>
          </a:prstGeom>
          <a:solidFill>
            <a:srgbClr val="2E4773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77240" y="6099048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1417320" y="608076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Melancholic</a:t>
            </a:r>
            <a:endParaRPr lang="en-US" sz="1700" dirty="0"/>
          </a:p>
        </p:txBody>
      </p:sp>
      <p:sp>
        <p:nvSpPr>
          <p:cNvPr id="29" name="Text 26"/>
          <p:cNvSpPr/>
          <p:nvPr/>
        </p:nvSpPr>
        <p:spPr>
          <a:xfrm>
            <a:off x="3383280" y="608076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 nostalgia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6949440" y="8229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CLASS DOES</a:t>
            </a:r>
            <a:endParaRPr lang="en-US" sz="2200" dirty="0"/>
          </a:p>
        </p:txBody>
      </p:sp>
      <p:sp>
        <p:nvSpPr>
          <p:cNvPr id="31" name="Shape 28"/>
          <p:cNvSpPr/>
          <p:nvPr/>
        </p:nvSpPr>
        <p:spPr>
          <a:xfrm>
            <a:off x="6949440" y="1371600"/>
            <a:ext cx="475488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086600" y="1508760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200" dirty="0"/>
          </a:p>
        </p:txBody>
      </p:sp>
      <p:sp>
        <p:nvSpPr>
          <p:cNvPr id="33" name="Text 30"/>
          <p:cNvSpPr/>
          <p:nvPr/>
        </p:nvSpPr>
        <p:spPr>
          <a:xfrm>
            <a:off x="7772400" y="1536192"/>
            <a:ext cx="3840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the difference between sad ≠ mourning ≠ lament ≠ nostalgia</a:t>
            </a:r>
            <a:endParaRPr lang="en-US" sz="1700" dirty="0"/>
          </a:p>
        </p:txBody>
      </p:sp>
      <p:sp>
        <p:nvSpPr>
          <p:cNvPr id="34" name="Shape 31"/>
          <p:cNvSpPr/>
          <p:nvPr/>
        </p:nvSpPr>
        <p:spPr>
          <a:xfrm>
            <a:off x="6949440" y="2331720"/>
            <a:ext cx="475488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086600" y="2468880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200" dirty="0"/>
          </a:p>
        </p:txBody>
      </p:sp>
      <p:sp>
        <p:nvSpPr>
          <p:cNvPr id="36" name="Text 33"/>
          <p:cNvSpPr/>
          <p:nvPr/>
        </p:nvSpPr>
        <p:spPr>
          <a:xfrm>
            <a:off x="7772400" y="2496312"/>
            <a:ext cx="3840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Drill the 4-cue ladder for sombre family disambiguation</a:t>
            </a:r>
            <a:endParaRPr lang="en-US" sz="1700" dirty="0"/>
          </a:p>
        </p:txBody>
      </p:sp>
      <p:sp>
        <p:nvSpPr>
          <p:cNvPr id="37" name="Shape 34"/>
          <p:cNvSpPr/>
          <p:nvPr/>
        </p:nvSpPr>
        <p:spPr>
          <a:xfrm>
            <a:off x="6949440" y="3291840"/>
            <a:ext cx="475488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086600" y="3429000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200" dirty="0"/>
          </a:p>
        </p:txBody>
      </p:sp>
      <p:sp>
        <p:nvSpPr>
          <p:cNvPr id="39" name="Text 36"/>
          <p:cNvSpPr/>
          <p:nvPr/>
        </p:nvSpPr>
        <p:spPr>
          <a:xfrm>
            <a:off x="7772400" y="3456432"/>
            <a:ext cx="3840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through 8 CLAT-style three-liners on the board</a:t>
            </a:r>
            <a:endParaRPr lang="en-US" sz="1700" dirty="0"/>
          </a:p>
        </p:txBody>
      </p:sp>
      <p:sp>
        <p:nvSpPr>
          <p:cNvPr id="40" name="Shape 37"/>
          <p:cNvSpPr/>
          <p:nvPr/>
        </p:nvSpPr>
        <p:spPr>
          <a:xfrm>
            <a:off x="6949440" y="4251960"/>
            <a:ext cx="475488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7086600" y="4389120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200" dirty="0"/>
          </a:p>
        </p:txBody>
      </p:sp>
      <p:sp>
        <p:nvSpPr>
          <p:cNvPr id="42" name="Text 39"/>
          <p:cNvSpPr/>
          <p:nvPr/>
        </p:nvSpPr>
        <p:spPr>
          <a:xfrm>
            <a:off x="7772400" y="4416552"/>
            <a:ext cx="3840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 busters — SB↔ML, EL↔PL, ML↔EL most-confused pairs</a:t>
            </a:r>
            <a:endParaRPr lang="en-US" sz="1700" dirty="0"/>
          </a:p>
        </p:txBody>
      </p:sp>
      <p:sp>
        <p:nvSpPr>
          <p:cNvPr id="43" name="Shape 40"/>
          <p:cNvSpPr/>
          <p:nvPr/>
        </p:nvSpPr>
        <p:spPr>
          <a:xfrm>
            <a:off x="6949440" y="5212080"/>
            <a:ext cx="475488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7086600" y="5349240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200" dirty="0"/>
          </a:p>
        </p:txBody>
      </p:sp>
      <p:sp>
        <p:nvSpPr>
          <p:cNvPr id="45" name="Text 42"/>
          <p:cNvSpPr/>
          <p:nvPr/>
        </p:nvSpPr>
        <p:spPr>
          <a:xfrm>
            <a:off x="7772400" y="5376672"/>
            <a:ext cx="3840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50-Q in-class practice + answer key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 &amp; TODAY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mockery to mourning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class: three cousins of INDIRECT criticism. Today: four cousins of SADNESS.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17520"/>
            <a:ext cx="5486400" cy="3291840"/>
          </a:xfrm>
          <a:prstGeom prst="roundRect">
            <a:avLst>
              <a:gd name="adj" fmla="val 2222"/>
            </a:avLst>
          </a:prstGeom>
          <a:solidFill>
            <a:srgbClr val="FFF8F0"/>
          </a:solidFill>
          <a:ln w="19050">
            <a:solidFill>
              <a:srgbClr val="1B2D4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1546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CLASS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Ironic Family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777240" y="402336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cousins. INDIRECT criticism — contradiction, ridicule, contempt.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777240" y="539496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 · SA · SD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6263640" y="3017520"/>
            <a:ext cx="5486400" cy="3291840"/>
          </a:xfrm>
          <a:prstGeom prst="roundRect">
            <a:avLst>
              <a:gd name="adj" fmla="val 2222"/>
            </a:avLst>
          </a:prstGeom>
          <a:solidFill>
            <a:srgbClr val="1B2D4F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92240" y="31546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92240" y="35204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 Family</a:t>
            </a:r>
            <a:endParaRPr lang="en-US" sz="2600" dirty="0"/>
          </a:p>
        </p:txBody>
      </p:sp>
      <p:sp>
        <p:nvSpPr>
          <p:cNvPr id="21" name="Text 18"/>
          <p:cNvSpPr/>
          <p:nvPr/>
        </p:nvSpPr>
        <p:spPr>
          <a:xfrm>
            <a:off x="6492240" y="402336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cousins of sadness — every passage is sad. The question is what KIND of sad.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6492240" y="539496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 · EL · PL · ML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FAMILY · ESTABLISHING QUOTE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1325880"/>
            <a:ext cx="9144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2960" y="1737360"/>
            <a:ext cx="10515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"All four convey sadness — yet each has a distinct emotional quality. Students confuse them because they read mood, not mechanism."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822960" y="42976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Anurag Sir · Tones Series · Part 5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548640" y="5120640"/>
            <a:ext cx="2743200" cy="13716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31520" y="521208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GRIM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731520" y="562356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world is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31520" y="594360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tragic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3429000" y="5120640"/>
            <a:ext cx="2743200" cy="13716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8" name="Text 15"/>
          <p:cNvSpPr/>
          <p:nvPr/>
        </p:nvSpPr>
        <p:spPr>
          <a:xfrm>
            <a:off x="3611880" y="521208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MOURNED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3611880" y="562356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had is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3611880" y="594360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gone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6309360" y="5120640"/>
            <a:ext cx="2743200" cy="13716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2" name="Text 19"/>
          <p:cNvSpPr/>
          <p:nvPr/>
        </p:nvSpPr>
        <p:spPr>
          <a:xfrm>
            <a:off x="6492240" y="521208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LAMENTED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492240" y="562356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wrong;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6492240" y="594360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it</a:t>
            </a:r>
            <a:endParaRPr lang="en-US" sz="1700" dirty="0"/>
          </a:p>
        </p:txBody>
      </p:sp>
      <p:sp>
        <p:nvSpPr>
          <p:cNvPr id="25" name="Shape 22"/>
          <p:cNvSpPr/>
          <p:nvPr/>
        </p:nvSpPr>
        <p:spPr>
          <a:xfrm>
            <a:off x="9189720" y="5120640"/>
            <a:ext cx="2743200" cy="13716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6" name="Text 23"/>
          <p:cNvSpPr/>
          <p:nvPr/>
        </p:nvSpPr>
        <p:spPr>
          <a:xfrm>
            <a:off x="9372600" y="521208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REFLECTED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9372600" y="562356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quietly recall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9372600" y="594360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softer time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097280"/>
            <a:ext cx="45720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377440"/>
            <a:ext cx="6400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5394960" y="338328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Grim reality, third-person, no mourned object.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 · DEFINITION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 — Sombre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SOMBRE tone presents a grim reality. Serious, grave, dark — the writer is describing, not grieving.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108960"/>
            <a:ext cx="5029200" cy="1097280"/>
          </a:xfrm>
          <a:prstGeom prst="rect">
            <a:avLst/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2004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EMOTION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Seriousness and gravity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5852160" y="3108960"/>
            <a:ext cx="5852160" cy="109728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7" name="Text 14"/>
          <p:cNvSpPr/>
          <p:nvPr/>
        </p:nvSpPr>
        <p:spPr>
          <a:xfrm>
            <a:off x="6080760" y="3200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WORDS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080760" y="3520440"/>
            <a:ext cx="54864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· grave · tragic · devastation · grim · severe · dire · alarming · uncertain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48640" y="4434840"/>
            <a:ext cx="11155680" cy="1828800"/>
          </a:xfrm>
          <a:prstGeom prst="roundRect">
            <a:avLst>
              <a:gd name="adj" fmla="val 4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77240" y="45262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PASSAGE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77240" y="48463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village stood silent after the flood. Broken homes lined the streets, and families searched through the debris for remnants of their former lives."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777240" y="571500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Sombre? 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2377440" y="571500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Third-person, factual description of a tragic situation; no personal mourning, no lament, no nostalgia. Default flavour when nothing more specific applies.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 · COMMON STUDENT MISTAKE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confuse Sombre with…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9260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9050">
            <a:solidFill>
              <a:srgbClr val="5A6478"/>
            </a:solidFill>
            <a:prstDash val="dash"/>
          </a:ln>
        </p:spPr>
      </p:sp>
      <p:sp>
        <p:nvSpPr>
          <p:cNvPr id="13" name="Text 10"/>
          <p:cNvSpPr/>
          <p:nvPr/>
        </p:nvSpPr>
        <p:spPr>
          <a:xfrm>
            <a:off x="777240" y="30632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STUDENT MARKS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77240" y="3429000"/>
            <a:ext cx="5029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Melancholic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77240" y="45720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WRONG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77240" y="484632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assume any sad passage about a disaster is melancholic because they hear 'sad'. But the writer here is not feeling — she is reporting.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63640" y="29260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1B2D4F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92240" y="30632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CORRECT ANSWER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492240" y="3429000"/>
            <a:ext cx="5029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</a:t>
            </a:r>
            <a:endParaRPr lang="en-US" sz="3000" dirty="0"/>
          </a:p>
        </p:txBody>
      </p:sp>
      <p:sp>
        <p:nvSpPr>
          <p:cNvPr id="20" name="Text 17"/>
          <p:cNvSpPr/>
          <p:nvPr/>
        </p:nvSpPr>
        <p:spPr>
          <a:xfrm>
            <a:off x="6492240" y="45720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DECISIVE RULE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492240" y="484632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 is a description of a public grim reality; ML needs a single person quietly reflecting on a private memory.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097280"/>
            <a:ext cx="45720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377440"/>
            <a:ext cx="6400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Elegiac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5394960" y="338328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Mourning. Something specific is gone.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ELEGIAC · DEFINITION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— Elegiac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ELEGIAC tone mourns or remembers something lost, dead, or vanished forever. From 'elegy' — a poem of mourning.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108960"/>
            <a:ext cx="5029200" cy="1097280"/>
          </a:xfrm>
          <a:prstGeom prst="rect">
            <a:avLst/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2004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EMOTION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Mourning and remembrance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5852160" y="3108960"/>
            <a:ext cx="5852160" cy="109728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7" name="Text 14"/>
          <p:cNvSpPr/>
          <p:nvPr/>
        </p:nvSpPr>
        <p:spPr>
          <a:xfrm>
            <a:off x="6080760" y="3200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WORDS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080760" y="3520440"/>
            <a:ext cx="54864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mourns · honours · once · vanished · end of an era · tribute · farewell · remembers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48640" y="4434840"/>
            <a:ext cx="11155680" cy="1828800"/>
          </a:xfrm>
          <a:prstGeom prst="roundRect">
            <a:avLst>
              <a:gd name="adj" fmla="val 4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77240" y="45262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PASSAGE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77240" y="48463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old library, once filled with eager readers and animated discussions, now stands abandoned. Its empty halls seem to mourn the passing of a cherished era."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777240" y="571500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Elegiac? 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2377440" y="571500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what has been lost (the library, an era of reading). Uses commemorative verbs ('mourn', 'pay tribute', 'remember'). Tense pattern: once → now → remember.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ELEGIAC · COMMON STUDENT MISTAKE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confuse Elegiac with…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9260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9050">
            <a:solidFill>
              <a:srgbClr val="5A6478"/>
            </a:solidFill>
            <a:prstDash val="dash"/>
          </a:ln>
        </p:spPr>
      </p:sp>
      <p:sp>
        <p:nvSpPr>
          <p:cNvPr id="13" name="Text 10"/>
          <p:cNvSpPr/>
          <p:nvPr/>
        </p:nvSpPr>
        <p:spPr>
          <a:xfrm>
            <a:off x="777240" y="30632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STUDENT MARKS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77240" y="3429000"/>
            <a:ext cx="5029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Melancholic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77240" y="45720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WRONG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77240" y="484632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students see 'sad' + 'old days' they jump to ML. The decisive cue is the NAMED OBJECT being mourned (a library, a craft, a river, an age).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63640" y="29260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1B2D4F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92240" y="30632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CORRECT ANSWER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492240" y="3429000"/>
            <a:ext cx="5029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Elegiac</a:t>
            </a:r>
            <a:endParaRPr lang="en-US" sz="3000" dirty="0"/>
          </a:p>
        </p:txBody>
      </p:sp>
      <p:sp>
        <p:nvSpPr>
          <p:cNvPr id="20" name="Text 17"/>
          <p:cNvSpPr/>
          <p:nvPr/>
        </p:nvSpPr>
        <p:spPr>
          <a:xfrm>
            <a:off x="6492240" y="45720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DECISIVE RULE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492240" y="484632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mourns a SPECIFIC vanished thing; ML is a quiet personal feeling with no named loss.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097280"/>
            <a:ext cx="45720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377440"/>
            <a:ext cx="6400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Plaintive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5394960" y="338328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Lament. The writer voices the sorrow.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PLAINTIVE · DEFINITION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 — Plaintive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PLAINTIVE tone sounds mournful, complaining, or yearning — almost like a plea or a lament directed outward.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108960"/>
            <a:ext cx="5029200" cy="1097280"/>
          </a:xfrm>
          <a:prstGeom prst="rect">
            <a:avLst/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2004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EMOTION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Lamentation or yearning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5852160" y="3108960"/>
            <a:ext cx="5852160" cy="109728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7" name="Text 14"/>
          <p:cNvSpPr/>
          <p:nvPr/>
        </p:nvSpPr>
        <p:spPr>
          <a:xfrm>
            <a:off x="6080760" y="3200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WORDS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080760" y="3520440"/>
            <a:ext cx="54864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must · how long · how many · must we · disheartening · heartbreaking · plea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48640" y="4434840"/>
            <a:ext cx="11155680" cy="1828800"/>
          </a:xfrm>
          <a:prstGeom prst="roundRect">
            <a:avLst>
              <a:gd name="adj" fmla="val 4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77240" y="45262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PASSAGE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77240" y="48463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"Why must these ancient forests disappear? How many warnings must be ignored before we act?"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777240" y="571500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Plaintive? 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2377440" y="571500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Interrogative grammar: 'why must', 'how long', 'how many', 'must we'. Combines sorrow with appeal or protest. The writer is not just sad — she is voicing the sadness.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PLAINTIVE · COMMON STUDENT MISTAKE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confuse Plaintive with…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9260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9050">
            <a:solidFill>
              <a:srgbClr val="5A6478"/>
            </a:solidFill>
            <a:prstDash val="dash"/>
          </a:ln>
        </p:spPr>
      </p:sp>
      <p:sp>
        <p:nvSpPr>
          <p:cNvPr id="13" name="Text 10"/>
          <p:cNvSpPr/>
          <p:nvPr/>
        </p:nvSpPr>
        <p:spPr>
          <a:xfrm>
            <a:off x="777240" y="30632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STUDENT MARKS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77240" y="3429000"/>
            <a:ext cx="5029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Elegiac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77240" y="45720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WRONG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77240" y="484632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are sad, both name a problem. But EL is past-tense remembrance ('we mourn what is gone'); PL is present-tense protest ('why must this be?').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63640" y="29260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1B2D4F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92240" y="30632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CORRECT ANSWER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492240" y="3429000"/>
            <a:ext cx="5029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Plaintive</a:t>
            </a:r>
            <a:endParaRPr lang="en-US" sz="3000" dirty="0"/>
          </a:p>
        </p:txBody>
      </p:sp>
      <p:sp>
        <p:nvSpPr>
          <p:cNvPr id="20" name="Text 17"/>
          <p:cNvSpPr/>
          <p:nvPr/>
        </p:nvSpPr>
        <p:spPr>
          <a:xfrm>
            <a:off x="6492240" y="45720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DECISIVE RULE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492240" y="484632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 voices sorrow as a question or appeal; EL commemorates a named loss in declarative grammar.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097280"/>
            <a:ext cx="45720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377440"/>
            <a:ext cx="6400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Melancholic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5394960" y="338328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 personal sadness. A small private feeling.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MELANCHOLIC · DEFINITION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— Melancholic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MELANCHOLIC tone expresses quiet, reflective sadness. Less intense than grief; does not necessarily mourn a specific loss.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108960"/>
            <a:ext cx="5029200" cy="1097280"/>
          </a:xfrm>
          <a:prstGeom prst="rect">
            <a:avLst/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2004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EMOTION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Gentle, lingering sadness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5852160" y="3108960"/>
            <a:ext cx="5852160" cy="109728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7" name="Text 14"/>
          <p:cNvSpPr/>
          <p:nvPr/>
        </p:nvSpPr>
        <p:spPr>
          <a:xfrm>
            <a:off x="6080760" y="3200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WORDS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080760" y="3520440"/>
            <a:ext cx="54864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 sadness · gentle · memories · wistful · childhood · nostalgic · long ago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48640" y="4434840"/>
            <a:ext cx="11155680" cy="1828800"/>
          </a:xfrm>
          <a:prstGeom prst="roundRect">
            <a:avLst>
              <a:gd name="adj" fmla="val 4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77240" y="45262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PASSAGE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77240" y="48463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"As the train moved away, she watched the fading landscape and wondered how quickly time had passed."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777240" y="571500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Melancholic? 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2377440" y="571500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person ('she'); sensory trigger ('the fading landscape'); soft adjective ('gently sad', 'quiet ache'). The mood is private, reflective, and inward.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MELANCHOLIC · COMMON STUDENT MISTAKE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confuse Melancholic with…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9260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9050">
            <a:solidFill>
              <a:srgbClr val="5A6478"/>
            </a:solidFill>
            <a:prstDash val="dash"/>
          </a:ln>
        </p:spPr>
      </p:sp>
      <p:sp>
        <p:nvSpPr>
          <p:cNvPr id="13" name="Text 10"/>
          <p:cNvSpPr/>
          <p:nvPr/>
        </p:nvSpPr>
        <p:spPr>
          <a:xfrm>
            <a:off x="777240" y="30632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STUDENT MARKS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77240" y="3429000"/>
            <a:ext cx="5029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77240" y="45720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WRONG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77240" y="484632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passage has 'he/she + a small trigger + a quiet adjective', it is ML. If the scope opens out to a population or society, escalate to SB or EL.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63640" y="29260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1B2D4F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92240" y="30632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CORRECT ANSWER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492240" y="3429000"/>
            <a:ext cx="5029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Melancholic</a:t>
            </a:r>
            <a:endParaRPr lang="en-US" sz="3000" dirty="0"/>
          </a:p>
        </p:txBody>
      </p:sp>
      <p:sp>
        <p:nvSpPr>
          <p:cNvPr id="20" name="Text 17"/>
          <p:cNvSpPr/>
          <p:nvPr/>
        </p:nvSpPr>
        <p:spPr>
          <a:xfrm>
            <a:off x="6492240" y="45720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DECISIVE RULE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492240" y="484632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always has a PERSON feeling something; SB is third-person reporting with no individual feeler.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Claude-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128016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6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48640" y="1828800"/>
            <a:ext cx="109728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2377440"/>
            <a:ext cx="111556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"Every passage in this family is sad.</a:t>
            </a:r>
            <a:endParaRPr lang="en-US" sz="3800" dirty="0"/>
          </a:p>
          <a:p>
            <a:pPr indent="0" marL="0">
              <a:buNone/>
            </a:pPr>
            <a:r>
              <a:rPr lang="en-US" sz="38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question is not whether the writer is sad — it is</a:t>
            </a:r>
            <a:endParaRPr lang="en-US" sz="3800" dirty="0"/>
          </a:p>
          <a:p>
            <a:pPr indent="0" marL="0">
              <a:buNone/>
            </a:pPr>
            <a:r>
              <a:rPr lang="en-US" sz="38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KIND of sad the writer wants you to feel."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53949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 one-line discipline for the next 50 questions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LADDER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four side-by-side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606040"/>
            <a:ext cx="2103120" cy="457200"/>
          </a:xfrm>
          <a:prstGeom prst="rect">
            <a:avLst/>
          </a:prstGeom>
          <a:solidFill>
            <a:srgbClr val="1B2D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26517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2651760" y="2606040"/>
            <a:ext cx="2468880" cy="457200"/>
          </a:xfrm>
          <a:prstGeom prst="rect">
            <a:avLst/>
          </a:prstGeom>
          <a:solidFill>
            <a:srgbClr val="1B2D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743200" y="26517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EMOTION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120640" y="2606040"/>
            <a:ext cx="3657600" cy="457200"/>
          </a:xfrm>
          <a:prstGeom prst="rect">
            <a:avLst/>
          </a:prstGeom>
          <a:solidFill>
            <a:srgbClr val="1B2D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212080" y="26517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FOCUSES ON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8778240" y="2606040"/>
            <a:ext cx="3017520" cy="457200"/>
          </a:xfrm>
          <a:prstGeom prst="rect">
            <a:avLst/>
          </a:prstGeom>
          <a:solidFill>
            <a:srgbClr val="1B2D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869680" y="265176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CUES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48640" y="3063240"/>
            <a:ext cx="2103120" cy="868680"/>
          </a:xfrm>
          <a:prstGeom prst="rect">
            <a:avLst/>
          </a:prstGeom>
          <a:solidFill>
            <a:srgbClr val="F7F4EE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58368" y="310896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 · Sombre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2651760" y="3063240"/>
            <a:ext cx="2468880" cy="868680"/>
          </a:xfrm>
          <a:prstGeom prst="rect">
            <a:avLst/>
          </a:prstGeom>
          <a:solidFill>
            <a:srgbClr val="F7F4EE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761488" y="3108960"/>
            <a:ext cx="2286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Seriousness, gravity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5120640" y="3063240"/>
            <a:ext cx="3657600" cy="868680"/>
          </a:xfrm>
          <a:prstGeom prst="rect">
            <a:avLst/>
          </a:prstGeom>
          <a:solidFill>
            <a:srgbClr val="F7F4EE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230368" y="3108960"/>
            <a:ext cx="3474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grim reality (war, famine, crisis)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8778240" y="3063240"/>
            <a:ext cx="3017520" cy="868680"/>
          </a:xfrm>
          <a:prstGeom prst="rect">
            <a:avLst/>
          </a:prstGeom>
          <a:solidFill>
            <a:srgbClr val="F7F4EE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887968" y="3108960"/>
            <a:ext cx="2834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· grave · severe · dire · alarming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548640" y="3931920"/>
            <a:ext cx="21031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58368" y="397764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· Elegiac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2651760" y="3931920"/>
            <a:ext cx="246888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761488" y="3977640"/>
            <a:ext cx="2286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Mourning, remembrance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5120640" y="3931920"/>
            <a:ext cx="365760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5230368" y="3977640"/>
            <a:ext cx="3474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being commemorated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8778240" y="3931920"/>
            <a:ext cx="30175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8887968" y="3977640"/>
            <a:ext cx="2834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mourns · once · vanished · tribute · end of era</a:t>
            </a:r>
            <a:endParaRPr lang="en-US" sz="1400" dirty="0"/>
          </a:p>
        </p:txBody>
      </p:sp>
      <p:sp>
        <p:nvSpPr>
          <p:cNvPr id="36" name="Shape 33"/>
          <p:cNvSpPr/>
          <p:nvPr/>
        </p:nvSpPr>
        <p:spPr>
          <a:xfrm>
            <a:off x="548640" y="4800600"/>
            <a:ext cx="2103120" cy="868680"/>
          </a:xfrm>
          <a:prstGeom prst="rect">
            <a:avLst/>
          </a:prstGeom>
          <a:solidFill>
            <a:srgbClr val="F7F4EE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58368" y="484632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 · Plaintive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2651760" y="4800600"/>
            <a:ext cx="2468880" cy="868680"/>
          </a:xfrm>
          <a:prstGeom prst="rect">
            <a:avLst/>
          </a:prstGeom>
          <a:solidFill>
            <a:srgbClr val="F7F4EE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761488" y="4846320"/>
            <a:ext cx="2286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Lament, yearning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5120640" y="4800600"/>
            <a:ext cx="3657600" cy="868680"/>
          </a:xfrm>
          <a:prstGeom prst="rect">
            <a:avLst/>
          </a:prstGeom>
          <a:solidFill>
            <a:srgbClr val="F7F4EE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230368" y="4846320"/>
            <a:ext cx="3474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Complaint, plea or cry of sorrow</a:t>
            </a:r>
            <a:endParaRPr lang="en-US" sz="1400" dirty="0"/>
          </a:p>
        </p:txBody>
      </p:sp>
      <p:sp>
        <p:nvSpPr>
          <p:cNvPr id="42" name="Shape 39"/>
          <p:cNvSpPr/>
          <p:nvPr/>
        </p:nvSpPr>
        <p:spPr>
          <a:xfrm>
            <a:off x="8778240" y="4800600"/>
            <a:ext cx="3017520" cy="868680"/>
          </a:xfrm>
          <a:prstGeom prst="rect">
            <a:avLst/>
          </a:prstGeom>
          <a:solidFill>
            <a:srgbClr val="F7F4EE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887968" y="4846320"/>
            <a:ext cx="2834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must · how long · disheartening · plea</a:t>
            </a:r>
            <a:endParaRPr lang="en-US" sz="1400" dirty="0"/>
          </a:p>
        </p:txBody>
      </p:sp>
      <p:sp>
        <p:nvSpPr>
          <p:cNvPr id="44" name="Shape 41"/>
          <p:cNvSpPr/>
          <p:nvPr/>
        </p:nvSpPr>
        <p:spPr>
          <a:xfrm>
            <a:off x="548640" y="5669280"/>
            <a:ext cx="21031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658368" y="571500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· Melancholic</a:t>
            </a:r>
            <a:endParaRPr lang="en-US" sz="1600" dirty="0"/>
          </a:p>
        </p:txBody>
      </p:sp>
      <p:sp>
        <p:nvSpPr>
          <p:cNvPr id="46" name="Shape 43"/>
          <p:cNvSpPr/>
          <p:nvPr/>
        </p:nvSpPr>
        <p:spPr>
          <a:xfrm>
            <a:off x="2651760" y="5669280"/>
            <a:ext cx="246888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2761488" y="5715000"/>
            <a:ext cx="2286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 reflective sadness</a:t>
            </a:r>
            <a:endParaRPr lang="en-US" sz="1400" dirty="0"/>
          </a:p>
        </p:txBody>
      </p:sp>
      <p:sp>
        <p:nvSpPr>
          <p:cNvPr id="48" name="Shape 45"/>
          <p:cNvSpPr/>
          <p:nvPr/>
        </p:nvSpPr>
        <p:spPr>
          <a:xfrm>
            <a:off x="5120640" y="5669280"/>
            <a:ext cx="365760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5230368" y="5715000"/>
            <a:ext cx="3474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nostalgic experience</a:t>
            </a:r>
            <a:endParaRPr lang="en-US" sz="1400" dirty="0"/>
          </a:p>
        </p:txBody>
      </p:sp>
      <p:sp>
        <p:nvSpPr>
          <p:cNvPr id="50" name="Shape 47"/>
          <p:cNvSpPr/>
          <p:nvPr/>
        </p:nvSpPr>
        <p:spPr>
          <a:xfrm>
            <a:off x="8778240" y="5669280"/>
            <a:ext cx="30175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8887968" y="5715000"/>
            <a:ext cx="2834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memories · wistful · gentle sadness · long ago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MOST-CONFUSED PAIR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Elegiac vs. Melancholic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sadness — different scope. Pin the trigger.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2926080"/>
            <a:ext cx="5486400" cy="338328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2926080"/>
            <a:ext cx="5486400" cy="50292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15" name="Text 12"/>
          <p:cNvSpPr/>
          <p:nvPr/>
        </p:nvSpPr>
        <p:spPr>
          <a:xfrm>
            <a:off x="777240" y="2990088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ELEGIAC · EL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77240" y="3611880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author MOURNS something that vanished."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777240" y="43434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Scope:  COLLECTIVE / cultural / institutional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777240" y="47091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Object: NAMED  (a station, a craft, a river, an age)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77240" y="50749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Verb:   mourns / honours / commemorates / pays tribute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77240" y="54406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Tense:  once X existed → X is gone forever → remember X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7240" y="58521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Q34: "tribute to a river that once sustained… its decline is lamented"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263640" y="2926080"/>
            <a:ext cx="5486400" cy="3383280"/>
          </a:xfrm>
          <a:prstGeom prst="rect">
            <a:avLst/>
          </a:prstGeom>
          <a:solidFill>
            <a:srgbClr val="FFF8F0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263640" y="2926080"/>
            <a:ext cx="5486400" cy="502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4" name="Text 21"/>
          <p:cNvSpPr/>
          <p:nvPr/>
        </p:nvSpPr>
        <p:spPr>
          <a:xfrm>
            <a:off x="6492240" y="2990088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MELANCHOLIC · ML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6492240" y="3611880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 person QUIETLY reflects, sadly, on something personal."</a:t>
            </a:r>
            <a:endParaRPr lang="en-US" sz="1900" dirty="0"/>
          </a:p>
        </p:txBody>
      </p:sp>
      <p:sp>
        <p:nvSpPr>
          <p:cNvPr id="26" name="Text 23"/>
          <p:cNvSpPr/>
          <p:nvPr/>
        </p:nvSpPr>
        <p:spPr>
          <a:xfrm>
            <a:off x="6492240" y="43434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Scope:  PRIVATE / one individual / sensory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92240" y="47091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Object: UNNAMED feeling triggered by a small object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6492240" y="50749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Verb:   thought / remembered / wondered / felt quietly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6492240" y="54406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Tense:  he/she + sensory trigger + soft adjective (quiet/gentle)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6492240" y="58521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Q32: "diary from decades ago… a soft sadness accompanied each page"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4-STEP TEST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the cousin in 8 seconds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4937760" y="2697480"/>
            <a:ext cx="2286000" cy="548640"/>
          </a:xfrm>
          <a:prstGeom prst="roundRect">
            <a:avLst>
              <a:gd name="adj" fmla="val 10000"/>
            </a:avLst>
          </a:prstGeom>
          <a:solidFill>
            <a:srgbClr val="1B2D4F"/>
          </a:solidFill>
          <a:ln/>
        </p:spPr>
      </p:sp>
      <p:sp>
        <p:nvSpPr>
          <p:cNvPr id="13" name="Text 10"/>
          <p:cNvSpPr/>
          <p:nvPr/>
        </p:nvSpPr>
        <p:spPr>
          <a:xfrm>
            <a:off x="4937760" y="269748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Passage is SAD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48640" y="33832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 Is a SPECIFIC LOSS being remembered?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080760" y="3246120"/>
            <a:ext cx="0" cy="182880"/>
          </a:xfrm>
          <a:prstGeom prst="line">
            <a:avLst/>
          </a:prstGeom>
          <a:noFill/>
          <a:ln w="19050">
            <a:solidFill>
              <a:srgbClr val="1B2D4F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48640" y="3886200"/>
            <a:ext cx="2743200" cy="640080"/>
          </a:xfrm>
          <a:prstGeom prst="roundRect">
            <a:avLst>
              <a:gd name="adj" fmla="val 8571"/>
            </a:avLst>
          </a:prstGeom>
          <a:solidFill>
            <a:srgbClr val="1B2D4F"/>
          </a:solidFill>
          <a:ln/>
        </p:spPr>
      </p:sp>
      <p:sp>
        <p:nvSpPr>
          <p:cNvPr id="17" name="Text 14"/>
          <p:cNvSpPr/>
          <p:nvPr/>
        </p:nvSpPr>
        <p:spPr>
          <a:xfrm>
            <a:off x="548640" y="388620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→ EL · Elegiac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3566160" y="3886200"/>
            <a:ext cx="5029200" cy="640080"/>
          </a:xfrm>
          <a:prstGeom prst="roundRect">
            <a:avLst>
              <a:gd name="adj" fmla="val 8571"/>
            </a:avLst>
          </a:prstGeom>
          <a:solidFill>
            <a:srgbClr val="FFF8F0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566160" y="388620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→ Q2.  Is the writer ASKING / LAMENTING with 'why' or 'how long'?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3566160" y="4663440"/>
            <a:ext cx="2377440" cy="640080"/>
          </a:xfrm>
          <a:prstGeom prst="roundRect">
            <a:avLst>
              <a:gd name="adj" fmla="val 8571"/>
            </a:avLst>
          </a:prstGeom>
          <a:solidFill>
            <a:srgbClr val="1B2D4F"/>
          </a:solidFill>
          <a:ln/>
        </p:spPr>
      </p:sp>
      <p:sp>
        <p:nvSpPr>
          <p:cNvPr id="21" name="Text 18"/>
          <p:cNvSpPr/>
          <p:nvPr/>
        </p:nvSpPr>
        <p:spPr>
          <a:xfrm>
            <a:off x="3566160" y="466344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→ PL · Plaintive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6217920" y="4663440"/>
            <a:ext cx="5486400" cy="640080"/>
          </a:xfrm>
          <a:prstGeom prst="roundRect">
            <a:avLst>
              <a:gd name="adj" fmla="val 8571"/>
            </a:avLst>
          </a:prstGeom>
          <a:solidFill>
            <a:srgbClr val="FFF8F0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217920" y="466344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→ Q3.  Does a SINGLE PERSON quietly REFLECT on a memory?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6217920" y="5440680"/>
            <a:ext cx="2560320" cy="640080"/>
          </a:xfrm>
          <a:prstGeom prst="roundRect">
            <a:avLst>
              <a:gd name="adj" fmla="val 8571"/>
            </a:avLst>
          </a:prstGeom>
          <a:solidFill>
            <a:srgbClr val="1B2D4F"/>
          </a:solidFill>
          <a:ln/>
        </p:spPr>
      </p:sp>
      <p:sp>
        <p:nvSpPr>
          <p:cNvPr id="25" name="Text 22"/>
          <p:cNvSpPr/>
          <p:nvPr/>
        </p:nvSpPr>
        <p:spPr>
          <a:xfrm>
            <a:off x="6217920" y="544068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→ ML · Melancholic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9052560" y="5440680"/>
            <a:ext cx="2651760" cy="640080"/>
          </a:xfrm>
          <a:prstGeom prst="roundRect">
            <a:avLst>
              <a:gd name="adj" fmla="val 8571"/>
            </a:avLst>
          </a:prstGeom>
          <a:solidFill>
            <a:srgbClr val="FF6B35"/>
          </a:solidFill>
          <a:ln/>
        </p:spPr>
      </p:sp>
      <p:sp>
        <p:nvSpPr>
          <p:cNvPr id="27" name="Text 24"/>
          <p:cNvSpPr/>
          <p:nvPr/>
        </p:nvSpPr>
        <p:spPr>
          <a:xfrm>
            <a:off x="9052560" y="5440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→ SB · Sombre  (default)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48640" y="6263640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rule: a sad passage that is descriptive, third-person, and names no mourned object is SOMBRE.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  ·  WORKED PASSAGE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1234440"/>
            <a:ext cx="9144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1463040"/>
            <a:ext cx="768096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554480"/>
            <a:ext cx="73152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report documents the destruction caused by years of civil conflict. Entire communities have been displaced, and rebuilding efforts remain slow. Many families continue to live in uncertainty."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503920" y="1463040"/>
            <a:ext cx="3200400" cy="1828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0" y="155448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686800" y="1874520"/>
            <a:ext cx="2834640" cy="29260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6" name="Text 13"/>
          <p:cNvSpPr/>
          <p:nvPr/>
        </p:nvSpPr>
        <p:spPr>
          <a:xfrm>
            <a:off x="8732520" y="1874520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 · Sombre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8686800" y="2203704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8" name="Text 15"/>
          <p:cNvSpPr/>
          <p:nvPr/>
        </p:nvSpPr>
        <p:spPr>
          <a:xfrm>
            <a:off x="8732520" y="2203704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· Elegiac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8686800" y="2532888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8732520" y="25328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 · Plaintive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8686800" y="2862072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2" name="Text 19"/>
          <p:cNvSpPr/>
          <p:nvPr/>
        </p:nvSpPr>
        <p:spPr>
          <a:xfrm>
            <a:off x="8732520" y="2862072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· Melancholic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54864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7724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TRAP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7724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see 'civil conflict' + 'families' and reach for ML or PL because the subject is upsetting.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21792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1B2D4F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4652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644652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Third-person reporting verb ('documents'). No mourned object. No interrogative. No private feeler. → defaults to SB.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548640" y="5074920"/>
            <a:ext cx="11155680" cy="118872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0" name="Shape 27"/>
          <p:cNvSpPr/>
          <p:nvPr/>
        </p:nvSpPr>
        <p:spPr>
          <a:xfrm>
            <a:off x="548640" y="5074920"/>
            <a:ext cx="146304" cy="1188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1" name="Text 28"/>
          <p:cNvSpPr/>
          <p:nvPr/>
        </p:nvSpPr>
        <p:spPr>
          <a:xfrm>
            <a:off x="777240" y="51663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777240" y="5440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  ·  Sombre</a:t>
            </a:r>
            <a:endParaRPr lang="en-US" sz="2400" dirty="0"/>
          </a:p>
        </p:txBody>
      </p:sp>
      <p:sp>
        <p:nvSpPr>
          <p:cNvPr id="33" name="Text 30"/>
          <p:cNvSpPr/>
          <p:nvPr/>
        </p:nvSpPr>
        <p:spPr>
          <a:xfrm>
            <a:off x="5029200" y="5440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 → 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6400800" y="5349240"/>
            <a:ext cx="5212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Grim ≠ mourning. A report on a disaster is sombre, not elegiac.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Q34  ·  WORKED PASSAGE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1234440"/>
            <a:ext cx="9144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1463040"/>
            <a:ext cx="768096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554480"/>
            <a:ext cx="73152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writer pays tribute to a river that once sustained the region's culture and economy. Pollution has altered it beyond recognition. Its decline is lamented throughout the essay."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503920" y="1463040"/>
            <a:ext cx="3200400" cy="1828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0" y="155448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686800" y="1874520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6" name="Text 13"/>
          <p:cNvSpPr/>
          <p:nvPr/>
        </p:nvSpPr>
        <p:spPr>
          <a:xfrm>
            <a:off x="8732520" y="1874520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 · Sombre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8686800" y="2203704"/>
            <a:ext cx="2834640" cy="29260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8" name="Text 15"/>
          <p:cNvSpPr/>
          <p:nvPr/>
        </p:nvSpPr>
        <p:spPr>
          <a:xfrm>
            <a:off x="8732520" y="2203704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· Elegiac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8686800" y="2532888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8732520" y="25328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 · Plaintive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8686800" y="2862072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2" name="Text 19"/>
          <p:cNvSpPr/>
          <p:nvPr/>
        </p:nvSpPr>
        <p:spPr>
          <a:xfrm>
            <a:off x="8732520" y="2862072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· Melancholic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54864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7724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TRAP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7724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word 'lamented' tempts students to mark PL.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21792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1B2D4F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4652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644652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'Pays tribute' + 'once sustained' + 'beyond recognition' = a named loss being mourned. 'Lament' here is descriptive of the essay, not the writer asking a question. → EL.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548640" y="5074920"/>
            <a:ext cx="11155680" cy="118872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0" name="Shape 27"/>
          <p:cNvSpPr/>
          <p:nvPr/>
        </p:nvSpPr>
        <p:spPr>
          <a:xfrm>
            <a:off x="548640" y="5074920"/>
            <a:ext cx="146304" cy="1188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1" name="Text 28"/>
          <p:cNvSpPr/>
          <p:nvPr/>
        </p:nvSpPr>
        <p:spPr>
          <a:xfrm>
            <a:off x="777240" y="51663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777240" y="5440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 ·  Elegiac</a:t>
            </a:r>
            <a:endParaRPr lang="en-US" sz="2400" dirty="0"/>
          </a:p>
        </p:txBody>
      </p:sp>
      <p:sp>
        <p:nvSpPr>
          <p:cNvPr id="33" name="Text 30"/>
          <p:cNvSpPr/>
          <p:nvPr/>
        </p:nvSpPr>
        <p:spPr>
          <a:xfrm>
            <a:off x="5029200" y="5440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 → 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6400800" y="5349240"/>
            <a:ext cx="5212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Mourning verbs ('honour', 'tribute', 'commemorate') beat a single appearance of 'lament'.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 ·  WORKED PASSAGE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1234440"/>
            <a:ext cx="9144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1463040"/>
            <a:ext cx="768096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554480"/>
            <a:ext cx="73152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"How many warnings about climate change must be ignored before meaningful action is taken? Scientists have sounded the alarm for decades. The continued inaction is deeply frustrating."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503920" y="1463040"/>
            <a:ext cx="3200400" cy="1828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0" y="155448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686800" y="1874520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6" name="Text 13"/>
          <p:cNvSpPr/>
          <p:nvPr/>
        </p:nvSpPr>
        <p:spPr>
          <a:xfrm>
            <a:off x="8732520" y="1874520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 · Sombre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8686800" y="2203704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8" name="Text 15"/>
          <p:cNvSpPr/>
          <p:nvPr/>
        </p:nvSpPr>
        <p:spPr>
          <a:xfrm>
            <a:off x="8732520" y="2203704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· Elegiac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8686800" y="2532888"/>
            <a:ext cx="2834640" cy="29260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0" name="Text 17"/>
          <p:cNvSpPr/>
          <p:nvPr/>
        </p:nvSpPr>
        <p:spPr>
          <a:xfrm>
            <a:off x="8732520" y="25328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 · Plaintive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8686800" y="2862072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2" name="Text 19"/>
          <p:cNvSpPr/>
          <p:nvPr/>
        </p:nvSpPr>
        <p:spPr>
          <a:xfrm>
            <a:off x="8732520" y="2862072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· Melancholic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54864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7724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TRAP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7724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mark SB because the subject ('climate change') feels heavy and factual.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21792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1B2D4F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4652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644652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with 'How many… must' — the textbook plaintive interrogative. 'Deeply frustrating' adds the protest emotion. → PL.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548640" y="5074920"/>
            <a:ext cx="11155680" cy="118872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0" name="Shape 27"/>
          <p:cNvSpPr/>
          <p:nvPr/>
        </p:nvSpPr>
        <p:spPr>
          <a:xfrm>
            <a:off x="548640" y="5074920"/>
            <a:ext cx="146304" cy="1188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1" name="Text 28"/>
          <p:cNvSpPr/>
          <p:nvPr/>
        </p:nvSpPr>
        <p:spPr>
          <a:xfrm>
            <a:off x="777240" y="51663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777240" y="5440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  ·  Plaintive</a:t>
            </a:r>
            <a:endParaRPr lang="en-US" sz="2400" dirty="0"/>
          </a:p>
        </p:txBody>
      </p:sp>
      <p:sp>
        <p:nvSpPr>
          <p:cNvPr id="33" name="Text 30"/>
          <p:cNvSpPr/>
          <p:nvPr/>
        </p:nvSpPr>
        <p:spPr>
          <a:xfrm>
            <a:off x="5029200" y="5440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 → 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6400800" y="5349240"/>
            <a:ext cx="5212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Punctuation tells the truth: a question + a complaint = PL, regardless of topic.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Q32  ·  WORKED PASSAGE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1234440"/>
            <a:ext cx="9144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1463040"/>
            <a:ext cx="768096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554480"/>
            <a:ext cx="73152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worn-out diary contained entries from decades ago. Reading them transported her back to another chapter of life. A soft sadness accompanied each page."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503920" y="1463040"/>
            <a:ext cx="3200400" cy="1828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0" y="155448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686800" y="1874520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6" name="Text 13"/>
          <p:cNvSpPr/>
          <p:nvPr/>
        </p:nvSpPr>
        <p:spPr>
          <a:xfrm>
            <a:off x="8732520" y="1874520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 · Sombre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8686800" y="2203704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8" name="Text 15"/>
          <p:cNvSpPr/>
          <p:nvPr/>
        </p:nvSpPr>
        <p:spPr>
          <a:xfrm>
            <a:off x="8732520" y="2203704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· Elegiac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8686800" y="2532888"/>
            <a:ext cx="2834640" cy="292608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8732520" y="25328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 · Plaintive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8686800" y="2862072"/>
            <a:ext cx="2834640" cy="29260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2" name="Text 19"/>
          <p:cNvSpPr/>
          <p:nvPr/>
        </p:nvSpPr>
        <p:spPr>
          <a:xfrm>
            <a:off x="8732520" y="2862072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· Melancholic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54864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7724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TRAP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7724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see 'decades ago' and reach for EL.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21792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1B2D4F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4652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644652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person ('her') + small private trigger ('worn-out diary') + soft adjective ('soft sadness'). No named cultural loss. → ML.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548640" y="5074920"/>
            <a:ext cx="11155680" cy="118872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0" name="Shape 27"/>
          <p:cNvSpPr/>
          <p:nvPr/>
        </p:nvSpPr>
        <p:spPr>
          <a:xfrm>
            <a:off x="548640" y="5074920"/>
            <a:ext cx="146304" cy="1188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1" name="Text 28"/>
          <p:cNvSpPr/>
          <p:nvPr/>
        </p:nvSpPr>
        <p:spPr>
          <a:xfrm>
            <a:off x="777240" y="51663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777240" y="5440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 ·  Melancholic</a:t>
            </a:r>
            <a:endParaRPr lang="en-US" sz="2400" dirty="0"/>
          </a:p>
        </p:txBody>
      </p:sp>
      <p:sp>
        <p:nvSpPr>
          <p:cNvPr id="33" name="Text 30"/>
          <p:cNvSpPr/>
          <p:nvPr/>
        </p:nvSpPr>
        <p:spPr>
          <a:xfrm>
            <a:off x="5029200" y="5440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 → 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6400800" y="5349240"/>
            <a:ext cx="5212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signature: he/she + small object + soft word. Nothing public is being mourned.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WORDS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underline on first read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697480"/>
            <a:ext cx="1463040" cy="86868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3" name="Text 10"/>
          <p:cNvSpPr/>
          <p:nvPr/>
        </p:nvSpPr>
        <p:spPr>
          <a:xfrm>
            <a:off x="548640" y="269748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548640" y="301752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2103120" y="2743200"/>
            <a:ext cx="12039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167128" y="2743200"/>
            <a:ext cx="10759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3380232" y="2743200"/>
            <a:ext cx="11150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444240" y="2743200"/>
            <a:ext cx="9870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grave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68444" y="2743200"/>
            <a:ext cx="12039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632452" y="2743200"/>
            <a:ext cx="10759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tragic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5845556" y="2743200"/>
            <a:ext cx="16484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909564" y="2743200"/>
            <a:ext cx="15204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devastation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7567168" y="2743200"/>
            <a:ext cx="10261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631176" y="2743200"/>
            <a:ext cx="8981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grim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8666480" y="2743200"/>
            <a:ext cx="12039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730488" y="2743200"/>
            <a:ext cx="10759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severe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9943592" y="2743200"/>
            <a:ext cx="10261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0007600" y="2743200"/>
            <a:ext cx="8981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2103120" y="3127248"/>
            <a:ext cx="13817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2167128" y="3127248"/>
            <a:ext cx="125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alarming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3558032" y="3127248"/>
            <a:ext cx="14706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3622040" y="3127248"/>
            <a:ext cx="13426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</a:t>
            </a:r>
            <a:endParaRPr lang="en-US" sz="1300" dirty="0"/>
          </a:p>
        </p:txBody>
      </p:sp>
      <p:sp>
        <p:nvSpPr>
          <p:cNvPr id="33" name="Shape 30"/>
          <p:cNvSpPr/>
          <p:nvPr/>
        </p:nvSpPr>
        <p:spPr>
          <a:xfrm>
            <a:off x="5101844" y="3127248"/>
            <a:ext cx="13817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165852" y="3127248"/>
            <a:ext cx="125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6556756" y="3127248"/>
            <a:ext cx="12039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620764" y="3127248"/>
            <a:ext cx="10759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famine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7833868" y="3127248"/>
            <a:ext cx="10261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897876" y="3127248"/>
            <a:ext cx="8981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ruin</a:t>
            </a:r>
            <a:endParaRPr lang="en-US" sz="1300" dirty="0"/>
          </a:p>
        </p:txBody>
      </p:sp>
      <p:sp>
        <p:nvSpPr>
          <p:cNvPr id="39" name="Shape 36"/>
          <p:cNvSpPr/>
          <p:nvPr/>
        </p:nvSpPr>
        <p:spPr>
          <a:xfrm>
            <a:off x="8933180" y="3127248"/>
            <a:ext cx="19151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8997188" y="3127248"/>
            <a:ext cx="17871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painfully slow</a:t>
            </a:r>
            <a:endParaRPr lang="en-US" sz="1300" dirty="0"/>
          </a:p>
        </p:txBody>
      </p:sp>
      <p:sp>
        <p:nvSpPr>
          <p:cNvPr id="41" name="Shape 38"/>
          <p:cNvSpPr/>
          <p:nvPr/>
        </p:nvSpPr>
        <p:spPr>
          <a:xfrm>
            <a:off x="2103120" y="3511296"/>
            <a:ext cx="14706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2167128" y="3511296"/>
            <a:ext cx="13426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troubling</a:t>
            </a:r>
            <a:endParaRPr lang="en-US" sz="1300" dirty="0"/>
          </a:p>
        </p:txBody>
      </p:sp>
      <p:sp>
        <p:nvSpPr>
          <p:cNvPr id="43" name="Shape 40"/>
          <p:cNvSpPr/>
          <p:nvPr/>
        </p:nvSpPr>
        <p:spPr>
          <a:xfrm>
            <a:off x="548640" y="3657600"/>
            <a:ext cx="1463040" cy="86868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44" name="Text 41"/>
          <p:cNvSpPr/>
          <p:nvPr/>
        </p:nvSpPr>
        <p:spPr>
          <a:xfrm>
            <a:off x="548640" y="365760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</a:t>
            </a:r>
            <a:endParaRPr lang="en-US" sz="1800" dirty="0"/>
          </a:p>
        </p:txBody>
      </p:sp>
      <p:sp>
        <p:nvSpPr>
          <p:cNvPr id="45" name="Text 42"/>
          <p:cNvSpPr/>
          <p:nvPr/>
        </p:nvSpPr>
        <p:spPr>
          <a:xfrm>
            <a:off x="548640" y="397764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Elegiac</a:t>
            </a:r>
            <a:endParaRPr lang="en-US" sz="1300" dirty="0"/>
          </a:p>
        </p:txBody>
      </p:sp>
      <p:sp>
        <p:nvSpPr>
          <p:cNvPr id="46" name="Shape 43"/>
          <p:cNvSpPr/>
          <p:nvPr/>
        </p:nvSpPr>
        <p:spPr>
          <a:xfrm>
            <a:off x="2103120" y="3703320"/>
            <a:ext cx="12039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2167128" y="3703320"/>
            <a:ext cx="10759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mourns</a:t>
            </a:r>
            <a:endParaRPr lang="en-US" sz="1300" dirty="0"/>
          </a:p>
        </p:txBody>
      </p:sp>
      <p:sp>
        <p:nvSpPr>
          <p:cNvPr id="48" name="Shape 45"/>
          <p:cNvSpPr/>
          <p:nvPr/>
        </p:nvSpPr>
        <p:spPr>
          <a:xfrm>
            <a:off x="3380232" y="3703320"/>
            <a:ext cx="12928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3444240" y="3703320"/>
            <a:ext cx="11648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honours</a:t>
            </a:r>
            <a:endParaRPr lang="en-US" sz="1300" dirty="0"/>
          </a:p>
        </p:txBody>
      </p:sp>
      <p:sp>
        <p:nvSpPr>
          <p:cNvPr id="50" name="Shape 47"/>
          <p:cNvSpPr/>
          <p:nvPr/>
        </p:nvSpPr>
        <p:spPr>
          <a:xfrm>
            <a:off x="4746244" y="3703320"/>
            <a:ext cx="10261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810252" y="3703320"/>
            <a:ext cx="8981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</a:t>
            </a:r>
            <a:endParaRPr lang="en-US" sz="1300" dirty="0"/>
          </a:p>
        </p:txBody>
      </p:sp>
      <p:sp>
        <p:nvSpPr>
          <p:cNvPr id="52" name="Shape 49"/>
          <p:cNvSpPr/>
          <p:nvPr/>
        </p:nvSpPr>
        <p:spPr>
          <a:xfrm>
            <a:off x="5845556" y="3703320"/>
            <a:ext cx="13817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909564" y="3703320"/>
            <a:ext cx="125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vanished</a:t>
            </a:r>
            <a:endParaRPr lang="en-US" sz="1300" dirty="0"/>
          </a:p>
        </p:txBody>
      </p:sp>
      <p:sp>
        <p:nvSpPr>
          <p:cNvPr id="54" name="Shape 51"/>
          <p:cNvSpPr/>
          <p:nvPr/>
        </p:nvSpPr>
        <p:spPr>
          <a:xfrm>
            <a:off x="7300468" y="3703320"/>
            <a:ext cx="12928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7364476" y="3703320"/>
            <a:ext cx="11648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tribute</a:t>
            </a:r>
            <a:endParaRPr lang="en-US" sz="1300" dirty="0"/>
          </a:p>
        </p:txBody>
      </p:sp>
      <p:sp>
        <p:nvSpPr>
          <p:cNvPr id="56" name="Shape 53"/>
          <p:cNvSpPr/>
          <p:nvPr/>
        </p:nvSpPr>
        <p:spPr>
          <a:xfrm>
            <a:off x="8666480" y="3703320"/>
            <a:ext cx="13817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8730488" y="3703320"/>
            <a:ext cx="125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farewell</a:t>
            </a:r>
            <a:endParaRPr lang="en-US" sz="1300" dirty="0"/>
          </a:p>
        </p:txBody>
      </p:sp>
      <p:sp>
        <p:nvSpPr>
          <p:cNvPr id="58" name="Shape 55"/>
          <p:cNvSpPr/>
          <p:nvPr/>
        </p:nvSpPr>
        <p:spPr>
          <a:xfrm>
            <a:off x="2103120" y="4087368"/>
            <a:ext cx="17373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2167128" y="4087368"/>
            <a:ext cx="16093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commemorates</a:t>
            </a:r>
            <a:endParaRPr lang="en-US" sz="1300" dirty="0"/>
          </a:p>
        </p:txBody>
      </p:sp>
      <p:sp>
        <p:nvSpPr>
          <p:cNvPr id="60" name="Shape 57"/>
          <p:cNvSpPr/>
          <p:nvPr/>
        </p:nvSpPr>
        <p:spPr>
          <a:xfrm>
            <a:off x="3913632" y="4087368"/>
            <a:ext cx="18262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3977640" y="4087368"/>
            <a:ext cx="16982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of an era</a:t>
            </a:r>
            <a:endParaRPr lang="en-US" sz="1300" dirty="0"/>
          </a:p>
        </p:txBody>
      </p:sp>
      <p:sp>
        <p:nvSpPr>
          <p:cNvPr id="62" name="Shape 59"/>
          <p:cNvSpPr/>
          <p:nvPr/>
        </p:nvSpPr>
        <p:spPr>
          <a:xfrm>
            <a:off x="5813044" y="4087368"/>
            <a:ext cx="14706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5877052" y="4087368"/>
            <a:ext cx="13426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longer</a:t>
            </a:r>
            <a:endParaRPr lang="en-US" sz="1300" dirty="0"/>
          </a:p>
        </p:txBody>
      </p:sp>
      <p:sp>
        <p:nvSpPr>
          <p:cNvPr id="64" name="Shape 61"/>
          <p:cNvSpPr/>
          <p:nvPr/>
        </p:nvSpPr>
        <p:spPr>
          <a:xfrm>
            <a:off x="7356856" y="4087368"/>
            <a:ext cx="18262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7420864" y="4087368"/>
            <a:ext cx="16982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disappearance</a:t>
            </a:r>
            <a:endParaRPr lang="en-US" sz="1300" dirty="0"/>
          </a:p>
        </p:txBody>
      </p:sp>
      <p:sp>
        <p:nvSpPr>
          <p:cNvPr id="66" name="Shape 63"/>
          <p:cNvSpPr/>
          <p:nvPr/>
        </p:nvSpPr>
        <p:spPr>
          <a:xfrm>
            <a:off x="9256268" y="4087368"/>
            <a:ext cx="17373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9320276" y="4087368"/>
            <a:ext cx="16093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irreversible</a:t>
            </a:r>
            <a:endParaRPr lang="en-US" sz="1300" dirty="0"/>
          </a:p>
        </p:txBody>
      </p:sp>
      <p:sp>
        <p:nvSpPr>
          <p:cNvPr id="68" name="Shape 65"/>
          <p:cNvSpPr/>
          <p:nvPr/>
        </p:nvSpPr>
        <p:spPr>
          <a:xfrm>
            <a:off x="2103120" y="4471416"/>
            <a:ext cx="14706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2167128" y="4471416"/>
            <a:ext cx="13426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remembers</a:t>
            </a:r>
            <a:endParaRPr lang="en-US" sz="1300" dirty="0"/>
          </a:p>
        </p:txBody>
      </p:sp>
      <p:sp>
        <p:nvSpPr>
          <p:cNvPr id="70" name="Shape 67"/>
          <p:cNvSpPr/>
          <p:nvPr/>
        </p:nvSpPr>
        <p:spPr>
          <a:xfrm>
            <a:off x="3646932" y="4471416"/>
            <a:ext cx="12039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3710940" y="4471416"/>
            <a:ext cx="10759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legacy</a:t>
            </a:r>
            <a:endParaRPr lang="en-US" sz="1300" dirty="0"/>
          </a:p>
        </p:txBody>
      </p:sp>
      <p:sp>
        <p:nvSpPr>
          <p:cNvPr id="72" name="Shape 69"/>
          <p:cNvSpPr/>
          <p:nvPr/>
        </p:nvSpPr>
        <p:spPr>
          <a:xfrm>
            <a:off x="4924044" y="4471416"/>
            <a:ext cx="17373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73" name="Text 70"/>
          <p:cNvSpPr/>
          <p:nvPr/>
        </p:nvSpPr>
        <p:spPr>
          <a:xfrm>
            <a:off x="4988052" y="4471416"/>
            <a:ext cx="16093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forever</a:t>
            </a:r>
            <a:endParaRPr lang="en-US" sz="1300" dirty="0"/>
          </a:p>
        </p:txBody>
      </p:sp>
      <p:sp>
        <p:nvSpPr>
          <p:cNvPr id="74" name="Shape 71"/>
          <p:cNvSpPr/>
          <p:nvPr/>
        </p:nvSpPr>
        <p:spPr>
          <a:xfrm>
            <a:off x="548640" y="4617720"/>
            <a:ext cx="1463040" cy="86868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75" name="Text 72"/>
          <p:cNvSpPr/>
          <p:nvPr/>
        </p:nvSpPr>
        <p:spPr>
          <a:xfrm>
            <a:off x="548640" y="461772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</a:t>
            </a:r>
            <a:endParaRPr lang="en-US" sz="1800" dirty="0"/>
          </a:p>
        </p:txBody>
      </p:sp>
      <p:sp>
        <p:nvSpPr>
          <p:cNvPr id="76" name="Text 73"/>
          <p:cNvSpPr/>
          <p:nvPr/>
        </p:nvSpPr>
        <p:spPr>
          <a:xfrm>
            <a:off x="548640" y="493776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Plaintive</a:t>
            </a:r>
            <a:endParaRPr lang="en-US" sz="1300" dirty="0"/>
          </a:p>
        </p:txBody>
      </p:sp>
      <p:sp>
        <p:nvSpPr>
          <p:cNvPr id="77" name="Shape 74"/>
          <p:cNvSpPr/>
          <p:nvPr/>
        </p:nvSpPr>
        <p:spPr>
          <a:xfrm>
            <a:off x="2103120" y="4663440"/>
            <a:ext cx="13817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78" name="Text 75"/>
          <p:cNvSpPr/>
          <p:nvPr/>
        </p:nvSpPr>
        <p:spPr>
          <a:xfrm>
            <a:off x="2167128" y="4663440"/>
            <a:ext cx="125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must</a:t>
            </a:r>
            <a:endParaRPr lang="en-US" sz="1300" dirty="0"/>
          </a:p>
        </p:txBody>
      </p:sp>
      <p:sp>
        <p:nvSpPr>
          <p:cNvPr id="79" name="Shape 76"/>
          <p:cNvSpPr/>
          <p:nvPr/>
        </p:nvSpPr>
        <p:spPr>
          <a:xfrm>
            <a:off x="3558032" y="4663440"/>
            <a:ext cx="13817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80" name="Text 77"/>
          <p:cNvSpPr/>
          <p:nvPr/>
        </p:nvSpPr>
        <p:spPr>
          <a:xfrm>
            <a:off x="3622040" y="4663440"/>
            <a:ext cx="125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long</a:t>
            </a:r>
            <a:endParaRPr lang="en-US" sz="1300" dirty="0"/>
          </a:p>
        </p:txBody>
      </p:sp>
      <p:sp>
        <p:nvSpPr>
          <p:cNvPr id="81" name="Shape 78"/>
          <p:cNvSpPr/>
          <p:nvPr/>
        </p:nvSpPr>
        <p:spPr>
          <a:xfrm>
            <a:off x="5012944" y="4663440"/>
            <a:ext cx="13817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82" name="Text 79"/>
          <p:cNvSpPr/>
          <p:nvPr/>
        </p:nvSpPr>
        <p:spPr>
          <a:xfrm>
            <a:off x="5076952" y="4663440"/>
            <a:ext cx="125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</a:t>
            </a:r>
            <a:endParaRPr lang="en-US" sz="1300" dirty="0"/>
          </a:p>
        </p:txBody>
      </p:sp>
      <p:sp>
        <p:nvSpPr>
          <p:cNvPr id="83" name="Shape 80"/>
          <p:cNvSpPr/>
          <p:nvPr/>
        </p:nvSpPr>
        <p:spPr>
          <a:xfrm>
            <a:off x="6467856" y="4663440"/>
            <a:ext cx="12928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84" name="Text 81"/>
          <p:cNvSpPr/>
          <p:nvPr/>
        </p:nvSpPr>
        <p:spPr>
          <a:xfrm>
            <a:off x="6531864" y="4663440"/>
            <a:ext cx="11648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we</a:t>
            </a:r>
            <a:endParaRPr lang="en-US" sz="1300" dirty="0"/>
          </a:p>
        </p:txBody>
      </p:sp>
      <p:sp>
        <p:nvSpPr>
          <p:cNvPr id="85" name="Shape 82"/>
          <p:cNvSpPr/>
          <p:nvPr/>
        </p:nvSpPr>
        <p:spPr>
          <a:xfrm>
            <a:off x="7833868" y="4663440"/>
            <a:ext cx="18262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86" name="Text 83"/>
          <p:cNvSpPr/>
          <p:nvPr/>
        </p:nvSpPr>
        <p:spPr>
          <a:xfrm>
            <a:off x="7897876" y="4663440"/>
            <a:ext cx="16982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heartbreaking</a:t>
            </a:r>
            <a:endParaRPr lang="en-US" sz="1300" dirty="0"/>
          </a:p>
        </p:txBody>
      </p:sp>
      <p:sp>
        <p:nvSpPr>
          <p:cNvPr id="87" name="Shape 84"/>
          <p:cNvSpPr/>
          <p:nvPr/>
        </p:nvSpPr>
        <p:spPr>
          <a:xfrm>
            <a:off x="9733280" y="4663440"/>
            <a:ext cx="18262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88" name="Text 85"/>
          <p:cNvSpPr/>
          <p:nvPr/>
        </p:nvSpPr>
        <p:spPr>
          <a:xfrm>
            <a:off x="9797288" y="4663440"/>
            <a:ext cx="16982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disheartening</a:t>
            </a:r>
            <a:endParaRPr lang="en-US" sz="1300" dirty="0"/>
          </a:p>
        </p:txBody>
      </p:sp>
      <p:sp>
        <p:nvSpPr>
          <p:cNvPr id="89" name="Shape 86"/>
          <p:cNvSpPr/>
          <p:nvPr/>
        </p:nvSpPr>
        <p:spPr>
          <a:xfrm>
            <a:off x="2103120" y="5047488"/>
            <a:ext cx="16484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90" name="Text 87"/>
          <p:cNvSpPr/>
          <p:nvPr/>
        </p:nvSpPr>
        <p:spPr>
          <a:xfrm>
            <a:off x="2167128" y="5047488"/>
            <a:ext cx="15204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frustrating</a:t>
            </a:r>
            <a:endParaRPr lang="en-US" sz="1300" dirty="0"/>
          </a:p>
        </p:txBody>
      </p:sp>
      <p:sp>
        <p:nvSpPr>
          <p:cNvPr id="91" name="Shape 88"/>
          <p:cNvSpPr/>
          <p:nvPr/>
        </p:nvSpPr>
        <p:spPr>
          <a:xfrm>
            <a:off x="3824732" y="5047488"/>
            <a:ext cx="12039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92" name="Text 89"/>
          <p:cNvSpPr/>
          <p:nvPr/>
        </p:nvSpPr>
        <p:spPr>
          <a:xfrm>
            <a:off x="3888740" y="5047488"/>
            <a:ext cx="10759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appeal</a:t>
            </a:r>
            <a:endParaRPr lang="en-US" sz="1300" dirty="0"/>
          </a:p>
        </p:txBody>
      </p:sp>
      <p:sp>
        <p:nvSpPr>
          <p:cNvPr id="93" name="Shape 90"/>
          <p:cNvSpPr/>
          <p:nvPr/>
        </p:nvSpPr>
        <p:spPr>
          <a:xfrm>
            <a:off x="5101844" y="5047488"/>
            <a:ext cx="10261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94" name="Text 91"/>
          <p:cNvSpPr/>
          <p:nvPr/>
        </p:nvSpPr>
        <p:spPr>
          <a:xfrm>
            <a:off x="5165852" y="5047488"/>
            <a:ext cx="8981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</a:t>
            </a:r>
            <a:endParaRPr lang="en-US" sz="1300" dirty="0"/>
          </a:p>
        </p:txBody>
      </p:sp>
      <p:sp>
        <p:nvSpPr>
          <p:cNvPr id="95" name="Shape 92"/>
          <p:cNvSpPr/>
          <p:nvPr/>
        </p:nvSpPr>
        <p:spPr>
          <a:xfrm>
            <a:off x="6201156" y="5047488"/>
            <a:ext cx="9372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96" name="Text 93"/>
          <p:cNvSpPr/>
          <p:nvPr/>
        </p:nvSpPr>
        <p:spPr>
          <a:xfrm>
            <a:off x="6265164" y="5047488"/>
            <a:ext cx="8092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</a:t>
            </a:r>
            <a:endParaRPr lang="en-US" sz="1300" dirty="0"/>
          </a:p>
        </p:txBody>
      </p:sp>
      <p:sp>
        <p:nvSpPr>
          <p:cNvPr id="97" name="Shape 94"/>
          <p:cNvSpPr/>
          <p:nvPr/>
        </p:nvSpPr>
        <p:spPr>
          <a:xfrm>
            <a:off x="7211568" y="5047488"/>
            <a:ext cx="12039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98" name="Text 95"/>
          <p:cNvSpPr/>
          <p:nvPr/>
        </p:nvSpPr>
        <p:spPr>
          <a:xfrm>
            <a:off x="7275576" y="5047488"/>
            <a:ext cx="10759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lament</a:t>
            </a:r>
            <a:endParaRPr lang="en-US" sz="1300" dirty="0"/>
          </a:p>
        </p:txBody>
      </p:sp>
      <p:sp>
        <p:nvSpPr>
          <p:cNvPr id="99" name="Shape 96"/>
          <p:cNvSpPr/>
          <p:nvPr/>
        </p:nvSpPr>
        <p:spPr>
          <a:xfrm>
            <a:off x="8488680" y="5047488"/>
            <a:ext cx="12039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00" name="Text 97"/>
          <p:cNvSpPr/>
          <p:nvPr/>
        </p:nvSpPr>
        <p:spPr>
          <a:xfrm>
            <a:off x="8552688" y="5047488"/>
            <a:ext cx="10759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</a:t>
            </a:r>
            <a:endParaRPr lang="en-US" sz="1300" dirty="0"/>
          </a:p>
        </p:txBody>
      </p:sp>
      <p:sp>
        <p:nvSpPr>
          <p:cNvPr id="101" name="Shape 98"/>
          <p:cNvSpPr/>
          <p:nvPr/>
        </p:nvSpPr>
        <p:spPr>
          <a:xfrm>
            <a:off x="9765792" y="5047488"/>
            <a:ext cx="12928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02" name="Text 99"/>
          <p:cNvSpPr/>
          <p:nvPr/>
        </p:nvSpPr>
        <p:spPr>
          <a:xfrm>
            <a:off x="9829800" y="5047488"/>
            <a:ext cx="11648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ignored</a:t>
            </a:r>
            <a:endParaRPr lang="en-US" sz="1300" dirty="0"/>
          </a:p>
        </p:txBody>
      </p:sp>
      <p:sp>
        <p:nvSpPr>
          <p:cNvPr id="103" name="Shape 100"/>
          <p:cNvSpPr/>
          <p:nvPr/>
        </p:nvSpPr>
        <p:spPr>
          <a:xfrm>
            <a:off x="2103120" y="5431536"/>
            <a:ext cx="17373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04" name="Text 101"/>
          <p:cNvSpPr/>
          <p:nvPr/>
        </p:nvSpPr>
        <p:spPr>
          <a:xfrm>
            <a:off x="2167128" y="5431536"/>
            <a:ext cx="16093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indifference</a:t>
            </a:r>
            <a:endParaRPr lang="en-US" sz="1300" dirty="0"/>
          </a:p>
        </p:txBody>
      </p:sp>
      <p:sp>
        <p:nvSpPr>
          <p:cNvPr id="105" name="Shape 102"/>
          <p:cNvSpPr/>
          <p:nvPr/>
        </p:nvSpPr>
        <p:spPr>
          <a:xfrm>
            <a:off x="548640" y="5577840"/>
            <a:ext cx="1463040" cy="86868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06" name="Text 103"/>
          <p:cNvSpPr/>
          <p:nvPr/>
        </p:nvSpPr>
        <p:spPr>
          <a:xfrm>
            <a:off x="548640" y="557784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</a:t>
            </a:r>
            <a:endParaRPr lang="en-US" sz="1800" dirty="0"/>
          </a:p>
        </p:txBody>
      </p:sp>
      <p:sp>
        <p:nvSpPr>
          <p:cNvPr id="107" name="Text 104"/>
          <p:cNvSpPr/>
          <p:nvPr/>
        </p:nvSpPr>
        <p:spPr>
          <a:xfrm>
            <a:off x="548640" y="589788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Melancholic</a:t>
            </a:r>
            <a:endParaRPr lang="en-US" sz="1300" dirty="0"/>
          </a:p>
        </p:txBody>
      </p:sp>
      <p:sp>
        <p:nvSpPr>
          <p:cNvPr id="108" name="Shape 105"/>
          <p:cNvSpPr/>
          <p:nvPr/>
        </p:nvSpPr>
        <p:spPr>
          <a:xfrm>
            <a:off x="2103120" y="5623560"/>
            <a:ext cx="13817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09" name="Text 106"/>
          <p:cNvSpPr/>
          <p:nvPr/>
        </p:nvSpPr>
        <p:spPr>
          <a:xfrm>
            <a:off x="2167128" y="5623560"/>
            <a:ext cx="125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memories</a:t>
            </a:r>
            <a:endParaRPr lang="en-US" sz="1300" dirty="0"/>
          </a:p>
        </p:txBody>
      </p:sp>
      <p:sp>
        <p:nvSpPr>
          <p:cNvPr id="110" name="Shape 107"/>
          <p:cNvSpPr/>
          <p:nvPr/>
        </p:nvSpPr>
        <p:spPr>
          <a:xfrm>
            <a:off x="3558032" y="5623560"/>
            <a:ext cx="12928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11" name="Text 108"/>
          <p:cNvSpPr/>
          <p:nvPr/>
        </p:nvSpPr>
        <p:spPr>
          <a:xfrm>
            <a:off x="3622040" y="5623560"/>
            <a:ext cx="11648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wistful</a:t>
            </a:r>
            <a:endParaRPr lang="en-US" sz="1300" dirty="0"/>
          </a:p>
        </p:txBody>
      </p:sp>
      <p:sp>
        <p:nvSpPr>
          <p:cNvPr id="112" name="Shape 109"/>
          <p:cNvSpPr/>
          <p:nvPr/>
        </p:nvSpPr>
        <p:spPr>
          <a:xfrm>
            <a:off x="4924044" y="5623560"/>
            <a:ext cx="18262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13" name="Text 110"/>
          <p:cNvSpPr/>
          <p:nvPr/>
        </p:nvSpPr>
        <p:spPr>
          <a:xfrm>
            <a:off x="4988052" y="5623560"/>
            <a:ext cx="16982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 sadness</a:t>
            </a:r>
            <a:endParaRPr lang="en-US" sz="1300" dirty="0"/>
          </a:p>
        </p:txBody>
      </p:sp>
      <p:sp>
        <p:nvSpPr>
          <p:cNvPr id="114" name="Shape 111"/>
          <p:cNvSpPr/>
          <p:nvPr/>
        </p:nvSpPr>
        <p:spPr>
          <a:xfrm>
            <a:off x="6823456" y="5623560"/>
            <a:ext cx="19151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15" name="Text 112"/>
          <p:cNvSpPr/>
          <p:nvPr/>
        </p:nvSpPr>
        <p:spPr>
          <a:xfrm>
            <a:off x="6887464" y="5623560"/>
            <a:ext cx="17871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gentle sadness</a:t>
            </a:r>
            <a:endParaRPr lang="en-US" sz="1300" dirty="0"/>
          </a:p>
        </p:txBody>
      </p:sp>
      <p:sp>
        <p:nvSpPr>
          <p:cNvPr id="116" name="Shape 113"/>
          <p:cNvSpPr/>
          <p:nvPr/>
        </p:nvSpPr>
        <p:spPr>
          <a:xfrm>
            <a:off x="8811768" y="5623560"/>
            <a:ext cx="14706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17" name="Text 114"/>
          <p:cNvSpPr/>
          <p:nvPr/>
        </p:nvSpPr>
        <p:spPr>
          <a:xfrm>
            <a:off x="8875776" y="5623560"/>
            <a:ext cx="13426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childhood</a:t>
            </a:r>
            <a:endParaRPr lang="en-US" sz="1300" dirty="0"/>
          </a:p>
        </p:txBody>
      </p:sp>
      <p:sp>
        <p:nvSpPr>
          <p:cNvPr id="118" name="Shape 115"/>
          <p:cNvSpPr/>
          <p:nvPr/>
        </p:nvSpPr>
        <p:spPr>
          <a:xfrm>
            <a:off x="2103120" y="6007608"/>
            <a:ext cx="14706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19" name="Text 116"/>
          <p:cNvSpPr/>
          <p:nvPr/>
        </p:nvSpPr>
        <p:spPr>
          <a:xfrm>
            <a:off x="2167128" y="6007608"/>
            <a:ext cx="13426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nostalgic</a:t>
            </a:r>
            <a:endParaRPr lang="en-US" sz="1300" dirty="0"/>
          </a:p>
        </p:txBody>
      </p:sp>
      <p:sp>
        <p:nvSpPr>
          <p:cNvPr id="120" name="Shape 117"/>
          <p:cNvSpPr/>
          <p:nvPr/>
        </p:nvSpPr>
        <p:spPr>
          <a:xfrm>
            <a:off x="3646932" y="6007608"/>
            <a:ext cx="13817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21" name="Text 118"/>
          <p:cNvSpPr/>
          <p:nvPr/>
        </p:nvSpPr>
        <p:spPr>
          <a:xfrm>
            <a:off x="3710940" y="6007608"/>
            <a:ext cx="125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ago</a:t>
            </a:r>
            <a:endParaRPr lang="en-US" sz="1300" dirty="0"/>
          </a:p>
        </p:txBody>
      </p:sp>
      <p:sp>
        <p:nvSpPr>
          <p:cNvPr id="122" name="Shape 119"/>
          <p:cNvSpPr/>
          <p:nvPr/>
        </p:nvSpPr>
        <p:spPr>
          <a:xfrm>
            <a:off x="5101844" y="6007608"/>
            <a:ext cx="14706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23" name="Text 120"/>
          <p:cNvSpPr/>
          <p:nvPr/>
        </p:nvSpPr>
        <p:spPr>
          <a:xfrm>
            <a:off x="5165852" y="6007608"/>
            <a:ext cx="13426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reflected</a:t>
            </a:r>
            <a:endParaRPr lang="en-US" sz="1300" dirty="0"/>
          </a:p>
        </p:txBody>
      </p:sp>
      <p:sp>
        <p:nvSpPr>
          <p:cNvPr id="124" name="Shape 121"/>
          <p:cNvSpPr/>
          <p:nvPr/>
        </p:nvSpPr>
        <p:spPr>
          <a:xfrm>
            <a:off x="6645656" y="6007608"/>
            <a:ext cx="13817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25" name="Text 122"/>
          <p:cNvSpPr/>
          <p:nvPr/>
        </p:nvSpPr>
        <p:spPr>
          <a:xfrm>
            <a:off x="6709664" y="6007608"/>
            <a:ext cx="125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wondered</a:t>
            </a:r>
            <a:endParaRPr lang="en-US" sz="1300" dirty="0"/>
          </a:p>
        </p:txBody>
      </p:sp>
      <p:sp>
        <p:nvSpPr>
          <p:cNvPr id="126" name="Shape 123"/>
          <p:cNvSpPr/>
          <p:nvPr/>
        </p:nvSpPr>
        <p:spPr>
          <a:xfrm>
            <a:off x="8100568" y="6007608"/>
            <a:ext cx="13817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27" name="Text 124"/>
          <p:cNvSpPr/>
          <p:nvPr/>
        </p:nvSpPr>
        <p:spPr>
          <a:xfrm>
            <a:off x="8164576" y="6007608"/>
            <a:ext cx="125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silently</a:t>
            </a:r>
            <a:endParaRPr lang="en-US" sz="1300" dirty="0"/>
          </a:p>
        </p:txBody>
      </p:sp>
      <p:sp>
        <p:nvSpPr>
          <p:cNvPr id="128" name="Shape 125"/>
          <p:cNvSpPr/>
          <p:nvPr/>
        </p:nvSpPr>
        <p:spPr>
          <a:xfrm>
            <a:off x="9555480" y="6007608"/>
            <a:ext cx="12928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29" name="Text 126"/>
          <p:cNvSpPr/>
          <p:nvPr/>
        </p:nvSpPr>
        <p:spPr>
          <a:xfrm>
            <a:off x="9619488" y="6007608"/>
            <a:ext cx="11648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quietly</a:t>
            </a:r>
            <a:endParaRPr lang="en-US" sz="1300" dirty="0"/>
          </a:p>
        </p:txBody>
      </p:sp>
      <p:sp>
        <p:nvSpPr>
          <p:cNvPr id="130" name="Shape 127"/>
          <p:cNvSpPr/>
          <p:nvPr/>
        </p:nvSpPr>
        <p:spPr>
          <a:xfrm>
            <a:off x="2103120" y="6391656"/>
            <a:ext cx="11150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31" name="Text 128"/>
          <p:cNvSpPr/>
          <p:nvPr/>
        </p:nvSpPr>
        <p:spPr>
          <a:xfrm>
            <a:off x="2167128" y="6391656"/>
            <a:ext cx="9870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faded</a:t>
            </a:r>
            <a:endParaRPr lang="en-US" sz="1300" dirty="0"/>
          </a:p>
        </p:txBody>
      </p:sp>
      <p:sp>
        <p:nvSpPr>
          <p:cNvPr id="132" name="Shape 129"/>
          <p:cNvSpPr/>
          <p:nvPr/>
        </p:nvSpPr>
        <p:spPr>
          <a:xfrm>
            <a:off x="3291332" y="6391656"/>
            <a:ext cx="17373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33" name="Text 130"/>
          <p:cNvSpPr/>
          <p:nvPr/>
        </p:nvSpPr>
        <p:spPr>
          <a:xfrm>
            <a:off x="3355340" y="6391656"/>
            <a:ext cx="16093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slipped away</a:t>
            </a:r>
            <a:endParaRPr lang="en-US" sz="1300" dirty="0"/>
          </a:p>
        </p:txBody>
      </p:sp>
      <p:sp>
        <p:nvSpPr>
          <p:cNvPr id="134" name="Shape 131"/>
          <p:cNvSpPr/>
          <p:nvPr/>
        </p:nvSpPr>
        <p:spPr>
          <a:xfrm>
            <a:off x="5101844" y="6391656"/>
            <a:ext cx="1915160" cy="329184"/>
          </a:xfrm>
          <a:prstGeom prst="roundRect">
            <a:avLst>
              <a:gd name="adj" fmla="val 13889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35" name="Text 132"/>
          <p:cNvSpPr/>
          <p:nvPr/>
        </p:nvSpPr>
        <p:spPr>
          <a:xfrm>
            <a:off x="5165852" y="6391656"/>
            <a:ext cx="17871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frozen in time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E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 BUSTERS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pairs that lose marks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74320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48640" y="2743200"/>
            <a:ext cx="2011680" cy="105156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548640" y="2743200"/>
            <a:ext cx="20116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 ↔ ML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2743200" y="27889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2743200" y="3035808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there a single person feeling sad?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2743200" y="338328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2743200" y="3584448"/>
            <a:ext cx="8778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YES → ML.  If passage is third-person and societal → SB.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48640" y="388620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48640" y="3886200"/>
            <a:ext cx="2011680" cy="105156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1" name="Text 18"/>
          <p:cNvSpPr/>
          <p:nvPr/>
        </p:nvSpPr>
        <p:spPr>
          <a:xfrm>
            <a:off x="548640" y="3886200"/>
            <a:ext cx="20116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↔ PL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2743200" y="39319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2743200" y="4178808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the writer naming a vanished object… or asking "why"?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2743200" y="452628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2743200" y="4727448"/>
            <a:ext cx="8778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loss → EL.  Question/plea → PL.  An elegy commemorates; a plaint protests.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48640" y="502920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48640" y="5029200"/>
            <a:ext cx="2011680" cy="105156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8" name="Text 25"/>
          <p:cNvSpPr/>
          <p:nvPr/>
        </p:nvSpPr>
        <p:spPr>
          <a:xfrm>
            <a:off x="548640" y="5029200"/>
            <a:ext cx="20116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↔ EL</a:t>
            </a:r>
            <a:endParaRPr lang="en-US" sz="2400" dirty="0"/>
          </a:p>
        </p:txBody>
      </p:sp>
      <p:sp>
        <p:nvSpPr>
          <p:cNvPr id="29" name="Text 26"/>
          <p:cNvSpPr/>
          <p:nvPr/>
        </p:nvSpPr>
        <p:spPr>
          <a:xfrm>
            <a:off x="2743200" y="50749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2743200" y="5321808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the trigger private (a diary, a photo) or social (a craft, an era)?</a:t>
            </a:r>
            <a:endParaRPr lang="en-US" sz="1500" dirty="0"/>
          </a:p>
        </p:txBody>
      </p:sp>
      <p:sp>
        <p:nvSpPr>
          <p:cNvPr id="31" name="Text 28"/>
          <p:cNvSpPr/>
          <p:nvPr/>
        </p:nvSpPr>
        <p:spPr>
          <a:xfrm>
            <a:off x="2743200" y="566928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2743200" y="5870448"/>
            <a:ext cx="8778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→ ML.  Social → EL.  Scope decides.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INTENSITY LADDER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outward grimness to inward stillness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914400" y="4114800"/>
            <a:ext cx="10058400" cy="0"/>
          </a:xfrm>
          <a:prstGeom prst="line">
            <a:avLst/>
          </a:prstGeom>
          <a:noFill/>
          <a:ln w="31750">
            <a:solidFill>
              <a:srgbClr val="1B2D4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5400000">
            <a:off x="10835640" y="3977640"/>
            <a:ext cx="274320" cy="274320"/>
          </a:xfrm>
          <a:prstGeom prst="triangle">
            <a:avLst/>
          </a:prstGeom>
          <a:solidFill>
            <a:srgbClr val="1B2D4F"/>
          </a:solidFill>
          <a:ln/>
        </p:spPr>
      </p:sp>
      <p:sp>
        <p:nvSpPr>
          <p:cNvPr id="14" name="Shape 11"/>
          <p:cNvSpPr/>
          <p:nvPr/>
        </p:nvSpPr>
        <p:spPr>
          <a:xfrm>
            <a:off x="1097280" y="3931920"/>
            <a:ext cx="365760" cy="365760"/>
          </a:xfrm>
          <a:prstGeom prst="ellipse">
            <a:avLst/>
          </a:prstGeom>
          <a:solidFill>
            <a:srgbClr val="FF6B35"/>
          </a:solidFill>
          <a:ln w="19050">
            <a:solidFill>
              <a:srgbClr val="1B2D4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39319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91440" y="2468880"/>
            <a:ext cx="237744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82880" y="2542032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82880" y="2926080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Outward, grim, third-person.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feeler.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-91440" y="44348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GRIEF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3840480" y="3931920"/>
            <a:ext cx="365760" cy="365760"/>
          </a:xfrm>
          <a:prstGeom prst="ellipse">
            <a:avLst/>
          </a:prstGeom>
          <a:solidFill>
            <a:srgbClr val="FF6B35"/>
          </a:solidFill>
          <a:ln w="19050">
            <a:solidFill>
              <a:srgbClr val="1B2D4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566160" y="39319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2834640" y="2468880"/>
            <a:ext cx="237744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926080" y="2542032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Elegiac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2926080" y="2926080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Mourning a vanished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something. Named loss.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2651760" y="44348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REMEMBERED LOSS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6583680" y="3931920"/>
            <a:ext cx="365760" cy="365760"/>
          </a:xfrm>
          <a:prstGeom prst="ellipse">
            <a:avLst/>
          </a:prstGeom>
          <a:solidFill>
            <a:srgbClr val="FF6B35"/>
          </a:solidFill>
          <a:ln w="19050">
            <a:solidFill>
              <a:srgbClr val="1B2D4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09360" y="39319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5577840" y="2468880"/>
            <a:ext cx="237744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669280" y="2542032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Plaintive</a:t>
            </a:r>
            <a:endParaRPr lang="en-US" sz="1800" dirty="0"/>
          </a:p>
        </p:txBody>
      </p:sp>
      <p:sp>
        <p:nvSpPr>
          <p:cNvPr id="30" name="Text 27"/>
          <p:cNvSpPr/>
          <p:nvPr/>
        </p:nvSpPr>
        <p:spPr>
          <a:xfrm>
            <a:off x="5669280" y="2926080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Voiced sorrow. Plea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lament aimed outward.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5394960" y="44348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VOICED CRY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9326880" y="3931920"/>
            <a:ext cx="365760" cy="365760"/>
          </a:xfrm>
          <a:prstGeom prst="ellipse">
            <a:avLst/>
          </a:prstGeom>
          <a:solidFill>
            <a:srgbClr val="FF6B35"/>
          </a:solidFill>
          <a:ln w="19050">
            <a:solidFill>
              <a:srgbClr val="1B2D4F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9052560" y="39319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8321040" y="2468880"/>
            <a:ext cx="237744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8412480" y="2542032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Melancholic</a:t>
            </a:r>
            <a:endParaRPr lang="en-US" sz="1800" dirty="0"/>
          </a:p>
        </p:txBody>
      </p:sp>
      <p:sp>
        <p:nvSpPr>
          <p:cNvPr id="36" name="Text 33"/>
          <p:cNvSpPr/>
          <p:nvPr/>
        </p:nvSpPr>
        <p:spPr>
          <a:xfrm>
            <a:off x="8412480" y="2926080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Inward, quiet. One person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reflecting privately.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8138160" y="44348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STILLNESS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731520" y="54864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left-to-right: as scope narrows from world → vanished object → addressed grievance → single self, the sadness gets quieter — and the cue words change.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rules to walk out with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74320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13" name="Shape 10"/>
          <p:cNvSpPr/>
          <p:nvPr/>
        </p:nvSpPr>
        <p:spPr>
          <a:xfrm>
            <a:off x="548640" y="274320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4" name="Text 11"/>
          <p:cNvSpPr/>
          <p:nvPr/>
        </p:nvSpPr>
        <p:spPr>
          <a:xfrm>
            <a:off x="548640" y="274320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1143000" y="290779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 ≠ Melancholic. Default a sad passage to SOMBRE first; promote to one of the other three only if you find evidence.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389120" y="274320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17" name="Shape 14"/>
          <p:cNvSpPr/>
          <p:nvPr/>
        </p:nvSpPr>
        <p:spPr>
          <a:xfrm>
            <a:off x="4389120" y="274320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8" name="Text 15"/>
          <p:cNvSpPr/>
          <p:nvPr/>
        </p:nvSpPr>
        <p:spPr>
          <a:xfrm>
            <a:off x="4389120" y="274320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800" dirty="0"/>
          </a:p>
        </p:txBody>
      </p:sp>
      <p:sp>
        <p:nvSpPr>
          <p:cNvPr id="19" name="Text 16"/>
          <p:cNvSpPr/>
          <p:nvPr/>
        </p:nvSpPr>
        <p:spPr>
          <a:xfrm>
            <a:off x="4983480" y="290779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Elegiac always names what is gone. If no specific lost object → not EL.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8229600" y="274320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21" name="Shape 18"/>
          <p:cNvSpPr/>
          <p:nvPr/>
        </p:nvSpPr>
        <p:spPr>
          <a:xfrm>
            <a:off x="8229600" y="274320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2" name="Text 19"/>
          <p:cNvSpPr/>
          <p:nvPr/>
        </p:nvSpPr>
        <p:spPr>
          <a:xfrm>
            <a:off x="8229600" y="274320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8823960" y="290779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Plaintive lives in punctuation. "Why must / How long" + complaint or appeal → PL.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548640" y="452628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452628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6" name="Text 23"/>
          <p:cNvSpPr/>
          <p:nvPr/>
        </p:nvSpPr>
        <p:spPr>
          <a:xfrm>
            <a:off x="548640" y="452628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800" dirty="0"/>
          </a:p>
        </p:txBody>
      </p:sp>
      <p:sp>
        <p:nvSpPr>
          <p:cNvPr id="27" name="Text 24"/>
          <p:cNvSpPr/>
          <p:nvPr/>
        </p:nvSpPr>
        <p:spPr>
          <a:xfrm>
            <a:off x="1143000" y="469087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Melancholic needs ONE PERSON + a small private trigger + soft adjective ("quiet/gentle").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4389120" y="452628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29" name="Shape 26"/>
          <p:cNvSpPr/>
          <p:nvPr/>
        </p:nvSpPr>
        <p:spPr>
          <a:xfrm>
            <a:off x="4389120" y="452628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0" name="Text 27"/>
          <p:cNvSpPr/>
          <p:nvPr/>
        </p:nvSpPr>
        <p:spPr>
          <a:xfrm>
            <a:off x="4389120" y="452628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800" dirty="0"/>
          </a:p>
        </p:txBody>
      </p:sp>
      <p:sp>
        <p:nvSpPr>
          <p:cNvPr id="31" name="Text 28"/>
          <p:cNvSpPr/>
          <p:nvPr/>
        </p:nvSpPr>
        <p:spPr>
          <a:xfrm>
            <a:off x="4983480" y="469087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decides the EL ↔ ML choice. Social loss = EL. Personal nostalgia = ML.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8229600" y="452628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33" name="Shape 30"/>
          <p:cNvSpPr/>
          <p:nvPr/>
        </p:nvSpPr>
        <p:spPr>
          <a:xfrm>
            <a:off x="8229600" y="452628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4" name="Text 31"/>
          <p:cNvSpPr/>
          <p:nvPr/>
        </p:nvSpPr>
        <p:spPr>
          <a:xfrm>
            <a:off x="8229600" y="452628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800" dirty="0"/>
          </a:p>
        </p:txBody>
      </p:sp>
      <p:sp>
        <p:nvSpPr>
          <p:cNvPr id="35" name="Text 32"/>
          <p:cNvSpPr/>
          <p:nvPr/>
        </p:nvSpPr>
        <p:spPr>
          <a:xfrm>
            <a:off x="8823960" y="469087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flavour, not topic. The same war can be SB (reported) or EL (mourned) or PL (lamented).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Claude-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07  ·  Sombre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9144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07 CLOSE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48640" y="13716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Now: 50-question practice</a:t>
            </a:r>
            <a:endParaRPr lang="en-US" sz="4000" dirty="0"/>
          </a:p>
        </p:txBody>
      </p:sp>
      <p:sp>
        <p:nvSpPr>
          <p:cNvPr id="11" name="Text 8"/>
          <p:cNvSpPr/>
          <p:nvPr/>
        </p:nvSpPr>
        <p:spPr>
          <a:xfrm>
            <a:off x="548640" y="228600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3-liners · 30 minutes · +1/−0 · target ≥ 42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548640" y="3200400"/>
            <a:ext cx="5486400" cy="2743200"/>
          </a:xfrm>
          <a:prstGeom prst="rect">
            <a:avLst/>
          </a:prstGeom>
          <a:solidFill>
            <a:srgbClr val="0E1A30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77240" y="32918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· 08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77240" y="370332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Miscellaneous Tones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777240" y="425196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Polemical · Argumentative · Accusative · Persuasive · Exhortative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77240" y="50292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· AR · AC · PE · EX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777240" y="54406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five flavours of advocacy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263640" y="3200400"/>
            <a:ext cx="5486400" cy="2743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6"/>
          <p:cNvSpPr/>
          <p:nvPr/>
        </p:nvSpPr>
        <p:spPr>
          <a:xfrm>
            <a:off x="6492240" y="33832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DOUBT? CALL US.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492240" y="37947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7033 005 444</a:t>
            </a:r>
            <a:endParaRPr lang="en-US" sz="4600" dirty="0"/>
          </a:p>
        </p:txBody>
      </p:sp>
      <p:sp>
        <p:nvSpPr>
          <p:cNvPr id="21" name="Text 18"/>
          <p:cNvSpPr/>
          <p:nvPr/>
        </p:nvSpPr>
        <p:spPr>
          <a:xfrm>
            <a:off x="6492240" y="475488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· Patna · clatgurukul.com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6492240" y="5212080"/>
            <a:ext cx="3657600" cy="0"/>
          </a:xfrm>
          <a:prstGeom prst="line">
            <a:avLst/>
          </a:prstGeom>
          <a:noFill/>
          <a:ln w="25400">
            <a:solidFill>
              <a:srgbClr val="1B2D4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92240" y="53035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Faculty: Anurag Sir  ·  WhatsApp/Helpline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CLAT 2027 — English Class 07 — Sombre Tone Family (Classroom Edition)</dc:title>
  <dc:subject>PptxGenJS Presentation</dc:subject>
  <dc:creator>CLAT Gurukul</dc:creator>
  <cp:lastModifiedBy>CLAT Gurukul</cp:lastModifiedBy>
  <cp:revision>1</cp:revision>
  <dcterms:created xsi:type="dcterms:W3CDTF">2026-06-05T08:15:31Z</dcterms:created>
  <dcterms:modified xsi:type="dcterms:W3CDTF">2026-06-05T08:15:31Z</dcterms:modified>
</cp:coreProperties>
</file>