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5400000">
            <a:off x="7162495" y="0"/>
            <a:ext cx="5029200" cy="5029200"/>
          </a:xfrm>
          <a:prstGeom prst="triangle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4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914400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1640" y="548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91640" y="86868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PATNA  ·  By Ready For Exam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1783080"/>
            <a:ext cx="201168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960120" y="173736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 08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— Miscellaneous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40080" y="315468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Flavours of Advocacy</a:t>
            </a:r>
            <a:endParaRPr lang="en-US" sz="3600" dirty="0"/>
          </a:p>
        </p:txBody>
      </p:sp>
      <p:sp>
        <p:nvSpPr>
          <p:cNvPr id="11" name="Shape 8"/>
          <p:cNvSpPr/>
          <p:nvPr/>
        </p:nvSpPr>
        <p:spPr>
          <a:xfrm>
            <a:off x="640080" y="3977640"/>
            <a:ext cx="45720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40690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· Prove · Blame · Convince · Demand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40080" y="4754880"/>
            <a:ext cx="2194560" cy="1737360"/>
          </a:xfrm>
          <a:prstGeom prst="rect">
            <a:avLst/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40080" y="4754880"/>
            <a:ext cx="21945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47548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31520" y="5212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731520" y="56692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"Attack"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2926080" y="4754880"/>
            <a:ext cx="2194560" cy="1737360"/>
          </a:xfrm>
          <a:prstGeom prst="rect">
            <a:avLst/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926080" y="4754880"/>
            <a:ext cx="21945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0" name="Text 17"/>
          <p:cNvSpPr/>
          <p:nvPr/>
        </p:nvSpPr>
        <p:spPr>
          <a:xfrm>
            <a:off x="2926080" y="47548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3017520" y="5212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3017520" y="56692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"Prove"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5212080" y="4754880"/>
            <a:ext cx="2194560" cy="1737360"/>
          </a:xfrm>
          <a:prstGeom prst="rect">
            <a:avLst/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212080" y="4754880"/>
            <a:ext cx="21945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5212080" y="47548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5303520" y="5212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303520" y="56692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"Blame"</a:t>
            </a:r>
            <a:endParaRPr lang="en-US" sz="2200" dirty="0"/>
          </a:p>
        </p:txBody>
      </p:sp>
      <p:sp>
        <p:nvSpPr>
          <p:cNvPr id="28" name="Shape 25"/>
          <p:cNvSpPr/>
          <p:nvPr/>
        </p:nvSpPr>
        <p:spPr>
          <a:xfrm>
            <a:off x="7498080" y="4754880"/>
            <a:ext cx="2194560" cy="1737360"/>
          </a:xfrm>
          <a:prstGeom prst="rect">
            <a:avLst/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498080" y="4754880"/>
            <a:ext cx="21945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0" name="Text 27"/>
          <p:cNvSpPr/>
          <p:nvPr/>
        </p:nvSpPr>
        <p:spPr>
          <a:xfrm>
            <a:off x="7498080" y="47548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7589520" y="5212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7589520" y="56692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"Convince"</a:t>
            </a:r>
            <a:endParaRPr lang="en-US" sz="2200" dirty="0"/>
          </a:p>
        </p:txBody>
      </p:sp>
      <p:sp>
        <p:nvSpPr>
          <p:cNvPr id="33" name="Shape 30"/>
          <p:cNvSpPr/>
          <p:nvPr/>
        </p:nvSpPr>
        <p:spPr>
          <a:xfrm>
            <a:off x="9784080" y="4754880"/>
            <a:ext cx="2194560" cy="1737360"/>
          </a:xfrm>
          <a:prstGeom prst="rect">
            <a:avLst/>
          </a:prstGeom>
          <a:solidFill>
            <a:srgbClr val="2E4773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784080" y="4754880"/>
            <a:ext cx="2194560" cy="411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5" name="Text 32"/>
          <p:cNvSpPr/>
          <p:nvPr/>
        </p:nvSpPr>
        <p:spPr>
          <a:xfrm>
            <a:off x="9784080" y="47548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9875520" y="5212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9875520" y="56692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"Demand"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TODAY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sadness to advocacy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class: four cousins of sadness. Today: five flavours of WANTING TO MOVE THE READER.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200400"/>
            <a:ext cx="11155680" cy="822960"/>
          </a:xfrm>
          <a:prstGeom prst="rect">
            <a:avLst/>
          </a:prstGeom>
          <a:solidFill>
            <a:srgbClr val="FFF8F0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48640" y="3200400"/>
            <a:ext cx="3200400" cy="8229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324612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07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40080" y="352044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 Family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3840480" y="3200400"/>
            <a:ext cx="548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4572000" y="3200400"/>
            <a:ext cx="7040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cousins (SB · EL · PL · ML)  ·  all sad, four flavours of sadness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206240"/>
            <a:ext cx="11155680" cy="8229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0" name="Shape 17"/>
          <p:cNvSpPr/>
          <p:nvPr/>
        </p:nvSpPr>
        <p:spPr>
          <a:xfrm>
            <a:off x="548640" y="4206240"/>
            <a:ext cx="3200400" cy="8229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640080" y="425196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08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40080" y="452628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Miscellaneous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3840480" y="4206240"/>
            <a:ext cx="548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24" name="Text 21"/>
          <p:cNvSpPr/>
          <p:nvPr/>
        </p:nvSpPr>
        <p:spPr>
          <a:xfrm>
            <a:off x="4572000" y="4206240"/>
            <a:ext cx="7040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flavours (PO · AR · AC · PE · EX)  ·  all want to move you, five ways of moving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48640" y="5486400"/>
            <a:ext cx="11155680" cy="822960"/>
          </a:xfrm>
          <a:prstGeom prst="rect">
            <a:avLst/>
          </a:prstGeom>
          <a:solidFill>
            <a:srgbClr val="F7F4EE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5532120"/>
            <a:ext cx="10698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Yesterday's lens: WHAT FEELING.   Today's lens: WHAT INTENTION.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VERB SIGNATURE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tone DOES to the reader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463040" cy="457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3" name="Shape 10"/>
          <p:cNvSpPr/>
          <p:nvPr/>
        </p:nvSpPr>
        <p:spPr>
          <a:xfrm>
            <a:off x="2011680" y="2697480"/>
            <a:ext cx="2468880" cy="457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4480560" y="2697480"/>
            <a:ext cx="3657600" cy="457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5" name="Shape 12"/>
          <p:cNvSpPr/>
          <p:nvPr/>
        </p:nvSpPr>
        <p:spPr>
          <a:xfrm>
            <a:off x="8138160" y="2697480"/>
            <a:ext cx="3749040" cy="457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27432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103120" y="27432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572000" y="27432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 THE WRITER USES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229600" y="27432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STENCIL SENTENCE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48640" y="3154680"/>
            <a:ext cx="113385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48640" y="3154680"/>
            <a:ext cx="1463040" cy="594360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548640" y="315468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2103120" y="315468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4572000" y="315468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 · derides · refutes · dismantles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8229600" y="315468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"This idea is dangerous / flawed / laughable"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548640" y="3749040"/>
            <a:ext cx="11338560" cy="594360"/>
          </a:xfrm>
          <a:prstGeom prst="rect">
            <a:avLst/>
          </a:prstGeom>
          <a:solidFill>
            <a:srgbClr val="EEF1F6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8640" y="3749040"/>
            <a:ext cx="1463040" cy="594360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8" name="Text 25"/>
          <p:cNvSpPr/>
          <p:nvPr/>
        </p:nvSpPr>
        <p:spPr>
          <a:xfrm>
            <a:off x="548640" y="374904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2103120" y="374904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4572000" y="374904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proves · supports · justifies · concludes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8229600" y="374904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"Because X… therefore Y is warranted"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548640" y="4343400"/>
            <a:ext cx="113385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48640" y="4343400"/>
            <a:ext cx="1463040" cy="594360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34" name="Text 31"/>
          <p:cNvSpPr/>
          <p:nvPr/>
        </p:nvSpPr>
        <p:spPr>
          <a:xfrm>
            <a:off x="548640" y="434340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2103120" y="434340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</a:t>
            </a:r>
            <a:endParaRPr lang="en-US" sz="1500" dirty="0"/>
          </a:p>
        </p:txBody>
      </p:sp>
      <p:sp>
        <p:nvSpPr>
          <p:cNvPr id="36" name="Text 33"/>
          <p:cNvSpPr/>
          <p:nvPr/>
        </p:nvSpPr>
        <p:spPr>
          <a:xfrm>
            <a:off x="4572000" y="434340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blames · names · charges · holds accountable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8229600" y="434340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"They failed / ignored / cannot evade responsibility"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548640" y="4937760"/>
            <a:ext cx="11338560" cy="594360"/>
          </a:xfrm>
          <a:prstGeom prst="rect">
            <a:avLst/>
          </a:prstGeom>
          <a:solidFill>
            <a:srgbClr val="EEF1F6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48640" y="4937760"/>
            <a:ext cx="1463040" cy="594360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40" name="Text 37"/>
          <p:cNvSpPr/>
          <p:nvPr/>
        </p:nvSpPr>
        <p:spPr>
          <a:xfrm>
            <a:off x="548640" y="493776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</a:t>
            </a:r>
            <a:endParaRPr lang="en-US" sz="2000" dirty="0"/>
          </a:p>
        </p:txBody>
      </p:sp>
      <p:sp>
        <p:nvSpPr>
          <p:cNvPr id="41" name="Text 38"/>
          <p:cNvSpPr/>
          <p:nvPr/>
        </p:nvSpPr>
        <p:spPr>
          <a:xfrm>
            <a:off x="2103120" y="493776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</a:t>
            </a:r>
            <a:endParaRPr lang="en-US" sz="1500" dirty="0"/>
          </a:p>
        </p:txBody>
      </p:sp>
      <p:sp>
        <p:nvSpPr>
          <p:cNvPr id="42" name="Text 39"/>
          <p:cNvSpPr/>
          <p:nvPr/>
        </p:nvSpPr>
        <p:spPr>
          <a:xfrm>
            <a:off x="4572000" y="493776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invites · suggests · recommends · endorses</a:t>
            </a:r>
            <a:endParaRPr lang="en-US" sz="1300" dirty="0"/>
          </a:p>
        </p:txBody>
      </p:sp>
      <p:sp>
        <p:nvSpPr>
          <p:cNvPr id="43" name="Text 40"/>
          <p:cNvSpPr/>
          <p:nvPr/>
        </p:nvSpPr>
        <p:spPr>
          <a:xfrm>
            <a:off x="8229600" y="493776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"You may find it worthwhile / it is valuable"</a:t>
            </a:r>
            <a:endParaRPr lang="en-US" sz="1300" dirty="0"/>
          </a:p>
        </p:txBody>
      </p:sp>
      <p:sp>
        <p:nvSpPr>
          <p:cNvPr id="44" name="Shape 41"/>
          <p:cNvSpPr/>
          <p:nvPr/>
        </p:nvSpPr>
        <p:spPr>
          <a:xfrm>
            <a:off x="548640" y="5532120"/>
            <a:ext cx="1133856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48640" y="5532120"/>
            <a:ext cx="1463040" cy="594360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46" name="Text 43"/>
          <p:cNvSpPr/>
          <p:nvPr/>
        </p:nvSpPr>
        <p:spPr>
          <a:xfrm>
            <a:off x="548640" y="5532120"/>
            <a:ext cx="1463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endParaRPr lang="en-US" sz="2000" dirty="0"/>
          </a:p>
        </p:txBody>
      </p:sp>
      <p:sp>
        <p:nvSpPr>
          <p:cNvPr id="47" name="Text 44"/>
          <p:cNvSpPr/>
          <p:nvPr/>
        </p:nvSpPr>
        <p:spPr>
          <a:xfrm>
            <a:off x="2103120" y="55321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</a:t>
            </a:r>
            <a:endParaRPr lang="en-US" sz="1500" dirty="0"/>
          </a:p>
        </p:txBody>
      </p:sp>
      <p:sp>
        <p:nvSpPr>
          <p:cNvPr id="48" name="Text 45"/>
          <p:cNvSpPr/>
          <p:nvPr/>
        </p:nvSpPr>
        <p:spPr>
          <a:xfrm>
            <a:off x="4572000" y="553212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urges · demands · commands · summons</a:t>
            </a:r>
            <a:endParaRPr lang="en-US" sz="1300" dirty="0"/>
          </a:p>
        </p:txBody>
      </p:sp>
      <p:sp>
        <p:nvSpPr>
          <p:cNvPr id="49" name="Text 46"/>
          <p:cNvSpPr/>
          <p:nvPr/>
        </p:nvSpPr>
        <p:spPr>
          <a:xfrm>
            <a:off x="8229600" y="553212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"Act now / start today / stand up"</a:t>
            </a:r>
            <a:endParaRPr lang="en-US" sz="1300" dirty="0"/>
          </a:p>
        </p:txBody>
      </p:sp>
      <p:sp>
        <p:nvSpPr>
          <p:cNvPr id="50" name="Text 47"/>
          <p:cNvSpPr/>
          <p:nvPr/>
        </p:nvSpPr>
        <p:spPr>
          <a:xfrm>
            <a:off x="548640" y="626364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 rewrite the passage's third line into the stencil sentence, you have the tone.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83080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956048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0" b="1" dirty="0">
                <a:solidFill>
                  <a:srgbClr val="FF6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3657600" y="2606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6576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an opposing idea or its holders.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· DOSSIER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— Polemical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POLEMICAL tone is aggressively argumentative and ATTACKS an opposing viewpoint, ideology, or group. The writer is in a controversy, not merely making a case.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5486400" cy="118872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345643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Combativeness and attack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263640" y="3063240"/>
            <a:ext cx="5440680" cy="11887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154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3456432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dangerous illusion · deeply flawed · laughable · intellectually dishonest · proponents ignore · ignores reality · misleading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280160"/>
          </a:xfrm>
          <a:prstGeom prst="rect">
            <a:avLst/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4434840"/>
            <a:ext cx="1645920" cy="12801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44348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48640" y="50749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331720" y="448056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claim that technology alone can solve climate change is not merely misguided — it is a dangerous illusion that distracts us from meaningful action."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852160"/>
            <a:ext cx="11155680" cy="59436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5852160"/>
            <a:ext cx="146304" cy="5943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585216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POLEMICAL: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11880" y="585216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an opposing claim, calls it 'dangerous illusion', frames its holders as misguided. The writer is fighting AGAINST a position, not just stating one.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83080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956048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0" b="1" dirty="0">
                <a:solidFill>
                  <a:srgbClr val="FF6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3657600" y="2606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6576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a claim with evidence and logic.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 · DOSSIER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— Argumentative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ARGUMENTATIVE tone seeks to establish a claim through reasons, evidence, logic and analysis. The focus is on PROVING something.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5486400" cy="118872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345643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Reasoned advocacy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263640" y="3063240"/>
            <a:ext cx="5440680" cy="11887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154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3456432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· therefore · studies show · research indicates · evidence supports · justified · warranted · data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280160"/>
          </a:xfrm>
          <a:prstGeom prst="rect">
            <a:avLst/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4434840"/>
            <a:ext cx="1645920" cy="12801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44348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48640" y="50749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331720" y="448056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"Renewable energy deserves greater investment because it offers long-term economic and environmental benefits."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852160"/>
            <a:ext cx="11155680" cy="59436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5852160"/>
            <a:ext cx="146304" cy="5943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585216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ARGUMENTATIVE: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11880" y="585216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 + because + measured conclusion ('deserves greater investment'). No imperative, no attack on opponents, no naming of culprits. Calm, brief-like prose.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83080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956048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0" b="1" dirty="0">
                <a:solidFill>
                  <a:srgbClr val="FF6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3657600" y="2606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6576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responsible party. Assign blame.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 · DOSSIER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— Accusative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ACCUSATIVE tone assigns blame or responsibility. The writer POINTS FINGERS at a person, institution, government, company, or group.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5486400" cy="118872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345643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Blame and condemnation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263640" y="3063240"/>
            <a:ext cx="5440680" cy="11887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154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3456432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to act · negligence · ignored warnings · bears responsibility · held accountable · cannot evade · knowingly · deliberate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280160"/>
          </a:xfrm>
          <a:prstGeom prst="rect">
            <a:avLst/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4434840"/>
            <a:ext cx="1645920" cy="12801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44348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48640" y="50749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331720" y="448056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government cannot escape responsibility for this crisis. Years of negligence created the conditions that led to this disaster."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852160"/>
            <a:ext cx="11155680" cy="59436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5852160"/>
            <a:ext cx="146304" cy="5943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585216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ACCUSATIVE: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11880" y="585216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the agent ('the government'), describes the failure ('negligence'), assigns the verdict ('cannot escape responsibility'). The focus is WHO is at fault, not whether the underlying idea is correct.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83080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956048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0" b="1" dirty="0">
                <a:solidFill>
                  <a:srgbClr val="FF6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3657600" y="2606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6576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quiet agreement. Invite, don't command.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 · DOSSIER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— Persuasive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PERSUASIVE tone seeks to CONVINCE readers to adopt a belief, attitude or course of action. Language is positive, audience-oriented, invitational.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5486400" cy="118872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345643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Convincing and influencing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263640" y="3063240"/>
            <a:ext cx="5440680" cy="11887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154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3456432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· should consider · benefits · worth · valuable · enrich · may find · more people should · seriously consider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280160"/>
          </a:xfrm>
          <a:prstGeom prst="rect">
            <a:avLst/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4434840"/>
            <a:ext cx="1645920" cy="12801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44348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48640" y="50749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331720" y="448056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"By choosing public transport, citizens can help reduce pollution and improve urban life for everyone."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852160"/>
            <a:ext cx="11155680" cy="59436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5852160"/>
            <a:ext cx="146304" cy="5943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585216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PERSUASIVE: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11880" y="585216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'Can help', 'improve… for everyone' — invitation, not command. No naming of opponents, no blame, no imperative. The writer wants quiet agreement.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83080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956048"/>
            <a:ext cx="12191695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286000"/>
            <a:ext cx="2743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0" b="1" dirty="0">
                <a:solidFill>
                  <a:srgbClr val="FF6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0000" dirty="0"/>
          </a:p>
        </p:txBody>
      </p:sp>
      <p:sp>
        <p:nvSpPr>
          <p:cNvPr id="6" name="Text 4"/>
          <p:cNvSpPr/>
          <p:nvPr/>
        </p:nvSpPr>
        <p:spPr>
          <a:xfrm>
            <a:off x="3657600" y="2606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6576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 action. Imperative + urgency.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 · DOSSIER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— Exhortative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EXHORTATIVE tone STRONGLY URGES, encourages or calls upon readers to take action. More urgent than persuasive.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5486400" cy="1188720"/>
          </a:xfrm>
          <a:prstGeom prst="rect">
            <a:avLst/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345643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Urgent encouragement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263640" y="3063240"/>
            <a:ext cx="5440680" cy="11887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1546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3456432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act now · start today · take steps · stand up · begin · protect · waiting is not an option · before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4434840"/>
            <a:ext cx="11155680" cy="1280160"/>
          </a:xfrm>
          <a:prstGeom prst="rect">
            <a:avLst/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4434840"/>
            <a:ext cx="1645920" cy="128016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44348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48640" y="507492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passage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331720" y="448056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"We must act now to preserve our forests before it is too late. Future generations depend on the choices we make today."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852160"/>
            <a:ext cx="11155680" cy="59436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5852160"/>
            <a:ext cx="146304" cy="59436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585216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EXHORTATIVE: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11880" y="585216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'Must act now' + 'before it is too late' + 'today'. The imperative grammar plus urgency markers separate this from PE's gentle 'consider'.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1A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THESIS OF THIS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1828800"/>
            <a:ext cx="109728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2377440"/>
            <a:ext cx="111556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"Two passages can carry the same evidence and the same conclusion</a:t>
            </a:r>
            <a:endParaRPr lang="en-US" sz="3400" dirty="0"/>
          </a:p>
          <a:p>
            <a:pPr indent="0" marL="0">
              <a:buNone/>
            </a:pPr>
            <a:r>
              <a:rPr lang="en-US" sz="3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still belong to different tones —</a:t>
            </a:r>
            <a:endParaRPr lang="en-US" sz="3400" dirty="0"/>
          </a:p>
          <a:p>
            <a:pPr indent="0" marL="0">
              <a:buNone/>
            </a:pPr>
            <a:r>
              <a:rPr lang="en-US" sz="3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because the tone is in what the writer wants you to DO, not in what is true."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548640" y="5394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Anurag Sir · Tones Series · Part 6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vs. Argumentative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advocacy — but only one wages war on the opposition.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5303520" cy="2743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2926080"/>
            <a:ext cx="5303520" cy="4572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15" name="Text 12"/>
          <p:cNvSpPr/>
          <p:nvPr/>
        </p:nvSpPr>
        <p:spPr>
          <a:xfrm>
            <a:off x="77724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· PO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7724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obsession with highway expansion is a costly and irrational policy failure that ignores overwhelming evidence."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897880" y="3931920"/>
            <a:ext cx="457200" cy="457200"/>
          </a:xfrm>
          <a:prstGeom prst="ellipse">
            <a:avLst/>
          </a:prstGeom>
          <a:solidFill>
            <a:srgbClr val="FF6B35"/>
          </a:solidFill>
          <a:ln w="25400">
            <a:solidFill>
              <a:srgbClr val="1B2D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9788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400800" y="2926080"/>
            <a:ext cx="5303520" cy="2743200"/>
          </a:xfrm>
          <a:prstGeom prst="rect">
            <a:avLst/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0" y="2926080"/>
            <a:ext cx="530352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662940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 · AR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62940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"Public transport should receive greater funding because it reduces congestion and pollution."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548640" y="5806440"/>
            <a:ext cx="11155680" cy="6858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4" name="Shape 21"/>
          <p:cNvSpPr/>
          <p:nvPr/>
        </p:nvSpPr>
        <p:spPr>
          <a:xfrm>
            <a:off x="548640" y="5806440"/>
            <a:ext cx="146304" cy="6858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777240" y="580644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DECIDER →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3246120" y="5806440"/>
            <a:ext cx="8321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attacks the opposing position by labelling it (irrational, failure, ignores evidence). AR builds its own case in calm 'because' form, without bashing the other side.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 vs. Exhortative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want behaviour change — but the verb form changes everything.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5303520" cy="2743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2926080"/>
            <a:ext cx="5303520" cy="4572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15" name="Text 12"/>
          <p:cNvSpPr/>
          <p:nvPr/>
        </p:nvSpPr>
        <p:spPr>
          <a:xfrm>
            <a:off x="77724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 · PE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7724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"Recycling has many benefits and deserves wider adoption."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897880" y="3931920"/>
            <a:ext cx="457200" cy="457200"/>
          </a:xfrm>
          <a:prstGeom prst="ellipse">
            <a:avLst/>
          </a:prstGeom>
          <a:solidFill>
            <a:srgbClr val="FF6B35"/>
          </a:solidFill>
          <a:ln w="25400">
            <a:solidFill>
              <a:srgbClr val="1B2D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9788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400800" y="2926080"/>
            <a:ext cx="5303520" cy="2743200"/>
          </a:xfrm>
          <a:prstGeom prst="rect">
            <a:avLst/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0" y="2926080"/>
            <a:ext cx="530352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662940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 · EX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62940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"Start recycling today and encourage others to do the same."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548640" y="5806440"/>
            <a:ext cx="11155680" cy="6858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4" name="Shape 21"/>
          <p:cNvSpPr/>
          <p:nvPr/>
        </p:nvSpPr>
        <p:spPr>
          <a:xfrm>
            <a:off x="548640" y="5806440"/>
            <a:ext cx="146304" cy="6858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777240" y="580644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DECIDER →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3246120" y="5806440"/>
            <a:ext cx="8321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recommends ('deserves'); EX commands ('Start… today'). If the final line is an imperative + urgency marker, mark EX; if it is an invitation, mark PE.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MOST-CONFUSED PAIR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vs. Accusative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attack — but one attacks an IDEA, the other attacks a PERSON.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2926080"/>
            <a:ext cx="5303520" cy="27432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2926080"/>
            <a:ext cx="5303520" cy="4572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15" name="Text 12"/>
          <p:cNvSpPr/>
          <p:nvPr/>
        </p:nvSpPr>
        <p:spPr>
          <a:xfrm>
            <a:off x="77724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· PO  (attacks IDEA)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7724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"Free-market ideology has failed society."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897880" y="3931920"/>
            <a:ext cx="457200" cy="457200"/>
          </a:xfrm>
          <a:prstGeom prst="ellipse">
            <a:avLst/>
          </a:prstGeom>
          <a:solidFill>
            <a:srgbClr val="FF6B35"/>
          </a:solidFill>
          <a:ln w="25400">
            <a:solidFill>
              <a:srgbClr val="1B2D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9788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400800" y="2926080"/>
            <a:ext cx="5303520" cy="2743200"/>
          </a:xfrm>
          <a:prstGeom prst="rect">
            <a:avLst/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0" y="2926080"/>
            <a:ext cx="530352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6629400" y="299008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 · AC  (attacks PERSON)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629400" y="3520440"/>
            <a:ext cx="48463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"Policymakers are responsible for this failure."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548640" y="5806440"/>
            <a:ext cx="11155680" cy="6858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24" name="Shape 21"/>
          <p:cNvSpPr/>
          <p:nvPr/>
        </p:nvSpPr>
        <p:spPr>
          <a:xfrm>
            <a:off x="548640" y="5806440"/>
            <a:ext cx="146304" cy="6858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777240" y="580644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DECIDER →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3246120" y="5806440"/>
            <a:ext cx="8321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OBJECT of the attack. If it is a doctrine / ideology / belief, mark PO. If it is a named actor (government, executives, regulators), mark AC.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5-BUTTON TEST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in order. The first YES wins.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777240" cy="777240"/>
          </a:xfrm>
          <a:prstGeom prst="ellipse">
            <a:avLst/>
          </a:prstGeom>
          <a:solidFill>
            <a:srgbClr val="1B2D4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8640" y="26974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1508760" y="2743200"/>
            <a:ext cx="6949440" cy="685800"/>
          </a:xfrm>
          <a:prstGeom prst="roundRect">
            <a:avLst>
              <a:gd name="adj" fmla="val 8000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91640" y="2743200"/>
            <a:ext cx="6675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the writer DEMAND action (imperative + "now/today")?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503920" y="2743200"/>
            <a:ext cx="457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9006840" y="2743200"/>
            <a:ext cx="2743200" cy="685800"/>
          </a:xfrm>
          <a:prstGeom prst="roundRect">
            <a:avLst>
              <a:gd name="adj" fmla="val 8000"/>
            </a:avLst>
          </a:prstGeom>
          <a:solidFill>
            <a:srgbClr val="1B2D4F"/>
          </a:solidFill>
          <a:ln/>
        </p:spPr>
      </p:sp>
      <p:sp>
        <p:nvSpPr>
          <p:cNvPr id="18" name="Text 15"/>
          <p:cNvSpPr/>
          <p:nvPr/>
        </p:nvSpPr>
        <p:spPr>
          <a:xfrm>
            <a:off x="9006840" y="274320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EX · Exhortative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3566160"/>
            <a:ext cx="777240" cy="777240"/>
          </a:xfrm>
          <a:prstGeom prst="ellipse">
            <a:avLst/>
          </a:prstGeom>
          <a:solidFill>
            <a:srgbClr val="1B2D4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356616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</p:txBody>
      </p:sp>
      <p:sp>
        <p:nvSpPr>
          <p:cNvPr id="21" name="Shape 18"/>
          <p:cNvSpPr/>
          <p:nvPr/>
        </p:nvSpPr>
        <p:spPr>
          <a:xfrm>
            <a:off x="1508760" y="3611880"/>
            <a:ext cx="6949440" cy="685800"/>
          </a:xfrm>
          <a:prstGeom prst="roundRect">
            <a:avLst>
              <a:gd name="adj" fmla="val 8000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691640" y="3611880"/>
            <a:ext cx="6675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the writer NAME a culpable party and assign blame?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503920" y="3611880"/>
            <a:ext cx="457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4" name="Shape 21"/>
          <p:cNvSpPr/>
          <p:nvPr/>
        </p:nvSpPr>
        <p:spPr>
          <a:xfrm>
            <a:off x="9006840" y="3611880"/>
            <a:ext cx="2743200" cy="685800"/>
          </a:xfrm>
          <a:prstGeom prst="roundRect">
            <a:avLst>
              <a:gd name="adj" fmla="val 8000"/>
            </a:avLst>
          </a:prstGeom>
          <a:solidFill>
            <a:srgbClr val="1B2D4F"/>
          </a:solidFill>
          <a:ln/>
        </p:spPr>
      </p:sp>
      <p:sp>
        <p:nvSpPr>
          <p:cNvPr id="25" name="Text 22"/>
          <p:cNvSpPr/>
          <p:nvPr/>
        </p:nvSpPr>
        <p:spPr>
          <a:xfrm>
            <a:off x="9006840" y="361188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AC · Accusative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48640" y="4434840"/>
            <a:ext cx="777240" cy="777240"/>
          </a:xfrm>
          <a:prstGeom prst="ellipse">
            <a:avLst/>
          </a:prstGeom>
          <a:solidFill>
            <a:srgbClr val="1B2D4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" y="443484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28" name="Shape 25"/>
          <p:cNvSpPr/>
          <p:nvPr/>
        </p:nvSpPr>
        <p:spPr>
          <a:xfrm>
            <a:off x="1508760" y="4480560"/>
            <a:ext cx="6949440" cy="685800"/>
          </a:xfrm>
          <a:prstGeom prst="roundRect">
            <a:avLst>
              <a:gd name="adj" fmla="val 8000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691640" y="4480560"/>
            <a:ext cx="6675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the writer ATTACK an opposing idea or its holders?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8503920" y="4480560"/>
            <a:ext cx="457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1" name="Shape 28"/>
          <p:cNvSpPr/>
          <p:nvPr/>
        </p:nvSpPr>
        <p:spPr>
          <a:xfrm>
            <a:off x="9006840" y="4480560"/>
            <a:ext cx="2743200" cy="685800"/>
          </a:xfrm>
          <a:prstGeom prst="roundRect">
            <a:avLst>
              <a:gd name="adj" fmla="val 8000"/>
            </a:avLst>
          </a:prstGeom>
          <a:solidFill>
            <a:srgbClr val="1B2D4F"/>
          </a:solidFill>
          <a:ln/>
        </p:spPr>
      </p:sp>
      <p:sp>
        <p:nvSpPr>
          <p:cNvPr id="32" name="Text 29"/>
          <p:cNvSpPr/>
          <p:nvPr/>
        </p:nvSpPr>
        <p:spPr>
          <a:xfrm>
            <a:off x="9006840" y="448056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PO · Polemical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548640" y="5303520"/>
            <a:ext cx="777240" cy="777240"/>
          </a:xfrm>
          <a:prstGeom prst="ellipse">
            <a:avLst/>
          </a:prstGeom>
          <a:solidFill>
            <a:srgbClr val="1B2D4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48640" y="53035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35" name="Shape 32"/>
          <p:cNvSpPr/>
          <p:nvPr/>
        </p:nvSpPr>
        <p:spPr>
          <a:xfrm>
            <a:off x="1508760" y="5349240"/>
            <a:ext cx="6949440" cy="685800"/>
          </a:xfrm>
          <a:prstGeom prst="roundRect">
            <a:avLst>
              <a:gd name="adj" fmla="val 8000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691640" y="5349240"/>
            <a:ext cx="6675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the writer PROVE a claim with evidence + "therefore"?</a:t>
            </a:r>
            <a:endParaRPr lang="en-US" sz="1500" dirty="0"/>
          </a:p>
        </p:txBody>
      </p:sp>
      <p:sp>
        <p:nvSpPr>
          <p:cNvPr id="37" name="Text 34"/>
          <p:cNvSpPr/>
          <p:nvPr/>
        </p:nvSpPr>
        <p:spPr>
          <a:xfrm>
            <a:off x="8503920" y="5349240"/>
            <a:ext cx="457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8" name="Shape 35"/>
          <p:cNvSpPr/>
          <p:nvPr/>
        </p:nvSpPr>
        <p:spPr>
          <a:xfrm>
            <a:off x="9006840" y="5349240"/>
            <a:ext cx="2743200" cy="685800"/>
          </a:xfrm>
          <a:prstGeom prst="roundRect">
            <a:avLst>
              <a:gd name="adj" fmla="val 8000"/>
            </a:avLst>
          </a:prstGeom>
          <a:solidFill>
            <a:srgbClr val="1B2D4F"/>
          </a:solidFill>
          <a:ln/>
        </p:spPr>
      </p:sp>
      <p:sp>
        <p:nvSpPr>
          <p:cNvPr id="39" name="Text 36"/>
          <p:cNvSpPr/>
          <p:nvPr/>
        </p:nvSpPr>
        <p:spPr>
          <a:xfrm>
            <a:off x="9006840" y="53492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AR · Argumentative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548640" y="6172200"/>
            <a:ext cx="777240" cy="777240"/>
          </a:xfrm>
          <a:prstGeom prst="ellipse">
            <a:avLst/>
          </a:prstGeom>
          <a:solidFill>
            <a:srgbClr val="1B2D4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61722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42" name="Shape 39"/>
          <p:cNvSpPr/>
          <p:nvPr/>
        </p:nvSpPr>
        <p:spPr>
          <a:xfrm>
            <a:off x="1508760" y="6217920"/>
            <a:ext cx="6949440" cy="685800"/>
          </a:xfrm>
          <a:prstGeom prst="roundRect">
            <a:avLst>
              <a:gd name="adj" fmla="val 8000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91640" y="6217920"/>
            <a:ext cx="6675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the writer gently invite agreement using "can / worth / should consider"?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503920" y="6217920"/>
            <a:ext cx="457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45" name="Shape 42"/>
          <p:cNvSpPr/>
          <p:nvPr/>
        </p:nvSpPr>
        <p:spPr>
          <a:xfrm>
            <a:off x="9006840" y="6217920"/>
            <a:ext cx="2743200" cy="685800"/>
          </a:xfrm>
          <a:prstGeom prst="roundRect">
            <a:avLst>
              <a:gd name="adj" fmla="val 8000"/>
            </a:avLst>
          </a:prstGeom>
          <a:solidFill>
            <a:srgbClr val="1B2D4F"/>
          </a:solidFill>
          <a:ln/>
        </p:spPr>
      </p:sp>
      <p:sp>
        <p:nvSpPr>
          <p:cNvPr id="46" name="Text 43"/>
          <p:cNvSpPr/>
          <p:nvPr/>
        </p:nvSpPr>
        <p:spPr>
          <a:xfrm>
            <a:off x="9006840" y="621792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→ PE · Persuasive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548640" y="626364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if all five = NO: it is a NEUTRAL/EXPOSITORY passage, not one of these five tones.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TOPIC · FIVE TONES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subject — pollution — five different intentions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743200"/>
            <a:ext cx="1188720" cy="685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274320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8640" y="310896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783080" y="2743200"/>
            <a:ext cx="99212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B2D4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920240" y="2743200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"Pollution harms public health; therefore stricter regulations are justified."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48640" y="3456432"/>
            <a:ext cx="1188720" cy="685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8" name="Text 15"/>
          <p:cNvSpPr/>
          <p:nvPr/>
        </p:nvSpPr>
        <p:spPr>
          <a:xfrm>
            <a:off x="548640" y="345643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548640" y="3822192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783080" y="3456432"/>
            <a:ext cx="99212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B2D4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920240" y="3456432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claim that pollution controls hurt economic growth is absurd and unsupported."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48640" y="4169664"/>
            <a:ext cx="1188720" cy="685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548640" y="4169664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548640" y="4535424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1783080" y="4169664"/>
            <a:ext cx="99212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920240" y="4169664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"Industrial corporations bear responsibility for worsening air quality."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548640" y="4882896"/>
            <a:ext cx="1188720" cy="685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28" name="Text 25"/>
          <p:cNvSpPr/>
          <p:nvPr/>
        </p:nvSpPr>
        <p:spPr>
          <a:xfrm>
            <a:off x="548640" y="488289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548640" y="5248656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CONVINCE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783080" y="4882896"/>
            <a:ext cx="99212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B2D4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920240" y="4882896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"Supporting clean-energy policies can improve health and create jobs."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548640" y="5596128"/>
            <a:ext cx="1188720" cy="685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33" name="Text 30"/>
          <p:cNvSpPr/>
          <p:nvPr/>
        </p:nvSpPr>
        <p:spPr>
          <a:xfrm>
            <a:off x="548640" y="5596128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548640" y="596188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1783080" y="5596128"/>
            <a:ext cx="99212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B2D4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920240" y="5596128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"Demand stronger environmental laws today before the crisis worsens."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548640" y="635508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evidence, same goal-state. What changes is whether the writer is proving, attacking, blaming, persuading, or commanding.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belief that standardized testing accurately measures intelligence is fundamentally flawed. It ignores creativity, emotional intelligence, and practical problem-solving skills. Defenders of the system refuse to acknowledge its shortcomings."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560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Polemical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86800" y="2157984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15798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· Argumentative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86800" y="2441448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44144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· Accusative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686800" y="2724912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· Persuasive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686800" y="3008376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4" name="Text 21"/>
          <p:cNvSpPr/>
          <p:nvPr/>
        </p:nvSpPr>
        <p:spPr>
          <a:xfrm>
            <a:off x="8732520" y="3008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· Exhortative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AR because the writer gives 'reasons' (creativity, EI, problem-solving) — and that feels argumentative.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'Fundamentally flawed' + 'defenders refuse' = the writer attacks the position and the people who hold it. No 'because… therefore' spine; no proposal. → PO.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 ·  Polemical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≠ AR even when both list reasons. PO labels the opposition; AR doesn't.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"Government officials were repeatedly warned about the deteriorating condition of the bridge. Their failure to act directly contributed to the disaster. They cannot evade responsibility for the tragedy."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Polemical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86800" y="2157984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15798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· Argumentative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86800" y="2441448"/>
            <a:ext cx="2834640" cy="2560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44144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· Accusative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686800" y="2724912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· Persuasive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686800" y="3008376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4" name="Text 21"/>
          <p:cNvSpPr/>
          <p:nvPr/>
        </p:nvSpPr>
        <p:spPr>
          <a:xfrm>
            <a:off x="8732520" y="3008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· Exhortative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PO because the passage 'attacks' the government.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actor (government officials) + failure (their failure to act) + verdict (cannot evade responsibility) = textbook accusation. No belief is being attacked. → AC.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 ·  Accusative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'who is being blamed?' If a NAMED actor — AC. If a doctrine — PO.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"Public transportation deserves greater investment because it reduces traffic congestion, lowers emissions, and improves accessibility. Cities with strong transit systems often experience higher economic productivity. Therefore, expanding public transport is a sound policy choice."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Polemical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86800" y="2157984"/>
            <a:ext cx="2834640" cy="2560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15798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· Argumentative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86800" y="2441448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44144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· Accusative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686800" y="2724912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· Persuasive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686800" y="3008376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4" name="Text 21"/>
          <p:cNvSpPr/>
          <p:nvPr/>
        </p:nvSpPr>
        <p:spPr>
          <a:xfrm>
            <a:off x="8732520" y="3008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· Exhortative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PE because the passage feels 'positive'.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'Because… therefore' spine, three evidence points, calm recommendation ('sound policy choice'). No invitation to act now, no imperative. → AR.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 ·  Argumentative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shape (claim + reasons + therefore) wins over the warm subject.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"Switching to energy-efficient appliances can significantly reduce electricity bills. It also benefits the environment by lowering energy consumption. Consumers should seriously consider making this change."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Polemical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86800" y="2157984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15798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· Argumentative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86800" y="2441448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44144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· Accusative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686800" y="2724912"/>
            <a:ext cx="2834640" cy="2560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· Persuasive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686800" y="3008376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4" name="Text 21"/>
          <p:cNvSpPr/>
          <p:nvPr/>
        </p:nvSpPr>
        <p:spPr>
          <a:xfrm>
            <a:off x="8732520" y="3008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· Exhortative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EX because the third line gives advice.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'Can reduce' + 'should seriously consider' = recommendation, not command. No imperative, no urgency marker ('now/today/before'). → PE.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 ·  Persuasive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verb is 'should consider' / 'may find', it is PE. If 'must / act / begin', it is EX.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  ·  WORKED PASSAGE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1234440"/>
            <a:ext cx="91440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1463040"/>
            <a:ext cx="768096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 w="15240">
            <a:solidFill>
              <a:srgbClr val="1B2D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554480"/>
            <a:ext cx="73152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E1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"We must act immediately to reduce plastic waste before irreversible damage is done to marine ecosystems. Every individual can contribute through small but meaningful choices. The time for complacency has passed."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503920" y="1463040"/>
            <a:ext cx="3200400" cy="182880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0" y="155448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686800" y="1874520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6" name="Text 13"/>
          <p:cNvSpPr/>
          <p:nvPr/>
        </p:nvSpPr>
        <p:spPr>
          <a:xfrm>
            <a:off x="8732520" y="187452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· Polemical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86800" y="2157984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18" name="Text 15"/>
          <p:cNvSpPr/>
          <p:nvPr/>
        </p:nvSpPr>
        <p:spPr>
          <a:xfrm>
            <a:off x="8732520" y="215798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· Argumentative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86800" y="2441448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8732520" y="244144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· Accusative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686800" y="2724912"/>
            <a:ext cx="2834640" cy="256032"/>
          </a:xfrm>
          <a:prstGeom prst="rect">
            <a:avLst/>
          </a:prstGeom>
          <a:solidFill>
            <a:srgbClr val="2E4773"/>
          </a:solidFill>
          <a:ln/>
        </p:spPr>
      </p:sp>
      <p:sp>
        <p:nvSpPr>
          <p:cNvPr id="22" name="Text 19"/>
          <p:cNvSpPr/>
          <p:nvPr/>
        </p:nvSpPr>
        <p:spPr>
          <a:xfrm>
            <a:off x="873252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· Persuasive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686800" y="3008376"/>
            <a:ext cx="2834640" cy="25603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4" name="Text 21"/>
          <p:cNvSpPr/>
          <p:nvPr/>
        </p:nvSpPr>
        <p:spPr>
          <a:xfrm>
            <a:off x="8732520" y="3008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· Exhortative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FFF8F0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TRAP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7724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mark PE because the second line ('every individual can contribute') reads invitational.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6217920" y="3520440"/>
            <a:ext cx="5486400" cy="1371600"/>
          </a:xfrm>
          <a:prstGeom prst="roundRect">
            <a:avLst>
              <a:gd name="adj" fmla="val 4000"/>
            </a:avLst>
          </a:prstGeom>
          <a:solidFill>
            <a:srgbClr val="1B2D4F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446520" y="393192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with 'We must act immediately' and closes with 'The time for complacency has passed'. Imperative + urgency = EX, regardless of the softer middle line.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074920"/>
            <a:ext cx="11155680" cy="118872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074920"/>
            <a:ext cx="146304" cy="11887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7240" y="5166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77240" y="5440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 ·  Exhortative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5029200" y="54406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→ 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349240"/>
            <a:ext cx="5212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and last lines decide EX vs PE. Don't be misled by a soft middle.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WORDS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Underline these on first read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554480" cy="7315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26974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8640" y="302666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2194560" y="2743200"/>
            <a:ext cx="166969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249424" y="2743200"/>
            <a:ext cx="15599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dangerous illusion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919118" y="2743200"/>
            <a:ext cx="129479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973982" y="2743200"/>
            <a:ext cx="118506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deeply flawed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268773" y="2743200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23637" y="2743200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laughable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318504" y="2743200"/>
            <a:ext cx="2119579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73368" y="2743200"/>
            <a:ext cx="200985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intellectually dishonest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492947" y="2743200"/>
            <a:ext cx="769925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47811" y="2743200"/>
            <a:ext cx="66019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absurd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9317736" y="2743200"/>
            <a:ext cx="159471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372600" y="2743200"/>
            <a:ext cx="148498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proponents ignore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2194560" y="3072384"/>
            <a:ext cx="1519733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2249424" y="3072384"/>
            <a:ext cx="141000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defenders refuse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3769157" y="3072384"/>
            <a:ext cx="129479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824021" y="3072384"/>
            <a:ext cx="118506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glorification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118811" y="3072384"/>
            <a:ext cx="1444752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173675" y="3072384"/>
            <a:ext cx="133502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romanticization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6618427" y="3072384"/>
            <a:ext cx="1444752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673291" y="3072384"/>
            <a:ext cx="133502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dangerous trend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8118043" y="3072384"/>
            <a:ext cx="1444752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172907" y="3072384"/>
            <a:ext cx="133502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ignores reality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9617659" y="3072384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9672523" y="3072384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disregard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10667390" y="3072384"/>
            <a:ext cx="1069848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10722254" y="3072384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misleading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548640" y="3474720"/>
            <a:ext cx="1554480" cy="7315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42" name="Text 39"/>
          <p:cNvSpPr/>
          <p:nvPr/>
        </p:nvSpPr>
        <p:spPr>
          <a:xfrm>
            <a:off x="548640" y="347472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</a:t>
            </a:r>
            <a:endParaRPr lang="en-US" sz="1800" dirty="0"/>
          </a:p>
        </p:txBody>
      </p:sp>
      <p:sp>
        <p:nvSpPr>
          <p:cNvPr id="43" name="Text 40"/>
          <p:cNvSpPr/>
          <p:nvPr/>
        </p:nvSpPr>
        <p:spPr>
          <a:xfrm>
            <a:off x="548640" y="380390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194560" y="3520440"/>
            <a:ext cx="84490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249424" y="3520440"/>
            <a:ext cx="73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3094330" y="3520440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3149194" y="3520440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4144061" y="3520440"/>
            <a:ext cx="121981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198925" y="3520440"/>
            <a:ext cx="111008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show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5418734" y="3520440"/>
            <a:ext cx="166969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5473598" y="3520440"/>
            <a:ext cx="15599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indicates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7143293" y="3520440"/>
            <a:ext cx="159471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7198157" y="3520440"/>
            <a:ext cx="148498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supports</a:t>
            </a:r>
            <a:endParaRPr lang="en-US" sz="1200" dirty="0"/>
          </a:p>
        </p:txBody>
      </p:sp>
      <p:sp>
        <p:nvSpPr>
          <p:cNvPr id="54" name="Shape 51"/>
          <p:cNvSpPr/>
          <p:nvPr/>
        </p:nvSpPr>
        <p:spPr>
          <a:xfrm>
            <a:off x="8792870" y="3520440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847734" y="3520440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justified</a:t>
            </a:r>
            <a:endParaRPr lang="en-US" sz="1200" dirty="0"/>
          </a:p>
        </p:txBody>
      </p:sp>
      <p:sp>
        <p:nvSpPr>
          <p:cNvPr id="56" name="Shape 53"/>
          <p:cNvSpPr/>
          <p:nvPr/>
        </p:nvSpPr>
        <p:spPr>
          <a:xfrm>
            <a:off x="9842602" y="3520440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9897466" y="3520440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warranted</a:t>
            </a:r>
            <a:endParaRPr lang="en-US" sz="1200" dirty="0"/>
          </a:p>
        </p:txBody>
      </p:sp>
      <p:sp>
        <p:nvSpPr>
          <p:cNvPr id="58" name="Shape 55"/>
          <p:cNvSpPr/>
          <p:nvPr/>
        </p:nvSpPr>
        <p:spPr>
          <a:xfrm>
            <a:off x="10892333" y="3520440"/>
            <a:ext cx="619963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10947197" y="3520440"/>
            <a:ext cx="5102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200" dirty="0"/>
          </a:p>
        </p:txBody>
      </p:sp>
      <p:sp>
        <p:nvSpPr>
          <p:cNvPr id="60" name="Shape 57"/>
          <p:cNvSpPr/>
          <p:nvPr/>
        </p:nvSpPr>
        <p:spPr>
          <a:xfrm>
            <a:off x="2194560" y="3849624"/>
            <a:ext cx="91988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2249424" y="3849624"/>
            <a:ext cx="81015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</a:t>
            </a:r>
            <a:endParaRPr lang="en-US" sz="1200" dirty="0"/>
          </a:p>
        </p:txBody>
      </p:sp>
      <p:sp>
        <p:nvSpPr>
          <p:cNvPr id="62" name="Shape 59"/>
          <p:cNvSpPr/>
          <p:nvPr/>
        </p:nvSpPr>
        <p:spPr>
          <a:xfrm>
            <a:off x="3169310" y="3849624"/>
            <a:ext cx="84490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3224174" y="3849624"/>
            <a:ext cx="73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</a:t>
            </a:r>
            <a:endParaRPr lang="en-US" sz="1200" dirty="0"/>
          </a:p>
        </p:txBody>
      </p:sp>
      <p:sp>
        <p:nvSpPr>
          <p:cNvPr id="64" name="Shape 61"/>
          <p:cNvSpPr/>
          <p:nvPr/>
        </p:nvSpPr>
        <p:spPr>
          <a:xfrm>
            <a:off x="4069080" y="3849624"/>
            <a:ext cx="159471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4123944" y="3849624"/>
            <a:ext cx="148498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evidence</a:t>
            </a:r>
            <a:endParaRPr lang="en-US" sz="1200" dirty="0"/>
          </a:p>
        </p:txBody>
      </p:sp>
      <p:sp>
        <p:nvSpPr>
          <p:cNvPr id="66" name="Shape 63"/>
          <p:cNvSpPr/>
          <p:nvPr/>
        </p:nvSpPr>
        <p:spPr>
          <a:xfrm>
            <a:off x="5718658" y="3849624"/>
            <a:ext cx="121981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5773522" y="3849624"/>
            <a:ext cx="111008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consistently</a:t>
            </a:r>
            <a:endParaRPr lang="en-US" sz="1200" dirty="0"/>
          </a:p>
        </p:txBody>
      </p:sp>
      <p:sp>
        <p:nvSpPr>
          <p:cNvPr id="68" name="Shape 65"/>
          <p:cNvSpPr/>
          <p:nvPr/>
        </p:nvSpPr>
        <p:spPr>
          <a:xfrm>
            <a:off x="548640" y="4251960"/>
            <a:ext cx="1554480" cy="7315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69" name="Text 66"/>
          <p:cNvSpPr/>
          <p:nvPr/>
        </p:nvSpPr>
        <p:spPr>
          <a:xfrm>
            <a:off x="548640" y="42519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</a:t>
            </a:r>
            <a:endParaRPr lang="en-US" sz="1800" dirty="0"/>
          </a:p>
        </p:txBody>
      </p:sp>
      <p:sp>
        <p:nvSpPr>
          <p:cNvPr id="70" name="Text 67"/>
          <p:cNvSpPr/>
          <p:nvPr/>
        </p:nvSpPr>
        <p:spPr>
          <a:xfrm>
            <a:off x="548640" y="458114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Accusative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2194560" y="4297680"/>
            <a:ext cx="129479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2249424" y="4297680"/>
            <a:ext cx="118506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to act</a:t>
            </a:r>
            <a:endParaRPr lang="en-US" sz="1200" dirty="0"/>
          </a:p>
        </p:txBody>
      </p:sp>
      <p:sp>
        <p:nvSpPr>
          <p:cNvPr id="73" name="Shape 70"/>
          <p:cNvSpPr/>
          <p:nvPr/>
        </p:nvSpPr>
        <p:spPr>
          <a:xfrm>
            <a:off x="3544214" y="4297680"/>
            <a:ext cx="1069848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3599078" y="4297680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negligence</a:t>
            </a:r>
            <a:endParaRPr lang="en-US" sz="1200" dirty="0"/>
          </a:p>
        </p:txBody>
      </p:sp>
      <p:sp>
        <p:nvSpPr>
          <p:cNvPr id="75" name="Shape 72"/>
          <p:cNvSpPr/>
          <p:nvPr/>
        </p:nvSpPr>
        <p:spPr>
          <a:xfrm>
            <a:off x="4668926" y="4297680"/>
            <a:ext cx="1519733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4723790" y="4297680"/>
            <a:ext cx="141000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ignored warnings</a:t>
            </a:r>
            <a:endParaRPr lang="en-US" sz="1200" dirty="0"/>
          </a:p>
        </p:txBody>
      </p:sp>
      <p:sp>
        <p:nvSpPr>
          <p:cNvPr id="77" name="Shape 74"/>
          <p:cNvSpPr/>
          <p:nvPr/>
        </p:nvSpPr>
        <p:spPr>
          <a:xfrm>
            <a:off x="6243523" y="4297680"/>
            <a:ext cx="181965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6298387" y="4297680"/>
            <a:ext cx="170992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bears responsibility</a:t>
            </a:r>
            <a:endParaRPr lang="en-US" sz="1200" dirty="0"/>
          </a:p>
        </p:txBody>
      </p:sp>
      <p:sp>
        <p:nvSpPr>
          <p:cNvPr id="79" name="Shape 76"/>
          <p:cNvSpPr/>
          <p:nvPr/>
        </p:nvSpPr>
        <p:spPr>
          <a:xfrm>
            <a:off x="8118043" y="4297680"/>
            <a:ext cx="1519733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8172907" y="4297680"/>
            <a:ext cx="141000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accountable</a:t>
            </a:r>
            <a:endParaRPr lang="en-US" sz="1200" dirty="0"/>
          </a:p>
        </p:txBody>
      </p:sp>
      <p:sp>
        <p:nvSpPr>
          <p:cNvPr id="81" name="Shape 78"/>
          <p:cNvSpPr/>
          <p:nvPr/>
        </p:nvSpPr>
        <p:spPr>
          <a:xfrm>
            <a:off x="9692640" y="4297680"/>
            <a:ext cx="121981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9747504" y="4297680"/>
            <a:ext cx="111008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evade</a:t>
            </a:r>
            <a:endParaRPr lang="en-US" sz="1200" dirty="0"/>
          </a:p>
        </p:txBody>
      </p:sp>
      <p:sp>
        <p:nvSpPr>
          <p:cNvPr id="83" name="Shape 80"/>
          <p:cNvSpPr/>
          <p:nvPr/>
        </p:nvSpPr>
        <p:spPr>
          <a:xfrm>
            <a:off x="2194560" y="4626864"/>
            <a:ext cx="1519733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2249424" y="4626864"/>
            <a:ext cx="141000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denied</a:t>
            </a:r>
            <a:endParaRPr lang="en-US" sz="1200" dirty="0"/>
          </a:p>
        </p:txBody>
      </p:sp>
      <p:sp>
        <p:nvSpPr>
          <p:cNvPr id="85" name="Shape 82"/>
          <p:cNvSpPr/>
          <p:nvPr/>
        </p:nvSpPr>
        <p:spPr>
          <a:xfrm>
            <a:off x="3769157" y="4626864"/>
            <a:ext cx="1744675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6" name="Text 83"/>
          <p:cNvSpPr/>
          <p:nvPr/>
        </p:nvSpPr>
        <p:spPr>
          <a:xfrm>
            <a:off x="3824021" y="4626864"/>
            <a:ext cx="163494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knowingly concealed</a:t>
            </a:r>
            <a:endParaRPr lang="en-US" sz="1200" dirty="0"/>
          </a:p>
        </p:txBody>
      </p:sp>
      <p:sp>
        <p:nvSpPr>
          <p:cNvPr id="87" name="Shape 84"/>
          <p:cNvSpPr/>
          <p:nvPr/>
        </p:nvSpPr>
        <p:spPr>
          <a:xfrm>
            <a:off x="5568696" y="4626864"/>
            <a:ext cx="1069848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88" name="Text 85"/>
          <p:cNvSpPr/>
          <p:nvPr/>
        </p:nvSpPr>
        <p:spPr>
          <a:xfrm>
            <a:off x="5623560" y="4626864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</a:t>
            </a:r>
            <a:endParaRPr lang="en-US" sz="1200" dirty="0"/>
          </a:p>
        </p:txBody>
      </p:sp>
      <p:sp>
        <p:nvSpPr>
          <p:cNvPr id="89" name="Shape 86"/>
          <p:cNvSpPr/>
          <p:nvPr/>
        </p:nvSpPr>
        <p:spPr>
          <a:xfrm>
            <a:off x="6693408" y="4626864"/>
            <a:ext cx="69494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0" name="Text 87"/>
          <p:cNvSpPr/>
          <p:nvPr/>
        </p:nvSpPr>
        <p:spPr>
          <a:xfrm>
            <a:off x="6748272" y="4626864"/>
            <a:ext cx="58521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blame</a:t>
            </a:r>
            <a:endParaRPr lang="en-US" sz="1200" dirty="0"/>
          </a:p>
        </p:txBody>
      </p:sp>
      <p:sp>
        <p:nvSpPr>
          <p:cNvPr id="91" name="Shape 88"/>
          <p:cNvSpPr/>
          <p:nvPr/>
        </p:nvSpPr>
        <p:spPr>
          <a:xfrm>
            <a:off x="7443216" y="4626864"/>
            <a:ext cx="1144829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2" name="Text 89"/>
          <p:cNvSpPr/>
          <p:nvPr/>
        </p:nvSpPr>
        <p:spPr>
          <a:xfrm>
            <a:off x="7498080" y="4626864"/>
            <a:ext cx="103510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unavoidable</a:t>
            </a:r>
            <a:endParaRPr lang="en-US" sz="1200" dirty="0"/>
          </a:p>
        </p:txBody>
      </p:sp>
      <p:sp>
        <p:nvSpPr>
          <p:cNvPr id="93" name="Shape 90"/>
          <p:cNvSpPr/>
          <p:nvPr/>
        </p:nvSpPr>
        <p:spPr>
          <a:xfrm>
            <a:off x="8642909" y="4626864"/>
            <a:ext cx="1144829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4" name="Text 91"/>
          <p:cNvSpPr/>
          <p:nvPr/>
        </p:nvSpPr>
        <p:spPr>
          <a:xfrm>
            <a:off x="8697773" y="4626864"/>
            <a:ext cx="103510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blame</a:t>
            </a:r>
            <a:endParaRPr lang="en-US" sz="1200" dirty="0"/>
          </a:p>
        </p:txBody>
      </p:sp>
      <p:sp>
        <p:nvSpPr>
          <p:cNvPr id="95" name="Shape 92"/>
          <p:cNvSpPr/>
          <p:nvPr/>
        </p:nvSpPr>
        <p:spPr>
          <a:xfrm>
            <a:off x="548640" y="5029200"/>
            <a:ext cx="1554480" cy="7315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96" name="Text 93"/>
          <p:cNvSpPr/>
          <p:nvPr/>
        </p:nvSpPr>
        <p:spPr>
          <a:xfrm>
            <a:off x="548640" y="502920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</a:t>
            </a:r>
            <a:endParaRPr lang="en-US" sz="1800" dirty="0"/>
          </a:p>
        </p:txBody>
      </p:sp>
      <p:sp>
        <p:nvSpPr>
          <p:cNvPr id="97" name="Text 94"/>
          <p:cNvSpPr/>
          <p:nvPr/>
        </p:nvSpPr>
        <p:spPr>
          <a:xfrm>
            <a:off x="548640" y="535838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Persuasive</a:t>
            </a:r>
            <a:endParaRPr lang="en-US" sz="1100" dirty="0"/>
          </a:p>
        </p:txBody>
      </p:sp>
      <p:sp>
        <p:nvSpPr>
          <p:cNvPr id="98" name="Shape 95"/>
          <p:cNvSpPr/>
          <p:nvPr/>
        </p:nvSpPr>
        <p:spPr>
          <a:xfrm>
            <a:off x="2194560" y="5074920"/>
            <a:ext cx="544982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99" name="Text 96"/>
          <p:cNvSpPr/>
          <p:nvPr/>
        </p:nvSpPr>
        <p:spPr>
          <a:xfrm>
            <a:off x="2249424" y="5074920"/>
            <a:ext cx="43525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</a:t>
            </a:r>
            <a:endParaRPr lang="en-US" sz="1200" dirty="0"/>
          </a:p>
        </p:txBody>
      </p:sp>
      <p:sp>
        <p:nvSpPr>
          <p:cNvPr id="100" name="Shape 97"/>
          <p:cNvSpPr/>
          <p:nvPr/>
        </p:nvSpPr>
        <p:spPr>
          <a:xfrm>
            <a:off x="2794406" y="5074920"/>
            <a:ext cx="1444752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1" name="Text 98"/>
          <p:cNvSpPr/>
          <p:nvPr/>
        </p:nvSpPr>
        <p:spPr>
          <a:xfrm>
            <a:off x="2849270" y="5074920"/>
            <a:ext cx="133502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consider</a:t>
            </a:r>
            <a:endParaRPr lang="en-US" sz="1200" dirty="0"/>
          </a:p>
        </p:txBody>
      </p:sp>
      <p:sp>
        <p:nvSpPr>
          <p:cNvPr id="102" name="Shape 99"/>
          <p:cNvSpPr/>
          <p:nvPr/>
        </p:nvSpPr>
        <p:spPr>
          <a:xfrm>
            <a:off x="4294022" y="5074920"/>
            <a:ext cx="91988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3" name="Text 100"/>
          <p:cNvSpPr/>
          <p:nvPr/>
        </p:nvSpPr>
        <p:spPr>
          <a:xfrm>
            <a:off x="4348886" y="5074920"/>
            <a:ext cx="81015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</a:t>
            </a:r>
            <a:endParaRPr lang="en-US" sz="1200" dirty="0"/>
          </a:p>
        </p:txBody>
      </p:sp>
      <p:sp>
        <p:nvSpPr>
          <p:cNvPr id="104" name="Shape 101"/>
          <p:cNvSpPr/>
          <p:nvPr/>
        </p:nvSpPr>
        <p:spPr>
          <a:xfrm>
            <a:off x="5268773" y="5074920"/>
            <a:ext cx="69494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5" name="Text 102"/>
          <p:cNvSpPr/>
          <p:nvPr/>
        </p:nvSpPr>
        <p:spPr>
          <a:xfrm>
            <a:off x="5323637" y="5074920"/>
            <a:ext cx="58521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worth</a:t>
            </a:r>
            <a:endParaRPr lang="en-US" sz="1200" dirty="0"/>
          </a:p>
        </p:txBody>
      </p:sp>
      <p:sp>
        <p:nvSpPr>
          <p:cNvPr id="106" name="Shape 103"/>
          <p:cNvSpPr/>
          <p:nvPr/>
        </p:nvSpPr>
        <p:spPr>
          <a:xfrm>
            <a:off x="6018581" y="5074920"/>
            <a:ext cx="91988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7" name="Text 104"/>
          <p:cNvSpPr/>
          <p:nvPr/>
        </p:nvSpPr>
        <p:spPr>
          <a:xfrm>
            <a:off x="6073445" y="5074920"/>
            <a:ext cx="81015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valuable</a:t>
            </a:r>
            <a:endParaRPr lang="en-US" sz="1200" dirty="0"/>
          </a:p>
        </p:txBody>
      </p:sp>
      <p:sp>
        <p:nvSpPr>
          <p:cNvPr id="108" name="Shape 105"/>
          <p:cNvSpPr/>
          <p:nvPr/>
        </p:nvSpPr>
        <p:spPr>
          <a:xfrm>
            <a:off x="6993331" y="5074920"/>
            <a:ext cx="769925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09" name="Text 106"/>
          <p:cNvSpPr/>
          <p:nvPr/>
        </p:nvSpPr>
        <p:spPr>
          <a:xfrm>
            <a:off x="7048195" y="5074920"/>
            <a:ext cx="66019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</a:t>
            </a:r>
            <a:endParaRPr lang="en-US" sz="1200" dirty="0"/>
          </a:p>
        </p:txBody>
      </p:sp>
      <p:sp>
        <p:nvSpPr>
          <p:cNvPr id="110" name="Shape 107"/>
          <p:cNvSpPr/>
          <p:nvPr/>
        </p:nvSpPr>
        <p:spPr>
          <a:xfrm>
            <a:off x="7818120" y="5074920"/>
            <a:ext cx="91988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1" name="Text 108"/>
          <p:cNvSpPr/>
          <p:nvPr/>
        </p:nvSpPr>
        <p:spPr>
          <a:xfrm>
            <a:off x="7872984" y="5074920"/>
            <a:ext cx="81015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find</a:t>
            </a:r>
            <a:endParaRPr lang="en-US" sz="1200" dirty="0"/>
          </a:p>
        </p:txBody>
      </p:sp>
      <p:sp>
        <p:nvSpPr>
          <p:cNvPr id="112" name="Shape 109"/>
          <p:cNvSpPr/>
          <p:nvPr/>
        </p:nvSpPr>
        <p:spPr>
          <a:xfrm>
            <a:off x="8792870" y="5074920"/>
            <a:ext cx="166969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3" name="Text 110"/>
          <p:cNvSpPr/>
          <p:nvPr/>
        </p:nvSpPr>
        <p:spPr>
          <a:xfrm>
            <a:off x="8847734" y="5074920"/>
            <a:ext cx="15599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people should</a:t>
            </a:r>
            <a:endParaRPr lang="en-US" sz="1200" dirty="0"/>
          </a:p>
        </p:txBody>
      </p:sp>
      <p:sp>
        <p:nvSpPr>
          <p:cNvPr id="114" name="Shape 111"/>
          <p:cNvSpPr/>
          <p:nvPr/>
        </p:nvSpPr>
        <p:spPr>
          <a:xfrm>
            <a:off x="2194560" y="5404104"/>
            <a:ext cx="129479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5" name="Text 112"/>
          <p:cNvSpPr/>
          <p:nvPr/>
        </p:nvSpPr>
        <p:spPr>
          <a:xfrm>
            <a:off x="2249424" y="5404104"/>
            <a:ext cx="118506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worthwhile</a:t>
            </a:r>
            <a:endParaRPr lang="en-US" sz="1200" dirty="0"/>
          </a:p>
        </p:txBody>
      </p:sp>
      <p:sp>
        <p:nvSpPr>
          <p:cNvPr id="116" name="Shape 113"/>
          <p:cNvSpPr/>
          <p:nvPr/>
        </p:nvSpPr>
        <p:spPr>
          <a:xfrm>
            <a:off x="3544214" y="5404104"/>
            <a:ext cx="166969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7" name="Text 114"/>
          <p:cNvSpPr/>
          <p:nvPr/>
        </p:nvSpPr>
        <p:spPr>
          <a:xfrm>
            <a:off x="3599078" y="5404104"/>
            <a:ext cx="15599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seriously consider</a:t>
            </a:r>
            <a:endParaRPr lang="en-US" sz="1200" dirty="0"/>
          </a:p>
        </p:txBody>
      </p:sp>
      <p:sp>
        <p:nvSpPr>
          <p:cNvPr id="118" name="Shape 115"/>
          <p:cNvSpPr/>
          <p:nvPr/>
        </p:nvSpPr>
        <p:spPr>
          <a:xfrm>
            <a:off x="5268773" y="5404104"/>
            <a:ext cx="769925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19" name="Text 116"/>
          <p:cNvSpPr/>
          <p:nvPr/>
        </p:nvSpPr>
        <p:spPr>
          <a:xfrm>
            <a:off x="5323637" y="5404104"/>
            <a:ext cx="66019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</a:t>
            </a:r>
            <a:endParaRPr lang="en-US" sz="1200" dirty="0"/>
          </a:p>
        </p:txBody>
      </p:sp>
      <p:sp>
        <p:nvSpPr>
          <p:cNvPr id="120" name="Shape 117"/>
          <p:cNvSpPr/>
          <p:nvPr/>
        </p:nvSpPr>
        <p:spPr>
          <a:xfrm>
            <a:off x="6093562" y="5404104"/>
            <a:ext cx="189463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1" name="Text 118"/>
          <p:cNvSpPr/>
          <p:nvPr/>
        </p:nvSpPr>
        <p:spPr>
          <a:xfrm>
            <a:off x="6148426" y="5404104"/>
            <a:ext cx="178490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alternative</a:t>
            </a:r>
            <a:endParaRPr lang="en-US" sz="1200" dirty="0"/>
          </a:p>
        </p:txBody>
      </p:sp>
      <p:sp>
        <p:nvSpPr>
          <p:cNvPr id="122" name="Shape 119"/>
          <p:cNvSpPr/>
          <p:nvPr/>
        </p:nvSpPr>
        <p:spPr>
          <a:xfrm>
            <a:off x="548640" y="5806440"/>
            <a:ext cx="1554480" cy="7315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23" name="Text 120"/>
          <p:cNvSpPr/>
          <p:nvPr/>
        </p:nvSpPr>
        <p:spPr>
          <a:xfrm>
            <a:off x="548640" y="5806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endParaRPr lang="en-US" sz="1800" dirty="0"/>
          </a:p>
        </p:txBody>
      </p:sp>
      <p:sp>
        <p:nvSpPr>
          <p:cNvPr id="124" name="Text 121"/>
          <p:cNvSpPr/>
          <p:nvPr/>
        </p:nvSpPr>
        <p:spPr>
          <a:xfrm>
            <a:off x="548640" y="6135624"/>
            <a:ext cx="1554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Exhortative</a:t>
            </a:r>
            <a:endParaRPr lang="en-US" sz="1100" dirty="0"/>
          </a:p>
        </p:txBody>
      </p:sp>
      <p:sp>
        <p:nvSpPr>
          <p:cNvPr id="125" name="Shape 122"/>
          <p:cNvSpPr/>
          <p:nvPr/>
        </p:nvSpPr>
        <p:spPr>
          <a:xfrm>
            <a:off x="2194560" y="5852160"/>
            <a:ext cx="1219810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6" name="Text 123"/>
          <p:cNvSpPr/>
          <p:nvPr/>
        </p:nvSpPr>
        <p:spPr>
          <a:xfrm>
            <a:off x="2249424" y="5852160"/>
            <a:ext cx="111008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act now</a:t>
            </a:r>
            <a:endParaRPr lang="en-US" sz="1200" dirty="0"/>
          </a:p>
        </p:txBody>
      </p:sp>
      <p:sp>
        <p:nvSpPr>
          <p:cNvPr id="127" name="Shape 124"/>
          <p:cNvSpPr/>
          <p:nvPr/>
        </p:nvSpPr>
        <p:spPr>
          <a:xfrm>
            <a:off x="3469234" y="5852160"/>
            <a:ext cx="1144829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28" name="Text 125"/>
          <p:cNvSpPr/>
          <p:nvPr/>
        </p:nvSpPr>
        <p:spPr>
          <a:xfrm>
            <a:off x="3524098" y="5852160"/>
            <a:ext cx="103510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today</a:t>
            </a:r>
            <a:endParaRPr lang="en-US" sz="1200" dirty="0"/>
          </a:p>
        </p:txBody>
      </p:sp>
      <p:sp>
        <p:nvSpPr>
          <p:cNvPr id="129" name="Shape 126"/>
          <p:cNvSpPr/>
          <p:nvPr/>
        </p:nvSpPr>
        <p:spPr>
          <a:xfrm>
            <a:off x="4668926" y="5852160"/>
            <a:ext cx="1069848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0" name="Text 127"/>
          <p:cNvSpPr/>
          <p:nvPr/>
        </p:nvSpPr>
        <p:spPr>
          <a:xfrm>
            <a:off x="4723790" y="5852160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steps</a:t>
            </a:r>
            <a:endParaRPr lang="en-US" sz="1200" dirty="0"/>
          </a:p>
        </p:txBody>
      </p:sp>
      <p:sp>
        <p:nvSpPr>
          <p:cNvPr id="131" name="Shape 128"/>
          <p:cNvSpPr/>
          <p:nvPr/>
        </p:nvSpPr>
        <p:spPr>
          <a:xfrm>
            <a:off x="5793638" y="5852160"/>
            <a:ext cx="91988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2" name="Text 129"/>
          <p:cNvSpPr/>
          <p:nvPr/>
        </p:nvSpPr>
        <p:spPr>
          <a:xfrm>
            <a:off x="5848502" y="5852160"/>
            <a:ext cx="81015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</a:t>
            </a:r>
            <a:endParaRPr lang="en-US" sz="1200" dirty="0"/>
          </a:p>
        </p:txBody>
      </p:sp>
      <p:sp>
        <p:nvSpPr>
          <p:cNvPr id="133" name="Shape 130"/>
          <p:cNvSpPr/>
          <p:nvPr/>
        </p:nvSpPr>
        <p:spPr>
          <a:xfrm>
            <a:off x="6768389" y="5852160"/>
            <a:ext cx="69494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4" name="Text 131"/>
          <p:cNvSpPr/>
          <p:nvPr/>
        </p:nvSpPr>
        <p:spPr>
          <a:xfrm>
            <a:off x="6823253" y="5852160"/>
            <a:ext cx="58521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</a:t>
            </a:r>
            <a:endParaRPr lang="en-US" sz="1200" dirty="0"/>
          </a:p>
        </p:txBody>
      </p:sp>
      <p:sp>
        <p:nvSpPr>
          <p:cNvPr id="135" name="Shape 132"/>
          <p:cNvSpPr/>
          <p:nvPr/>
        </p:nvSpPr>
        <p:spPr>
          <a:xfrm>
            <a:off x="7518197" y="5852160"/>
            <a:ext cx="84490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6" name="Text 133"/>
          <p:cNvSpPr/>
          <p:nvPr/>
        </p:nvSpPr>
        <p:spPr>
          <a:xfrm>
            <a:off x="7573061" y="5852160"/>
            <a:ext cx="73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</a:t>
            </a:r>
            <a:endParaRPr lang="en-US" sz="1200" dirty="0"/>
          </a:p>
        </p:txBody>
      </p:sp>
      <p:sp>
        <p:nvSpPr>
          <p:cNvPr id="137" name="Shape 134"/>
          <p:cNvSpPr/>
          <p:nvPr/>
        </p:nvSpPr>
        <p:spPr>
          <a:xfrm>
            <a:off x="8417966" y="5852160"/>
            <a:ext cx="1669694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38" name="Text 135"/>
          <p:cNvSpPr/>
          <p:nvPr/>
        </p:nvSpPr>
        <p:spPr>
          <a:xfrm>
            <a:off x="8472830" y="5852160"/>
            <a:ext cx="15599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immediately</a:t>
            </a:r>
            <a:endParaRPr lang="en-US" sz="1200" dirty="0"/>
          </a:p>
        </p:txBody>
      </p:sp>
      <p:sp>
        <p:nvSpPr>
          <p:cNvPr id="139" name="Shape 136"/>
          <p:cNvSpPr/>
          <p:nvPr/>
        </p:nvSpPr>
        <p:spPr>
          <a:xfrm>
            <a:off x="2194560" y="6181344"/>
            <a:ext cx="2119579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40" name="Text 137"/>
          <p:cNvSpPr/>
          <p:nvPr/>
        </p:nvSpPr>
        <p:spPr>
          <a:xfrm>
            <a:off x="2249424" y="6181344"/>
            <a:ext cx="200985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 is not an option</a:t>
            </a:r>
            <a:endParaRPr lang="en-US" sz="1200" dirty="0"/>
          </a:p>
        </p:txBody>
      </p:sp>
      <p:sp>
        <p:nvSpPr>
          <p:cNvPr id="141" name="Shape 138"/>
          <p:cNvSpPr/>
          <p:nvPr/>
        </p:nvSpPr>
        <p:spPr>
          <a:xfrm>
            <a:off x="4369003" y="6181344"/>
            <a:ext cx="769925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42" name="Text 139"/>
          <p:cNvSpPr/>
          <p:nvPr/>
        </p:nvSpPr>
        <p:spPr>
          <a:xfrm>
            <a:off x="4423867" y="6181344"/>
            <a:ext cx="66019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</a:t>
            </a:r>
            <a:endParaRPr lang="en-US" sz="1200" dirty="0"/>
          </a:p>
        </p:txBody>
      </p:sp>
      <p:sp>
        <p:nvSpPr>
          <p:cNvPr id="143" name="Shape 140"/>
          <p:cNvSpPr/>
          <p:nvPr/>
        </p:nvSpPr>
        <p:spPr>
          <a:xfrm>
            <a:off x="5193792" y="6181344"/>
            <a:ext cx="844906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44" name="Text 141"/>
          <p:cNvSpPr/>
          <p:nvPr/>
        </p:nvSpPr>
        <p:spPr>
          <a:xfrm>
            <a:off x="5248656" y="6181344"/>
            <a:ext cx="73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 dirty="0"/>
          </a:p>
        </p:txBody>
      </p:sp>
      <p:sp>
        <p:nvSpPr>
          <p:cNvPr id="145" name="Shape 142"/>
          <p:cNvSpPr/>
          <p:nvPr/>
        </p:nvSpPr>
        <p:spPr>
          <a:xfrm>
            <a:off x="6093562" y="6181344"/>
            <a:ext cx="994867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46" name="Text 143"/>
          <p:cNvSpPr/>
          <p:nvPr/>
        </p:nvSpPr>
        <p:spPr>
          <a:xfrm>
            <a:off x="6148426" y="6181344"/>
            <a:ext cx="88513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cultivate</a:t>
            </a:r>
            <a:endParaRPr lang="en-US" sz="1200" dirty="0"/>
          </a:p>
        </p:txBody>
      </p:sp>
      <p:sp>
        <p:nvSpPr>
          <p:cNvPr id="147" name="Shape 144"/>
          <p:cNvSpPr/>
          <p:nvPr/>
        </p:nvSpPr>
        <p:spPr>
          <a:xfrm>
            <a:off x="7143293" y="6181344"/>
            <a:ext cx="1069848" cy="292608"/>
          </a:xfrm>
          <a:prstGeom prst="roundRect">
            <a:avLst>
              <a:gd name="adj" fmla="val 12500"/>
            </a:avLst>
          </a:prstGeom>
          <a:solidFill>
            <a:srgbClr val="FFF8F0"/>
          </a:solidFill>
          <a:ln w="7620">
            <a:solidFill>
              <a:srgbClr val="1B2D4F"/>
            </a:solidFill>
            <a:prstDash val="solid"/>
          </a:ln>
        </p:spPr>
      </p:sp>
      <p:sp>
        <p:nvSpPr>
          <p:cNvPr id="148" name="Text 145"/>
          <p:cNvSpPr/>
          <p:nvPr/>
        </p:nvSpPr>
        <p:spPr>
          <a:xfrm>
            <a:off x="7198157" y="6181344"/>
            <a:ext cx="960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before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.claude/skills/branded-content/assets/logos/CLAT-logo-mon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rules to walk out with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13" name="Shape 10"/>
          <p:cNvSpPr/>
          <p:nvPr/>
        </p:nvSpPr>
        <p:spPr>
          <a:xfrm>
            <a:off x="54864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14300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is the writer's INTENTION, not the topic. The same fact can carry five different tones.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38912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17" name="Shape 14"/>
          <p:cNvSpPr/>
          <p:nvPr/>
        </p:nvSpPr>
        <p:spPr>
          <a:xfrm>
            <a:off x="438912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8" name="Text 15"/>
          <p:cNvSpPr/>
          <p:nvPr/>
        </p:nvSpPr>
        <p:spPr>
          <a:xfrm>
            <a:off x="438912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498348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Polemical attacks an IDEA. Accusative blames a PERSON or INSTITUTION. Don't conflate.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8229600" y="274320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1" name="Shape 18"/>
          <p:cNvSpPr/>
          <p:nvPr/>
        </p:nvSpPr>
        <p:spPr>
          <a:xfrm>
            <a:off x="8229600" y="274320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8229600" y="274320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8823960" y="290779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Argumentative reads like a court brief: because → therefore → recommendation. Never commands.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54864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6" name="Text 23"/>
          <p:cNvSpPr/>
          <p:nvPr/>
        </p:nvSpPr>
        <p:spPr>
          <a:xfrm>
            <a:off x="54864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114300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↔ EX: invitations (can / worth / should consider) → PE.  Imperatives (act / begin / demand) → EX.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38912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29" name="Shape 26"/>
          <p:cNvSpPr/>
          <p:nvPr/>
        </p:nvSpPr>
        <p:spPr>
          <a:xfrm>
            <a:off x="438912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0" name="Text 27"/>
          <p:cNvSpPr/>
          <p:nvPr/>
        </p:nvSpPr>
        <p:spPr>
          <a:xfrm>
            <a:off x="438912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800" dirty="0"/>
          </a:p>
        </p:txBody>
      </p:sp>
      <p:sp>
        <p:nvSpPr>
          <p:cNvPr id="31" name="Text 28"/>
          <p:cNvSpPr/>
          <p:nvPr/>
        </p:nvSpPr>
        <p:spPr>
          <a:xfrm>
            <a:off x="498348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THIRD LINE. PO declares the opposition flawed; AR justifies; AC assigns; PE invites; EX commands.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8229600" y="4526280"/>
            <a:ext cx="3657600" cy="1645920"/>
          </a:xfrm>
          <a:prstGeom prst="roundRect">
            <a:avLst>
              <a:gd name="adj" fmla="val 3333"/>
            </a:avLst>
          </a:prstGeom>
          <a:solidFill>
            <a:srgbClr val="1B2D4F"/>
          </a:solidFill>
          <a:ln/>
        </p:spPr>
      </p:sp>
      <p:sp>
        <p:nvSpPr>
          <p:cNvPr id="33" name="Shape 30"/>
          <p:cNvSpPr/>
          <p:nvPr/>
        </p:nvSpPr>
        <p:spPr>
          <a:xfrm>
            <a:off x="8229600" y="4526280"/>
            <a:ext cx="457200" cy="16459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4" name="Text 31"/>
          <p:cNvSpPr/>
          <p:nvPr/>
        </p:nvSpPr>
        <p:spPr>
          <a:xfrm>
            <a:off x="8229600" y="4526280"/>
            <a:ext cx="457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800" dirty="0"/>
          </a:p>
        </p:txBody>
      </p:sp>
      <p:sp>
        <p:nvSpPr>
          <p:cNvPr id="35" name="Text 32"/>
          <p:cNvSpPr/>
          <p:nvPr/>
        </p:nvSpPr>
        <p:spPr>
          <a:xfrm>
            <a:off x="8823960" y="4690872"/>
            <a:ext cx="2971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all 5 buttons are NO, the passage is neutral/expository — none of these tones.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Users/anuragchoubey/Claude-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08  ·  Miscellaneous Tones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9144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08 CLOSE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13716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50-question practice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548640" y="228600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3-liners · 30 minutes · +1/−0 · target ≥ 42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548640" y="3200400"/>
            <a:ext cx="5486400" cy="2743200"/>
          </a:xfrm>
          <a:prstGeom prst="rect">
            <a:avLst/>
          </a:prstGeom>
          <a:solidFill>
            <a:srgbClr val="0E1A3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7240" y="3291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WE'VE BEEN · TONES 01 → 08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77240" y="37033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01–02   Appreciation family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77240" y="4069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03–04   Disapproval / direct rejection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40" y="4434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    Reflective / introspective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77240" y="48006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    Ironic family (IR · SA · SD)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77240" y="51663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    Sombre family (SB · EL · PL · ML)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77240" y="5532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    Advocacy &amp; Argument (PO · AR · AC · PE · EX)  ← today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263640" y="3200400"/>
            <a:ext cx="5486400" cy="2743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1" name="Text 18"/>
          <p:cNvSpPr/>
          <p:nvPr/>
        </p:nvSpPr>
        <p:spPr>
          <a:xfrm>
            <a:off x="6492240" y="33832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DOUBT? CALL US.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92240" y="37947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7033 005 444</a:t>
            </a:r>
            <a:endParaRPr lang="en-US" sz="4600" dirty="0"/>
          </a:p>
        </p:txBody>
      </p:sp>
      <p:sp>
        <p:nvSpPr>
          <p:cNvPr id="23" name="Text 20"/>
          <p:cNvSpPr/>
          <p:nvPr/>
        </p:nvSpPr>
        <p:spPr>
          <a:xfrm>
            <a:off x="6492240" y="475488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· Patna · clatgurukul.com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6492240" y="5212080"/>
            <a:ext cx="3657600" cy="0"/>
          </a:xfrm>
          <a:prstGeom prst="line">
            <a:avLst/>
          </a:prstGeom>
          <a:noFill/>
          <a:ln w="25400">
            <a:solidFill>
              <a:srgbClr val="1B2D4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92240" y="53035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Faculty: Anurag Sir  ·  WhatsApp/Helpline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CLAT 2027 — English Class 08 — Miscellaneous Tones (Classroom Edition)</dc:title>
  <dc:subject>PptxGenJS Presentation</dc:subject>
  <dc:creator>CLAT Gurukul</dc:creator>
  <cp:lastModifiedBy>CLAT Gurukul</cp:lastModifiedBy>
  <cp:revision>1</cp:revision>
  <dcterms:created xsi:type="dcterms:W3CDTF">2026-06-05T08:15:31Z</dcterms:created>
  <dcterms:modified xsi:type="dcterms:W3CDTF">2026-06-05T08:15:31Z</dcterms:modified>
</cp:coreProperties>
</file>