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image" Target="../media/image-2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0" y="365760"/>
            <a:ext cx="2743200" cy="17190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2860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600" kern="0" dirty="0">
                <a:solidFill>
                  <a:srgbClr val="FF6B3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INDIA AI IMPACT SUMMIT 2026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57200" y="28346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Comprehensive Class Discussion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57200" y="3520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for CLAT GK &amp; Current Affairs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3200400" y="4251960"/>
            <a:ext cx="2743200" cy="3657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4348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GK Faculty Resource  |  Classroom Use Only  |  Anurag Choubey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0" name="Text 7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TOPICS COVERED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804672"/>
            <a:ext cx="1097280" cy="3657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97280"/>
            <a:ext cx="8229600" cy="74980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097280"/>
            <a:ext cx="54864" cy="749808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1261872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" y="126187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01</a:t>
            </a:r>
            <a:endParaRPr lang="en-US" sz="14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0160" y="1280160"/>
            <a:ext cx="365760" cy="36576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828800" y="1097280"/>
            <a:ext cx="6583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India AI Impact Summit 2026</a:t>
            </a:r>
            <a:endParaRPr lang="en-US" sz="14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New Delhi Declaration &amp; Key Highlights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57200" y="1965960"/>
            <a:ext cx="8229600" cy="74980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57200" y="1965960"/>
            <a:ext cx="54864" cy="749808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3" name="Shape 10"/>
          <p:cNvSpPr/>
          <p:nvPr/>
        </p:nvSpPr>
        <p:spPr>
          <a:xfrm>
            <a:off x="685800" y="2130552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4" name="Text 11"/>
          <p:cNvSpPr/>
          <p:nvPr/>
        </p:nvSpPr>
        <p:spPr>
          <a:xfrm>
            <a:off x="685800" y="21305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02</a:t>
            </a:r>
            <a:endParaRPr lang="en-US" sz="14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2148840"/>
            <a:ext cx="365760" cy="36576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1828800" y="1965960"/>
            <a:ext cx="6583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PM Modi's MANAV Vision</a:t>
            </a:r>
            <a:endParaRPr lang="en-US" sz="14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India's Ethical AI Framework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457200" y="2834640"/>
            <a:ext cx="8229600" cy="74980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457200" y="2834640"/>
            <a:ext cx="54864" cy="749808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Shape 15"/>
          <p:cNvSpPr/>
          <p:nvPr/>
        </p:nvSpPr>
        <p:spPr>
          <a:xfrm>
            <a:off x="685800" y="2999232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0" name="Text 16"/>
          <p:cNvSpPr/>
          <p:nvPr/>
        </p:nvSpPr>
        <p:spPr>
          <a:xfrm>
            <a:off x="685800" y="299923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03</a:t>
            </a:r>
            <a:endParaRPr lang="en-US" sz="140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0" y="3017520"/>
            <a:ext cx="365760" cy="36576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828800" y="2834640"/>
            <a:ext cx="6583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IndiaAI Mission</a:t>
            </a:r>
            <a:endParaRPr lang="en-US" sz="14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Seven Pillars, Budget &amp; AI Initiatives</a:t>
            </a:r>
            <a:endParaRPr lang="en-US" sz="1400" dirty="0"/>
          </a:p>
        </p:txBody>
      </p:sp>
      <p:sp>
        <p:nvSpPr>
          <p:cNvPr id="23" name="Shape 18"/>
          <p:cNvSpPr/>
          <p:nvPr/>
        </p:nvSpPr>
        <p:spPr>
          <a:xfrm>
            <a:off x="457200" y="3703320"/>
            <a:ext cx="8229600" cy="74980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457200" y="3703320"/>
            <a:ext cx="54864" cy="749808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5" name="Shape 20"/>
          <p:cNvSpPr/>
          <p:nvPr/>
        </p:nvSpPr>
        <p:spPr>
          <a:xfrm>
            <a:off x="685800" y="3867912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6" name="Text 21"/>
          <p:cNvSpPr/>
          <p:nvPr/>
        </p:nvSpPr>
        <p:spPr>
          <a:xfrm>
            <a:off x="685800" y="386791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04</a:t>
            </a:r>
            <a:endParaRPr lang="en-US" sz="1400" dirty="0"/>
          </a:p>
        </p:txBody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160" y="3886200"/>
            <a:ext cx="365760" cy="36576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1828800" y="3703320"/>
            <a:ext cx="6583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AI and Energy Crisis</a:t>
            </a:r>
            <a:endParaRPr lang="en-US" sz="14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Data Centres, Grid Stress &amp; Concerns</a:t>
            </a:r>
            <a:endParaRPr lang="en-US" sz="1400" dirty="0"/>
          </a:p>
        </p:txBody>
      </p:sp>
      <p:pic>
        <p:nvPicPr>
          <p:cNvPr id="29" name="Image 4" descr="/Users/anuragchoubey/Clude AI/carousel-generator/assets/cg-logo-original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0960" y="4434840"/>
            <a:ext cx="1170432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01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India AI Impact Summit 2026</a:t>
            </a:r>
            <a:endParaRPr lang="en-US" sz="3400" dirty="0"/>
          </a:p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New Delhi Declaration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Feb 16-20, 2026  |  Bharat Mandapam, New Delhi  |  88 Countries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India AI Impact Summit 2026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Summit Overview &amp; Key Stats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1920240" cy="100584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365760" y="987552"/>
            <a:ext cx="192024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88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365760" y="1467612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Countries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Signed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2468880" y="914400"/>
            <a:ext cx="1920240" cy="1005840"/>
          </a:xfrm>
          <a:prstGeom prst="rect">
            <a:avLst/>
          </a:prstGeom>
          <a:solidFill>
            <a:srgbClr val="FF6B35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2468880" y="987552"/>
            <a:ext cx="192024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Feb 16-20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2468880" y="1467612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2026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New Delhi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4572000" y="914400"/>
            <a:ext cx="1920240" cy="100584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4572000" y="987552"/>
            <a:ext cx="192024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7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4572000" y="1467612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Working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Chakras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675120" y="914400"/>
            <a:ext cx="2103120" cy="1005840"/>
          </a:xfrm>
          <a:prstGeom prst="rect">
            <a:avLst/>
          </a:prstGeom>
          <a:solidFill>
            <a:srgbClr val="FF6B35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9" name="Text 16"/>
          <p:cNvSpPr/>
          <p:nvPr/>
        </p:nvSpPr>
        <p:spPr>
          <a:xfrm>
            <a:off x="6675120" y="987552"/>
            <a:ext cx="210312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1st</a:t>
            </a:r>
            <a:endParaRPr lang="en-US" sz="2800" dirty="0"/>
          </a:p>
        </p:txBody>
      </p:sp>
      <p:sp>
        <p:nvSpPr>
          <p:cNvPr id="20" name="Text 17"/>
          <p:cNvSpPr/>
          <p:nvPr/>
        </p:nvSpPr>
        <p:spPr>
          <a:xfrm>
            <a:off x="6675120" y="1467612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AI Summit in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Global South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365760" y="2148840"/>
            <a:ext cx="8412480" cy="502920"/>
          </a:xfrm>
          <a:prstGeom prst="rect">
            <a:avLst/>
          </a:prstGeom>
          <a:solidFill>
            <a:srgbClr val="FFF3ED"/>
          </a:solidFill>
          <a:ln/>
        </p:spPr>
      </p:sp>
      <p:sp>
        <p:nvSpPr>
          <p:cNvPr id="22" name="Text 19"/>
          <p:cNvSpPr/>
          <p:nvPr/>
        </p:nvSpPr>
        <p:spPr>
          <a:xfrm>
            <a:off x="548640" y="219456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Theme:  </a:t>
            </a:r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"Sarvajana hitaya, Sarvajana sukhaya" — Welfare for all, Happiness for all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365760" y="2834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3 MAIN GOALS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365760" y="3246120"/>
            <a:ext cx="265176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365760" y="3246120"/>
            <a:ext cx="54864" cy="13716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383280"/>
            <a:ext cx="320040" cy="320040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960120" y="331927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Leverage AI</a:t>
            </a:r>
            <a:endParaRPr lang="en-US" sz="1300" dirty="0"/>
          </a:p>
        </p:txBody>
      </p:sp>
      <p:sp>
        <p:nvSpPr>
          <p:cNvPr id="28" name="Text 24"/>
          <p:cNvSpPr/>
          <p:nvPr/>
        </p:nvSpPr>
        <p:spPr>
          <a:xfrm>
            <a:off x="960120" y="3611880"/>
            <a:ext cx="18745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Empower people &amp; promote innovation through AI</a:t>
            </a:r>
            <a:endParaRPr lang="en-US" sz="1100" dirty="0"/>
          </a:p>
        </p:txBody>
      </p:sp>
      <p:sp>
        <p:nvSpPr>
          <p:cNvPr id="29" name="Shape 25"/>
          <p:cNvSpPr/>
          <p:nvPr/>
        </p:nvSpPr>
        <p:spPr>
          <a:xfrm>
            <a:off x="3200400" y="3246120"/>
            <a:ext cx="265176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0" name="Shape 26"/>
          <p:cNvSpPr/>
          <p:nvPr/>
        </p:nvSpPr>
        <p:spPr>
          <a:xfrm>
            <a:off x="3200400" y="3246120"/>
            <a:ext cx="54864" cy="13716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280" y="3383280"/>
            <a:ext cx="320040" cy="320040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3794760" y="331927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India as AI Provider</a:t>
            </a:r>
            <a:endParaRPr lang="en-US" sz="1300" dirty="0"/>
          </a:p>
        </p:txBody>
      </p:sp>
      <p:sp>
        <p:nvSpPr>
          <p:cNvPr id="33" name="Text 28"/>
          <p:cNvSpPr/>
          <p:nvPr/>
        </p:nvSpPr>
        <p:spPr>
          <a:xfrm>
            <a:off x="3794760" y="3611880"/>
            <a:ext cx="18745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Project India as AI service provider for the world</a:t>
            </a:r>
            <a:endParaRPr lang="en-US" sz="1100" dirty="0"/>
          </a:p>
        </p:txBody>
      </p:sp>
      <p:sp>
        <p:nvSpPr>
          <p:cNvPr id="34" name="Shape 29"/>
          <p:cNvSpPr/>
          <p:nvPr/>
        </p:nvSpPr>
        <p:spPr>
          <a:xfrm>
            <a:off x="6035040" y="3246120"/>
            <a:ext cx="265176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5" name="Shape 30"/>
          <p:cNvSpPr/>
          <p:nvPr/>
        </p:nvSpPr>
        <p:spPr>
          <a:xfrm>
            <a:off x="6035040" y="3246120"/>
            <a:ext cx="54864" cy="13716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0" y="3383280"/>
            <a:ext cx="320040" cy="320040"/>
          </a:xfrm>
          <a:prstGeom prst="rect">
            <a:avLst/>
          </a:prstGeom>
        </p:spPr>
      </p:pic>
      <p:sp>
        <p:nvSpPr>
          <p:cNvPr id="37" name="Text 31"/>
          <p:cNvSpPr/>
          <p:nvPr/>
        </p:nvSpPr>
        <p:spPr>
          <a:xfrm>
            <a:off x="6629400" y="331927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Democratise AI</a:t>
            </a:r>
            <a:endParaRPr lang="en-US" sz="1300" dirty="0"/>
          </a:p>
        </p:txBody>
      </p:sp>
      <p:sp>
        <p:nvSpPr>
          <p:cNvPr id="38" name="Text 32"/>
          <p:cNvSpPr/>
          <p:nvPr/>
        </p:nvSpPr>
        <p:spPr>
          <a:xfrm>
            <a:off x="6629400" y="3611880"/>
            <a:ext cx="18745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Democratise access to compute, datasets, algorithms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Global AI Summit Series — Timeline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60120"/>
            <a:ext cx="1005840" cy="7772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0" name="Text 7"/>
          <p:cNvSpPr/>
          <p:nvPr/>
        </p:nvSpPr>
        <p:spPr>
          <a:xfrm>
            <a:off x="365760" y="100584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2023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365760" y="137160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Nov 2023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1554480" y="960120"/>
            <a:ext cx="722376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554480" y="960120"/>
            <a:ext cx="45720" cy="7772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4" name="Text 11"/>
          <p:cNvSpPr/>
          <p:nvPr/>
        </p:nvSpPr>
        <p:spPr>
          <a:xfrm>
            <a:off x="1783080" y="10058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Bletchley Park, UK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029200" y="10058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6B3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Safety-focused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783080" y="1325880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28 countries signed Bletchley Declaration on AI safety risks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850392" y="1737360"/>
            <a:ext cx="18288" cy="1828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8" name="Shape 15"/>
          <p:cNvSpPr/>
          <p:nvPr/>
        </p:nvSpPr>
        <p:spPr>
          <a:xfrm>
            <a:off x="365760" y="1920240"/>
            <a:ext cx="1005840" cy="7772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9" name="Text 16"/>
          <p:cNvSpPr/>
          <p:nvPr/>
        </p:nvSpPr>
        <p:spPr>
          <a:xfrm>
            <a:off x="365760" y="196596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2024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365760" y="23317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May 2024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1554480" y="1920240"/>
            <a:ext cx="722376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1554480" y="1920240"/>
            <a:ext cx="45720" cy="7772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3" name="Text 20"/>
          <p:cNvSpPr/>
          <p:nvPr/>
        </p:nvSpPr>
        <p:spPr>
          <a:xfrm>
            <a:off x="1783080" y="19659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Seoul, South Korea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5029200" y="196596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6B3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Innovation + Inclusivity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1783080" y="2286000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Focus on AI governance, frontier models, and inclusive innovation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850392" y="2697480"/>
            <a:ext cx="18288" cy="1828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7" name="Shape 24"/>
          <p:cNvSpPr/>
          <p:nvPr/>
        </p:nvSpPr>
        <p:spPr>
          <a:xfrm>
            <a:off x="365760" y="2880360"/>
            <a:ext cx="1005840" cy="7772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8" name="Text 25"/>
          <p:cNvSpPr/>
          <p:nvPr/>
        </p:nvSpPr>
        <p:spPr>
          <a:xfrm>
            <a:off x="365760" y="292608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2025</a:t>
            </a:r>
            <a:endParaRPr lang="en-US" sz="2200" dirty="0"/>
          </a:p>
        </p:txBody>
      </p:sp>
      <p:sp>
        <p:nvSpPr>
          <p:cNvPr id="29" name="Text 26"/>
          <p:cNvSpPr/>
          <p:nvPr/>
        </p:nvSpPr>
        <p:spPr>
          <a:xfrm>
            <a:off x="365760" y="329184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Feb 2025</a:t>
            </a:r>
            <a:endParaRPr lang="en-US" sz="900" dirty="0"/>
          </a:p>
        </p:txBody>
      </p:sp>
      <p:sp>
        <p:nvSpPr>
          <p:cNvPr id="30" name="Shape 27"/>
          <p:cNvSpPr/>
          <p:nvPr/>
        </p:nvSpPr>
        <p:spPr>
          <a:xfrm>
            <a:off x="1554480" y="2880360"/>
            <a:ext cx="722376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1554480" y="2880360"/>
            <a:ext cx="45720" cy="7772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2" name="Text 29"/>
          <p:cNvSpPr/>
          <p:nvPr/>
        </p:nvSpPr>
        <p:spPr>
          <a:xfrm>
            <a:off x="1783080" y="29260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Paris, France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5029200" y="29260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6B3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Implementation + Economy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1783080" y="3246120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PM Modi co-chaired sessions; focus on AI economic impact</a:t>
            </a:r>
            <a:endParaRPr lang="en-US" sz="1100" dirty="0"/>
          </a:p>
        </p:txBody>
      </p:sp>
      <p:sp>
        <p:nvSpPr>
          <p:cNvPr id="35" name="Shape 32"/>
          <p:cNvSpPr/>
          <p:nvPr/>
        </p:nvSpPr>
        <p:spPr>
          <a:xfrm>
            <a:off x="850392" y="3657600"/>
            <a:ext cx="18288" cy="1828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6" name="Shape 33"/>
          <p:cNvSpPr/>
          <p:nvPr/>
        </p:nvSpPr>
        <p:spPr>
          <a:xfrm>
            <a:off x="365760" y="3840480"/>
            <a:ext cx="1005840" cy="7772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7" name="Text 34"/>
          <p:cNvSpPr/>
          <p:nvPr/>
        </p:nvSpPr>
        <p:spPr>
          <a:xfrm>
            <a:off x="365760" y="388620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2026</a:t>
            </a:r>
            <a:endParaRPr lang="en-US" sz="2200" dirty="0"/>
          </a:p>
        </p:txBody>
      </p:sp>
      <p:sp>
        <p:nvSpPr>
          <p:cNvPr id="38" name="Text 35"/>
          <p:cNvSpPr/>
          <p:nvPr/>
        </p:nvSpPr>
        <p:spPr>
          <a:xfrm>
            <a:off x="365760" y="42519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Feb 2026</a:t>
            </a:r>
            <a:endParaRPr lang="en-US" sz="900" dirty="0"/>
          </a:p>
        </p:txBody>
      </p:sp>
      <p:sp>
        <p:nvSpPr>
          <p:cNvPr id="39" name="Shape 36"/>
          <p:cNvSpPr/>
          <p:nvPr/>
        </p:nvSpPr>
        <p:spPr>
          <a:xfrm>
            <a:off x="1554480" y="3840480"/>
            <a:ext cx="722376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40" name="Shape 37"/>
          <p:cNvSpPr/>
          <p:nvPr/>
        </p:nvSpPr>
        <p:spPr>
          <a:xfrm>
            <a:off x="1554480" y="3840480"/>
            <a:ext cx="45720" cy="7772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1" name="Text 38"/>
          <p:cNvSpPr/>
          <p:nvPr/>
        </p:nvSpPr>
        <p:spPr>
          <a:xfrm>
            <a:off x="1783080" y="38862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New Delhi, India</a:t>
            </a:r>
            <a:endParaRPr lang="en-US" sz="1400" dirty="0"/>
          </a:p>
        </p:txBody>
      </p:sp>
      <p:sp>
        <p:nvSpPr>
          <p:cNvPr id="42" name="Text 39"/>
          <p:cNvSpPr/>
          <p:nvPr/>
        </p:nvSpPr>
        <p:spPr>
          <a:xfrm>
            <a:off x="5029200" y="388620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6B3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People, Planet, Progress</a:t>
            </a:r>
            <a:endParaRPr lang="en-US" sz="1200" dirty="0"/>
          </a:p>
        </p:txBody>
      </p:sp>
      <p:sp>
        <p:nvSpPr>
          <p:cNvPr id="43" name="Text 40"/>
          <p:cNvSpPr/>
          <p:nvPr/>
        </p:nvSpPr>
        <p:spPr>
          <a:xfrm>
            <a:off x="1783080" y="4206240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in Global South; 88 countries; New Delhi Declaration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New Delhi Declaration on AI Impact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8412480" cy="502920"/>
          </a:xfrm>
          <a:prstGeom prst="rect">
            <a:avLst/>
          </a:prstGeom>
          <a:solidFill>
            <a:srgbClr val="FFF3ED"/>
          </a:solidFill>
          <a:ln/>
        </p:spPr>
      </p:sp>
      <p:sp>
        <p:nvSpPr>
          <p:cNvPr id="10" name="Text 7"/>
          <p:cNvSpPr/>
          <p:nvPr/>
        </p:nvSpPr>
        <p:spPr>
          <a:xfrm>
            <a:off x="548640" y="96012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Signed by 88 countries + international organisations </a:t>
            </a:r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(US, China, France, UK, Australia and more)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365760" y="1600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4 VOLUNTARY FRAMEWORKS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365760" y="2011680"/>
            <a:ext cx="1965960" cy="2377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65760" y="2011680"/>
            <a:ext cx="1965960" cy="4572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194560"/>
            <a:ext cx="411480" cy="41148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57200" y="269748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Charter for Democratic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Diffusion of AI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457200" y="3291840"/>
            <a:ext cx="1783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Voluntary commitment to democratise AI technology and ensure equitable access globally</a:t>
            </a:r>
            <a:endParaRPr lang="en-US" sz="950" dirty="0"/>
          </a:p>
        </p:txBody>
      </p:sp>
      <p:sp>
        <p:nvSpPr>
          <p:cNvPr id="17" name="Shape 13"/>
          <p:cNvSpPr/>
          <p:nvPr/>
        </p:nvSpPr>
        <p:spPr>
          <a:xfrm>
            <a:off x="2514600" y="2011680"/>
            <a:ext cx="1965960" cy="2377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2514600" y="2011680"/>
            <a:ext cx="1965960" cy="4572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40" y="2194560"/>
            <a:ext cx="411480" cy="41148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2606040" y="269748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Global AI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Impact Commons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2606040" y="3291840"/>
            <a:ext cx="1783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Shared resources for AI solutions addressing global challenges like health, climate, education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4663440" y="2011680"/>
            <a:ext cx="1965960" cy="237744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4663440" y="2011680"/>
            <a:ext cx="1965960" cy="4572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0680" y="2194560"/>
            <a:ext cx="411480" cy="41148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4754880" y="269748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Trusted AI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Commons</a:t>
            </a:r>
            <a:endParaRPr lang="en-US" sz="1100" dirty="0"/>
          </a:p>
        </p:txBody>
      </p:sp>
      <p:sp>
        <p:nvSpPr>
          <p:cNvPr id="26" name="Text 20"/>
          <p:cNvSpPr/>
          <p:nvPr/>
        </p:nvSpPr>
        <p:spPr>
          <a:xfrm>
            <a:off x="4754880" y="3291840"/>
            <a:ext cx="1783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 for safety benchmarks, testing protocols, and responsible AI deployment</a:t>
            </a:r>
            <a:endParaRPr lang="en-US" sz="950" dirty="0"/>
          </a:p>
        </p:txBody>
      </p:sp>
      <p:sp>
        <p:nvSpPr>
          <p:cNvPr id="27" name="Shape 21"/>
          <p:cNvSpPr/>
          <p:nvPr/>
        </p:nvSpPr>
        <p:spPr>
          <a:xfrm>
            <a:off x="6812280" y="2011680"/>
            <a:ext cx="1965960" cy="2377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6812280" y="2011680"/>
            <a:ext cx="1965960" cy="4572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9520" y="2194560"/>
            <a:ext cx="411480" cy="411480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6903720" y="269748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International Network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of AI for Science</a:t>
            </a:r>
            <a:endParaRPr lang="en-US" sz="1100" dirty="0"/>
          </a:p>
        </p:txBody>
      </p:sp>
      <p:sp>
        <p:nvSpPr>
          <p:cNvPr id="31" name="Text 24"/>
          <p:cNvSpPr/>
          <p:nvPr/>
        </p:nvSpPr>
        <p:spPr>
          <a:xfrm>
            <a:off x="6903720" y="3291840"/>
            <a:ext cx="1783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Collaborative network for scientific AI research across borders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Seven Working Groups ("Chakras")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60120"/>
            <a:ext cx="1965960" cy="150876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1097280" y="1097280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1097280" y="1097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57200" y="169164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Resilience, Innovation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&amp; Efficiency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2514600" y="960120"/>
            <a:ext cx="1965960" cy="1508760"/>
          </a:xfrm>
          <a:prstGeom prst="rect">
            <a:avLst/>
          </a:prstGeom>
          <a:solidFill>
            <a:srgbClr val="FF6B35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3246120" y="1097280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5" name="Text 12"/>
          <p:cNvSpPr/>
          <p:nvPr/>
        </p:nvSpPr>
        <p:spPr>
          <a:xfrm>
            <a:off x="3246120" y="1097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2606040" y="169164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Human Capital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4663440" y="960120"/>
            <a:ext cx="1965960" cy="150876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5394960" y="1097280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9" name="Text 16"/>
          <p:cNvSpPr/>
          <p:nvPr/>
        </p:nvSpPr>
        <p:spPr>
          <a:xfrm>
            <a:off x="5394960" y="1097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3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4754880" y="169164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Safe &amp;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Trusted AI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6812280" y="960120"/>
            <a:ext cx="1965960" cy="1508760"/>
          </a:xfrm>
          <a:prstGeom prst="rect">
            <a:avLst/>
          </a:prstGeom>
          <a:solidFill>
            <a:srgbClr val="FF6B35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7543800" y="1097280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23" name="Text 20"/>
          <p:cNvSpPr/>
          <p:nvPr/>
        </p:nvSpPr>
        <p:spPr>
          <a:xfrm>
            <a:off x="7543800" y="1097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4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6903720" y="169164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AI for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Science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1897380" y="2651760"/>
            <a:ext cx="1965960" cy="150876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2628900" y="2788920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27" name="Text 24"/>
          <p:cNvSpPr/>
          <p:nvPr/>
        </p:nvSpPr>
        <p:spPr>
          <a:xfrm>
            <a:off x="2628900" y="27889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5</a:t>
            </a:r>
            <a:endParaRPr lang="en-US" sz="1800" dirty="0"/>
          </a:p>
        </p:txBody>
      </p:sp>
      <p:sp>
        <p:nvSpPr>
          <p:cNvPr id="28" name="Text 25"/>
          <p:cNvSpPr/>
          <p:nvPr/>
        </p:nvSpPr>
        <p:spPr>
          <a:xfrm>
            <a:off x="1988820" y="338328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Democratising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AI Resources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4046220" y="2651760"/>
            <a:ext cx="1965960" cy="1508760"/>
          </a:xfrm>
          <a:prstGeom prst="rect">
            <a:avLst/>
          </a:prstGeom>
          <a:solidFill>
            <a:srgbClr val="FF6B35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4777740" y="2788920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31" name="Text 28"/>
          <p:cNvSpPr/>
          <p:nvPr/>
        </p:nvSpPr>
        <p:spPr>
          <a:xfrm>
            <a:off x="4777740" y="27889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6</a:t>
            </a:r>
            <a:endParaRPr lang="en-US" sz="1800" dirty="0"/>
          </a:p>
        </p:txBody>
      </p:sp>
      <p:sp>
        <p:nvSpPr>
          <p:cNvPr id="32" name="Text 29"/>
          <p:cNvSpPr/>
          <p:nvPr/>
        </p:nvSpPr>
        <p:spPr>
          <a:xfrm>
            <a:off x="4137660" y="338328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Inclusion for Social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Empowerment</a:t>
            </a:r>
            <a:endParaRPr lang="en-US" sz="1100" dirty="0"/>
          </a:p>
        </p:txBody>
      </p:sp>
      <p:sp>
        <p:nvSpPr>
          <p:cNvPr id="33" name="Shape 30"/>
          <p:cNvSpPr/>
          <p:nvPr/>
        </p:nvSpPr>
        <p:spPr>
          <a:xfrm>
            <a:off x="6195060" y="2651760"/>
            <a:ext cx="1965960" cy="150876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4" name="Shape 31"/>
          <p:cNvSpPr/>
          <p:nvPr/>
        </p:nvSpPr>
        <p:spPr>
          <a:xfrm>
            <a:off x="6926580" y="2788920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35" name="Text 32"/>
          <p:cNvSpPr/>
          <p:nvPr/>
        </p:nvSpPr>
        <p:spPr>
          <a:xfrm>
            <a:off x="6926580" y="27889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7</a:t>
            </a:r>
            <a:endParaRPr lang="en-US" sz="1800" dirty="0"/>
          </a:p>
        </p:txBody>
      </p:sp>
      <p:sp>
        <p:nvSpPr>
          <p:cNvPr id="36" name="Text 33"/>
          <p:cNvSpPr/>
          <p:nvPr/>
        </p:nvSpPr>
        <p:spPr>
          <a:xfrm>
            <a:off x="6286500" y="338328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AI for Social Good &amp;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Economic Development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365760" y="4343400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India's key pitch: "Democratising AI" while respecting national sovereignty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Date: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February 16-20, 2026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Venue: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Bharat Mandapam, New Delhi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Theme: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"Sarvajana hitaya, Sarvajana sukhaya"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Signed by: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88 countries (incl. US, China, France, UK, Australia)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4 Frameworks: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Democratic Diffusion Charter, AI Impact Commons, Trusted AI Commons, AI for Science Network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Fact: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First AI summit held in the Global South</a:t>
            </a:r>
            <a:endParaRPr lang="en-US" sz="150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4261104"/>
            <a:ext cx="274320" cy="2743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960120" y="418795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7 Chakras: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Resilience, Human Capital, Safe AI, Science, Resources, Inclusion, Social Good</a:t>
            </a:r>
            <a:endParaRPr lang="en-US" sz="1500" dirty="0"/>
          </a:p>
        </p:txBody>
      </p:sp>
      <p:sp>
        <p:nvSpPr>
          <p:cNvPr id="20" name="Shape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1" name="Text 1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02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PM Modi's MANAV Vision</a:t>
            </a:r>
            <a:endParaRPr lang="en-US" sz="3400" dirty="0"/>
          </a:p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India's Ethical AI Framework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A 5-pillar ethical AI vision unveiled at the India AI Impact Summit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India AI Impact Summit 2026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MANAV — PM Modi's Ethical AI Framework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640080" cy="64008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0" name="Text 7"/>
          <p:cNvSpPr/>
          <p:nvPr/>
        </p:nvSpPr>
        <p:spPr>
          <a:xfrm>
            <a:off x="365760" y="914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M</a:t>
            </a:r>
            <a:endParaRPr lang="en-US" sz="3200" dirty="0"/>
          </a:p>
        </p:txBody>
      </p:sp>
      <p:sp>
        <p:nvSpPr>
          <p:cNvPr id="11" name="Shape 8"/>
          <p:cNvSpPr/>
          <p:nvPr/>
        </p:nvSpPr>
        <p:spPr>
          <a:xfrm>
            <a:off x="1143000" y="914400"/>
            <a:ext cx="7635240" cy="640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880" y="1078992"/>
            <a:ext cx="320040" cy="3200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783080" y="93268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Moral &amp; Ethical Systems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1783080" y="1234440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based on ethical guidance and moral foundations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365760" y="1691640"/>
            <a:ext cx="640080" cy="64008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6" name="Text 12"/>
          <p:cNvSpPr/>
          <p:nvPr/>
        </p:nvSpPr>
        <p:spPr>
          <a:xfrm>
            <a:off x="365760" y="16916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A</a:t>
            </a:r>
            <a:endParaRPr lang="en-US" sz="3200" dirty="0"/>
          </a:p>
        </p:txBody>
      </p:sp>
      <p:sp>
        <p:nvSpPr>
          <p:cNvPr id="17" name="Shape 13"/>
          <p:cNvSpPr/>
          <p:nvPr/>
        </p:nvSpPr>
        <p:spPr>
          <a:xfrm>
            <a:off x="1143000" y="1691640"/>
            <a:ext cx="7635240" cy="640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880" y="1856232"/>
            <a:ext cx="320040" cy="32004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783080" y="170992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Accountable Governance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1783080" y="2011680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Transparent rules, robust oversight mechanisms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365760" y="2468880"/>
            <a:ext cx="640080" cy="6400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2" name="Text 17"/>
          <p:cNvSpPr/>
          <p:nvPr/>
        </p:nvSpPr>
        <p:spPr>
          <a:xfrm>
            <a:off x="365760" y="2468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N</a:t>
            </a:r>
            <a:endParaRPr lang="en-US" sz="3200" dirty="0"/>
          </a:p>
        </p:txBody>
      </p:sp>
      <p:sp>
        <p:nvSpPr>
          <p:cNvPr id="23" name="Shape 18"/>
          <p:cNvSpPr/>
          <p:nvPr/>
        </p:nvSpPr>
        <p:spPr>
          <a:xfrm>
            <a:off x="1143000" y="2468880"/>
            <a:ext cx="7635240" cy="640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880" y="2633472"/>
            <a:ext cx="320040" cy="32004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783080" y="248716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National Sovereignty</a:t>
            </a:r>
            <a:endParaRPr lang="en-US" sz="1400" dirty="0"/>
          </a:p>
        </p:txBody>
      </p:sp>
      <p:sp>
        <p:nvSpPr>
          <p:cNvPr id="26" name="Text 20"/>
          <p:cNvSpPr/>
          <p:nvPr/>
        </p:nvSpPr>
        <p:spPr>
          <a:xfrm>
            <a:off x="1783080" y="2788920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"Whose data, his right" — data sovereignty for nations</a:t>
            </a:r>
            <a:endParaRPr lang="en-US" sz="1100" dirty="0"/>
          </a:p>
        </p:txBody>
      </p:sp>
      <p:sp>
        <p:nvSpPr>
          <p:cNvPr id="27" name="Shape 21"/>
          <p:cNvSpPr/>
          <p:nvPr/>
        </p:nvSpPr>
        <p:spPr>
          <a:xfrm>
            <a:off x="365760" y="3246120"/>
            <a:ext cx="640080" cy="64008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8" name="Text 22"/>
          <p:cNvSpPr/>
          <p:nvPr/>
        </p:nvSpPr>
        <p:spPr>
          <a:xfrm>
            <a:off x="365760" y="32461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A</a:t>
            </a:r>
            <a:endParaRPr lang="en-US" sz="3200" dirty="0"/>
          </a:p>
        </p:txBody>
      </p:sp>
      <p:sp>
        <p:nvSpPr>
          <p:cNvPr id="29" name="Shape 23"/>
          <p:cNvSpPr/>
          <p:nvPr/>
        </p:nvSpPr>
        <p:spPr>
          <a:xfrm>
            <a:off x="1143000" y="3246120"/>
            <a:ext cx="7635240" cy="640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880" y="3410712"/>
            <a:ext cx="320040" cy="320040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1783080" y="326440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Accessible &amp; Inclusive</a:t>
            </a:r>
            <a:endParaRPr lang="en-US" sz="1400" dirty="0"/>
          </a:p>
        </p:txBody>
      </p:sp>
      <p:sp>
        <p:nvSpPr>
          <p:cNvPr id="32" name="Text 25"/>
          <p:cNvSpPr/>
          <p:nvPr/>
        </p:nvSpPr>
        <p:spPr>
          <a:xfrm>
            <a:off x="1783080" y="3566160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as multiplier, not monopoly — bridge the digital divide</a:t>
            </a:r>
            <a:endParaRPr lang="en-US" sz="1100" dirty="0"/>
          </a:p>
        </p:txBody>
      </p:sp>
      <p:sp>
        <p:nvSpPr>
          <p:cNvPr id="33" name="Shape 26"/>
          <p:cNvSpPr/>
          <p:nvPr/>
        </p:nvSpPr>
        <p:spPr>
          <a:xfrm>
            <a:off x="365760" y="4023360"/>
            <a:ext cx="640080" cy="64008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4" name="Text 27"/>
          <p:cNvSpPr/>
          <p:nvPr/>
        </p:nvSpPr>
        <p:spPr>
          <a:xfrm>
            <a:off x="365760" y="4023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V</a:t>
            </a:r>
            <a:endParaRPr lang="en-US" sz="3200" dirty="0"/>
          </a:p>
        </p:txBody>
      </p:sp>
      <p:sp>
        <p:nvSpPr>
          <p:cNvPr id="35" name="Shape 28"/>
          <p:cNvSpPr/>
          <p:nvPr/>
        </p:nvSpPr>
        <p:spPr>
          <a:xfrm>
            <a:off x="1143000" y="4023360"/>
            <a:ext cx="7635240" cy="640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pic>
        <p:nvPicPr>
          <p:cNvPr id="3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5880" y="4187952"/>
            <a:ext cx="320040" cy="320040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1783080" y="404164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Valid &amp; Legitimate</a:t>
            </a:r>
            <a:endParaRPr lang="en-US" sz="1400" dirty="0"/>
          </a:p>
        </p:txBody>
      </p:sp>
      <p:sp>
        <p:nvSpPr>
          <p:cNvPr id="38" name="Text 30"/>
          <p:cNvSpPr/>
          <p:nvPr/>
        </p:nvSpPr>
        <p:spPr>
          <a:xfrm>
            <a:off x="1783080" y="4343400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must be lawful, verifiable, and trustworthy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3 Key Suggestions for Ethical AI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5212080" cy="10972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54864" cy="10972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1051560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2" name="Text 9"/>
          <p:cNvSpPr/>
          <p:nvPr/>
        </p:nvSpPr>
        <p:spPr>
          <a:xfrm>
            <a:off x="54864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</a:t>
            </a:r>
            <a:endParaRPr lang="en-US" sz="16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051560"/>
            <a:ext cx="320040" cy="32004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554480" y="96012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Global Trusted Data Framework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1097280" y="1325880"/>
            <a:ext cx="4297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global framework that respects data sovereignty of every nation. "Whose data, his right" — ensuring no country loses control over its citizens' data to foreign corporations.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365760" y="2148840"/>
            <a:ext cx="5212080" cy="10972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65760" y="2148840"/>
            <a:ext cx="54864" cy="10972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8" name="Shape 14"/>
          <p:cNvSpPr/>
          <p:nvPr/>
        </p:nvSpPr>
        <p:spPr>
          <a:xfrm>
            <a:off x="548640" y="2286000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9" name="Text 15"/>
          <p:cNvSpPr/>
          <p:nvPr/>
        </p:nvSpPr>
        <p:spPr>
          <a:xfrm>
            <a:off x="548640" y="22860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</a:t>
            </a:r>
            <a:endParaRPr lang="en-US" sz="16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286000"/>
            <a:ext cx="320040" cy="32004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554480" y="219456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"Glass Box" vs "Black Box"</a:t>
            </a:r>
            <a:endParaRPr lang="en-US" sz="1300" dirty="0"/>
          </a:p>
        </p:txBody>
      </p:sp>
      <p:sp>
        <p:nvSpPr>
          <p:cNvPr id="22" name="Text 17"/>
          <p:cNvSpPr/>
          <p:nvPr/>
        </p:nvSpPr>
        <p:spPr>
          <a:xfrm>
            <a:off x="1097280" y="2560320"/>
            <a:ext cx="4297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opaque AI decision-making ("black box") with transparent, explainable systems ("glass box"). Citizens &amp; governments must understand how AI reaches its conclusions.</a:t>
            </a:r>
            <a:endParaRPr lang="en-US" sz="1000" dirty="0"/>
          </a:p>
        </p:txBody>
      </p:sp>
      <p:sp>
        <p:nvSpPr>
          <p:cNvPr id="23" name="Shape 18"/>
          <p:cNvSpPr/>
          <p:nvPr/>
        </p:nvSpPr>
        <p:spPr>
          <a:xfrm>
            <a:off x="365760" y="3383280"/>
            <a:ext cx="5212080" cy="10972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365760" y="3383280"/>
            <a:ext cx="54864" cy="10972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5" name="Shape 20"/>
          <p:cNvSpPr/>
          <p:nvPr/>
        </p:nvSpPr>
        <p:spPr>
          <a:xfrm>
            <a:off x="548640" y="3520440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6" name="Text 21"/>
          <p:cNvSpPr/>
          <p:nvPr/>
        </p:nvSpPr>
        <p:spPr>
          <a:xfrm>
            <a:off x="548640" y="35204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3</a:t>
            </a:r>
            <a:endParaRPr lang="en-US" sz="1600" dirty="0"/>
          </a:p>
        </p:txBody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3520440"/>
            <a:ext cx="320040" cy="32004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1554480" y="342900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Warning: "Paperclip Problem"</a:t>
            </a:r>
            <a:endParaRPr lang="en-US" sz="1300" dirty="0"/>
          </a:p>
        </p:txBody>
      </p:sp>
      <p:sp>
        <p:nvSpPr>
          <p:cNvPr id="29" name="Text 23"/>
          <p:cNvSpPr/>
          <p:nvPr/>
        </p:nvSpPr>
        <p:spPr>
          <a:xfrm>
            <a:off x="1097280" y="3794760"/>
            <a:ext cx="4297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machines are given unchecked objectives without ethical constraints, they may pursue goals harmful to humanity. AI must have human-aligned objectives with built-in safeguards.</a:t>
            </a:r>
            <a:endParaRPr lang="en-US" sz="1000" dirty="0"/>
          </a:p>
        </p:txBody>
      </p:sp>
      <p:sp>
        <p:nvSpPr>
          <p:cNvPr id="30" name="Shape 24"/>
          <p:cNvSpPr/>
          <p:nvPr/>
        </p:nvSpPr>
        <p:spPr>
          <a:xfrm>
            <a:off x="5852160" y="914400"/>
            <a:ext cx="2926080" cy="370332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31" name="Text 25"/>
          <p:cNvSpPr/>
          <p:nvPr/>
        </p:nvSpPr>
        <p:spPr>
          <a:xfrm>
            <a:off x="6035040" y="105156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6B3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EXPERT VIEW</a:t>
            </a:r>
            <a:endParaRPr lang="en-US" sz="1200" dirty="0"/>
          </a:p>
        </p:txBody>
      </p:sp>
      <p:sp>
        <p:nvSpPr>
          <p:cNvPr id="32" name="Shape 26"/>
          <p:cNvSpPr/>
          <p:nvPr/>
        </p:nvSpPr>
        <p:spPr>
          <a:xfrm>
            <a:off x="6583680" y="1417320"/>
            <a:ext cx="1097280" cy="27432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3" name="Text 27"/>
          <p:cNvSpPr/>
          <p:nvPr/>
        </p:nvSpPr>
        <p:spPr>
          <a:xfrm>
            <a:off x="6035040" y="1600200"/>
            <a:ext cx="25603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"Governments should focus on regulating potentially catastrophic issues of AI and be lenient on lesser important issues until we have more clarity"</a:t>
            </a:r>
            <a:endParaRPr lang="en-US" sz="1200" dirty="0"/>
          </a:p>
        </p:txBody>
      </p:sp>
      <p:sp>
        <p:nvSpPr>
          <p:cNvPr id="34" name="Shape 28"/>
          <p:cNvSpPr/>
          <p:nvPr/>
        </p:nvSpPr>
        <p:spPr>
          <a:xfrm>
            <a:off x="6583680" y="3520440"/>
            <a:ext cx="1097280" cy="27432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5" name="Text 29"/>
          <p:cNvSpPr/>
          <p:nvPr/>
        </p:nvSpPr>
        <p:spPr>
          <a:xfrm>
            <a:off x="6035040" y="361188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Sam Altman</a:t>
            </a:r>
            <a:endParaRPr lang="en-US" sz="1400" dirty="0"/>
          </a:p>
        </p:txBody>
      </p:sp>
      <p:sp>
        <p:nvSpPr>
          <p:cNvPr id="36" name="Text 30"/>
          <p:cNvSpPr/>
          <p:nvPr/>
        </p:nvSpPr>
        <p:spPr>
          <a:xfrm>
            <a:off x="6035040" y="39319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CEO, OpenAI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at Express Adda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Glass Box vs Black Box Approach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402336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4023360" cy="4572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1" name="Text 8"/>
          <p:cNvSpPr/>
          <p:nvPr/>
        </p:nvSpPr>
        <p:spPr>
          <a:xfrm>
            <a:off x="502920" y="9144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BLACK BOX (Current Problem)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48640" y="1508760"/>
            <a:ext cx="3657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decisions are opaque and unexplainable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Users cannot understand WHY AI made a particular decision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accountability for errors or biases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Difficult for courts/regulators to audit AI outcomes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Example: AI denies a loan — applicant has no idea why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754880" y="914400"/>
            <a:ext cx="402336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754880" y="914400"/>
            <a:ext cx="402336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9144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GLASS BOX (PM Modi's Vision)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937760" y="1508760"/>
            <a:ext cx="3657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decisions are transparent and explainable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Users can see the reasoning behind every AI decision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Built-in accountability mechanisms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Regulators &amp; courts can audit and verify AI outputs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Builds trust between AI systems and citizens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MANAV: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Moral, Accountable, National sovereignty, Accessible, Valid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Unveiled by: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PM Narendra Modi at India AI Impact Summit 2026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Glass Box: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Transparent AI vs opaque "Black Box" — explainability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Paperclip Problem: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Unchecked machine objectives can be harmful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Data Sovereignty: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"Whose data, his right" — national control over data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Sam Altman: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Regulate catastrophic AI risks; be lenient on lesser issues</a:t>
            </a:r>
            <a:endParaRPr lang="en-US" sz="1500" dirty="0"/>
          </a:p>
        </p:txBody>
      </p:sp>
      <p:sp>
        <p:nvSpPr>
          <p:cNvPr id="18" name="Shape 9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Text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03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IndiaAI Mission</a:t>
            </a:r>
            <a:endParaRPr lang="en-US" sz="3400" dirty="0"/>
          </a:p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Seven Pillars, Budget &amp; AI Initiatives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Rs 1,000 Crore Budget  |  38,000 GPUs  |  7 Pillars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India AI Impact Summit 2026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Budget 2026-27 &amp; AI Infrastructure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2651760" cy="118872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365760" y="987552"/>
            <a:ext cx="2651760" cy="6537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Rs 1,000 Cr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365760" y="1568196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IndiaAI Mission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FY 2026-27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200400" y="914400"/>
            <a:ext cx="2651760" cy="1188720"/>
          </a:xfrm>
          <a:prstGeom prst="rect">
            <a:avLst/>
          </a:prstGeom>
          <a:solidFill>
            <a:srgbClr val="FF6B35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3200400" y="987552"/>
            <a:ext cx="2651760" cy="6537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38,000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3200400" y="1568196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GPUs Achieved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(Target: 10,000)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6035040" y="914400"/>
            <a:ext cx="2743200" cy="118872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6035040" y="987552"/>
            <a:ext cx="2743200" cy="6537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Till 2047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6035040" y="1568196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Tax Holiday for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Cloud Companies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365760" y="2331720"/>
            <a:ext cx="8412480" cy="21945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365760" y="2331720"/>
            <a:ext cx="8412480" cy="4572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0" name="Text 17"/>
          <p:cNvSpPr/>
          <p:nvPr/>
        </p:nvSpPr>
        <p:spPr>
          <a:xfrm>
            <a:off x="548640" y="23317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KEY BUDGET &amp; POLICY ANNOUNCEMENTS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548640" y="2880360"/>
            <a:ext cx="8046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Rs 1,000 crore allocated for IndiaAI Mission in Union Budget 2026-27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Tax holiday until 2047 for foreign companies providing cloud services via Indian data centres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Long-term policy framework for data centres extended up to 2047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38,000 GPUs already operational under IndiaAI Compute — far exceeding initial 10,000 GPU target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Goal: Make India a global AI compute hub and attract foreign investment in data infrastructure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IndiaAI Mission — 7 Pillars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19659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196596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Shape 8"/>
          <p:cNvSpPr/>
          <p:nvPr/>
        </p:nvSpPr>
        <p:spPr>
          <a:xfrm>
            <a:off x="411480" y="1051560"/>
            <a:ext cx="365760" cy="3657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2" name="Text 9"/>
          <p:cNvSpPr/>
          <p:nvPr/>
        </p:nvSpPr>
        <p:spPr>
          <a:xfrm>
            <a:off x="411480" y="1051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</a:t>
            </a:r>
            <a:endParaRPr lang="en-US" sz="14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051560"/>
            <a:ext cx="365760" cy="36576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57200" y="150876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IndiaAI Compute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Capacity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457200" y="205740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38,000 GPUs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(target was 10,000)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2514600" y="914400"/>
            <a:ext cx="19659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2514600" y="914400"/>
            <a:ext cx="196596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8" name="Shape 14"/>
          <p:cNvSpPr/>
          <p:nvPr/>
        </p:nvSpPr>
        <p:spPr>
          <a:xfrm>
            <a:off x="2560320" y="1051560"/>
            <a:ext cx="365760" cy="3657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9" name="Text 15"/>
          <p:cNvSpPr/>
          <p:nvPr/>
        </p:nvSpPr>
        <p:spPr>
          <a:xfrm>
            <a:off x="2560320" y="1051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</a:t>
            </a:r>
            <a:endParaRPr lang="en-US" sz="14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1051560"/>
            <a:ext cx="365760" cy="36576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2606040" y="150876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IndiaAI Innovation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Centre</a:t>
            </a:r>
            <a:endParaRPr lang="en-US" sz="1100" dirty="0"/>
          </a:p>
        </p:txBody>
      </p:sp>
      <p:sp>
        <p:nvSpPr>
          <p:cNvPr id="22" name="Text 17"/>
          <p:cNvSpPr/>
          <p:nvPr/>
        </p:nvSpPr>
        <p:spPr>
          <a:xfrm>
            <a:off x="2606040" y="205740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National hub for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research</a:t>
            </a:r>
            <a:endParaRPr lang="en-US" sz="950" dirty="0"/>
          </a:p>
        </p:txBody>
      </p:sp>
      <p:sp>
        <p:nvSpPr>
          <p:cNvPr id="23" name="Shape 18"/>
          <p:cNvSpPr/>
          <p:nvPr/>
        </p:nvSpPr>
        <p:spPr>
          <a:xfrm>
            <a:off x="4663440" y="914400"/>
            <a:ext cx="19659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4663440" y="914400"/>
            <a:ext cx="196596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5" name="Shape 20"/>
          <p:cNvSpPr/>
          <p:nvPr/>
        </p:nvSpPr>
        <p:spPr>
          <a:xfrm>
            <a:off x="4709160" y="1051560"/>
            <a:ext cx="365760" cy="3657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6" name="Text 21"/>
          <p:cNvSpPr/>
          <p:nvPr/>
        </p:nvSpPr>
        <p:spPr>
          <a:xfrm>
            <a:off x="4709160" y="1051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3</a:t>
            </a:r>
            <a:endParaRPr lang="en-US" sz="1400" dirty="0"/>
          </a:p>
        </p:txBody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960" y="1051560"/>
            <a:ext cx="365760" cy="36576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4754880" y="150876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IndiaAI Datasets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Platform (AIKosh)</a:t>
            </a:r>
            <a:endParaRPr lang="en-US" sz="1100" dirty="0"/>
          </a:p>
        </p:txBody>
      </p:sp>
      <p:sp>
        <p:nvSpPr>
          <p:cNvPr id="29" name="Text 23"/>
          <p:cNvSpPr/>
          <p:nvPr/>
        </p:nvSpPr>
        <p:spPr>
          <a:xfrm>
            <a:off x="4754880" y="205740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Central repository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 national datasets</a:t>
            </a:r>
            <a:endParaRPr lang="en-US" sz="950" dirty="0"/>
          </a:p>
        </p:txBody>
      </p:sp>
      <p:sp>
        <p:nvSpPr>
          <p:cNvPr id="30" name="Shape 24"/>
          <p:cNvSpPr/>
          <p:nvPr/>
        </p:nvSpPr>
        <p:spPr>
          <a:xfrm>
            <a:off x="6812280" y="914400"/>
            <a:ext cx="19659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1" name="Shape 25"/>
          <p:cNvSpPr/>
          <p:nvPr/>
        </p:nvSpPr>
        <p:spPr>
          <a:xfrm>
            <a:off x="6812280" y="914400"/>
            <a:ext cx="196596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2" name="Shape 26"/>
          <p:cNvSpPr/>
          <p:nvPr/>
        </p:nvSpPr>
        <p:spPr>
          <a:xfrm>
            <a:off x="6858000" y="1051560"/>
            <a:ext cx="365760" cy="3657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27"/>
          <p:cNvSpPr/>
          <p:nvPr/>
        </p:nvSpPr>
        <p:spPr>
          <a:xfrm>
            <a:off x="6858000" y="1051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4</a:t>
            </a:r>
            <a:endParaRPr lang="en-US" sz="1400" dirty="0"/>
          </a:p>
        </p:txBody>
      </p:sp>
      <p:pic>
        <p:nvPicPr>
          <p:cNvPr id="3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800" y="1051560"/>
            <a:ext cx="365760" cy="365760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6903720" y="150876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IndiaAI Application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Development</a:t>
            </a:r>
            <a:endParaRPr lang="en-US" sz="1100" dirty="0"/>
          </a:p>
        </p:txBody>
      </p:sp>
      <p:sp>
        <p:nvSpPr>
          <p:cNvPr id="36" name="Text 29"/>
          <p:cNvSpPr/>
          <p:nvPr/>
        </p:nvSpPr>
        <p:spPr>
          <a:xfrm>
            <a:off x="6903720" y="205740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Building real-world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applications</a:t>
            </a:r>
            <a:endParaRPr lang="en-US" sz="950" dirty="0"/>
          </a:p>
        </p:txBody>
      </p:sp>
      <p:sp>
        <p:nvSpPr>
          <p:cNvPr id="37" name="Shape 30"/>
          <p:cNvSpPr/>
          <p:nvPr/>
        </p:nvSpPr>
        <p:spPr>
          <a:xfrm>
            <a:off x="1444752" y="2926080"/>
            <a:ext cx="19659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8" name="Shape 31"/>
          <p:cNvSpPr/>
          <p:nvPr/>
        </p:nvSpPr>
        <p:spPr>
          <a:xfrm>
            <a:off x="1444752" y="2926080"/>
            <a:ext cx="196596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9" name="Shape 32"/>
          <p:cNvSpPr/>
          <p:nvPr/>
        </p:nvSpPr>
        <p:spPr>
          <a:xfrm>
            <a:off x="1490472" y="3063240"/>
            <a:ext cx="365760" cy="3657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40" name="Text 33"/>
          <p:cNvSpPr/>
          <p:nvPr/>
        </p:nvSpPr>
        <p:spPr>
          <a:xfrm>
            <a:off x="1490472" y="3063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5</a:t>
            </a:r>
            <a:endParaRPr lang="en-US" sz="1400" dirty="0"/>
          </a:p>
        </p:txBody>
      </p:sp>
      <p:pic>
        <p:nvPicPr>
          <p:cNvPr id="4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6272" y="3063240"/>
            <a:ext cx="365760" cy="365760"/>
          </a:xfrm>
          <a:prstGeom prst="rect">
            <a:avLst/>
          </a:prstGeom>
        </p:spPr>
      </p:pic>
      <p:sp>
        <p:nvSpPr>
          <p:cNvPr id="42" name="Text 34"/>
          <p:cNvSpPr/>
          <p:nvPr/>
        </p:nvSpPr>
        <p:spPr>
          <a:xfrm>
            <a:off x="1536192" y="352044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IndiaAI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Future Skills</a:t>
            </a:r>
            <a:endParaRPr lang="en-US" sz="1100" dirty="0"/>
          </a:p>
        </p:txBody>
      </p:sp>
      <p:sp>
        <p:nvSpPr>
          <p:cNvPr id="43" name="Text 35"/>
          <p:cNvSpPr/>
          <p:nvPr/>
        </p:nvSpPr>
        <p:spPr>
          <a:xfrm>
            <a:off x="1536192" y="406908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training &amp;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skilling programs</a:t>
            </a:r>
            <a:endParaRPr lang="en-US" sz="950" dirty="0"/>
          </a:p>
        </p:txBody>
      </p:sp>
      <p:sp>
        <p:nvSpPr>
          <p:cNvPr id="44" name="Shape 36"/>
          <p:cNvSpPr/>
          <p:nvPr/>
        </p:nvSpPr>
        <p:spPr>
          <a:xfrm>
            <a:off x="3593592" y="2926080"/>
            <a:ext cx="19659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45" name="Shape 37"/>
          <p:cNvSpPr/>
          <p:nvPr/>
        </p:nvSpPr>
        <p:spPr>
          <a:xfrm>
            <a:off x="3593592" y="2926080"/>
            <a:ext cx="196596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6" name="Shape 38"/>
          <p:cNvSpPr/>
          <p:nvPr/>
        </p:nvSpPr>
        <p:spPr>
          <a:xfrm>
            <a:off x="3639312" y="3063240"/>
            <a:ext cx="365760" cy="3657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47" name="Text 39"/>
          <p:cNvSpPr/>
          <p:nvPr/>
        </p:nvSpPr>
        <p:spPr>
          <a:xfrm>
            <a:off x="3639312" y="3063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6</a:t>
            </a:r>
            <a:endParaRPr lang="en-US" sz="1400" dirty="0"/>
          </a:p>
        </p:txBody>
      </p:sp>
      <p:pic>
        <p:nvPicPr>
          <p:cNvPr id="4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5112" y="3063240"/>
            <a:ext cx="365760" cy="365760"/>
          </a:xfrm>
          <a:prstGeom prst="rect">
            <a:avLst/>
          </a:prstGeom>
        </p:spPr>
      </p:pic>
      <p:sp>
        <p:nvSpPr>
          <p:cNvPr id="49" name="Text 40"/>
          <p:cNvSpPr/>
          <p:nvPr/>
        </p:nvSpPr>
        <p:spPr>
          <a:xfrm>
            <a:off x="3685032" y="352044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IndiaAI Startup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Financing</a:t>
            </a:r>
            <a:endParaRPr lang="en-US" sz="1100" dirty="0"/>
          </a:p>
        </p:txBody>
      </p:sp>
      <p:sp>
        <p:nvSpPr>
          <p:cNvPr id="50" name="Text 41"/>
          <p:cNvSpPr/>
          <p:nvPr/>
        </p:nvSpPr>
        <p:spPr>
          <a:xfrm>
            <a:off x="3685032" y="406908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Funding for AI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startups &amp; innovation</a:t>
            </a:r>
            <a:endParaRPr lang="en-US" sz="950" dirty="0"/>
          </a:p>
        </p:txBody>
      </p:sp>
      <p:sp>
        <p:nvSpPr>
          <p:cNvPr id="51" name="Shape 42"/>
          <p:cNvSpPr/>
          <p:nvPr/>
        </p:nvSpPr>
        <p:spPr>
          <a:xfrm>
            <a:off x="5742432" y="2926080"/>
            <a:ext cx="196596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2" name="Shape 43"/>
          <p:cNvSpPr/>
          <p:nvPr/>
        </p:nvSpPr>
        <p:spPr>
          <a:xfrm>
            <a:off x="5742432" y="2926080"/>
            <a:ext cx="196596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53" name="Shape 44"/>
          <p:cNvSpPr/>
          <p:nvPr/>
        </p:nvSpPr>
        <p:spPr>
          <a:xfrm>
            <a:off x="5788152" y="3063240"/>
            <a:ext cx="365760" cy="3657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54" name="Text 45"/>
          <p:cNvSpPr/>
          <p:nvPr/>
        </p:nvSpPr>
        <p:spPr>
          <a:xfrm>
            <a:off x="5788152" y="3063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7</a:t>
            </a:r>
            <a:endParaRPr lang="en-US" sz="1400" dirty="0"/>
          </a:p>
        </p:txBody>
      </p:sp>
      <p:pic>
        <p:nvPicPr>
          <p:cNvPr id="5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3952" y="3063240"/>
            <a:ext cx="365760" cy="365760"/>
          </a:xfrm>
          <a:prstGeom prst="rect">
            <a:avLst/>
          </a:prstGeom>
        </p:spPr>
      </p:pic>
      <p:sp>
        <p:nvSpPr>
          <p:cNvPr id="56" name="Text 46"/>
          <p:cNvSpPr/>
          <p:nvPr/>
        </p:nvSpPr>
        <p:spPr>
          <a:xfrm>
            <a:off x="5833872" y="352044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Safe &amp;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Trusted AI</a:t>
            </a:r>
            <a:endParaRPr lang="en-US" sz="1100" dirty="0"/>
          </a:p>
        </p:txBody>
      </p:sp>
      <p:sp>
        <p:nvSpPr>
          <p:cNvPr id="57" name="Text 47"/>
          <p:cNvSpPr/>
          <p:nvPr/>
        </p:nvSpPr>
        <p:spPr>
          <a:xfrm>
            <a:off x="5833872" y="406908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Safety, ethics &amp;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governance</a:t>
            </a:r>
            <a:endParaRPr lang="en-US" sz="9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Key AI Initiatives — Government Programs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265176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54864" cy="15087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5156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005840" y="987552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Bharat-VISTAAR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548640" y="146304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multilingual agri tool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Rs 150 Cr | Call 155261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"Bharati" AI assistant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3200400" y="914400"/>
            <a:ext cx="265176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200400" y="914400"/>
            <a:ext cx="54864" cy="15087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280" y="1051560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840480" y="987552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Adi Vaani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3383280" y="146304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Ministry of Tribal Affairs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translation for tribal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languages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6035040" y="914400"/>
            <a:ext cx="265176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035040" y="914400"/>
            <a:ext cx="54864" cy="15087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0" y="1051560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675120" y="987552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BharatGen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6217920" y="146304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Generative AI as public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utility — foundational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models for India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365760" y="2606040"/>
            <a:ext cx="265176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65760" y="2606040"/>
            <a:ext cx="54864" cy="15087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743200"/>
            <a:ext cx="365760" cy="36576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005840" y="2679192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BHASHINI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548640" y="315468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National Language Tech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Mission — real-time in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22 languages (Jul 2022)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3200400" y="2606040"/>
            <a:ext cx="265176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3200400" y="2606040"/>
            <a:ext cx="54864" cy="15087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3280" y="2743200"/>
            <a:ext cx="365760" cy="36576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3840480" y="2679192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SabhaSaar</a:t>
            </a:r>
            <a:endParaRPr lang="en-US" sz="1300" dirty="0"/>
          </a:p>
        </p:txBody>
      </p:sp>
      <p:sp>
        <p:nvSpPr>
          <p:cNvPr id="33" name="Text 25"/>
          <p:cNvSpPr/>
          <p:nvPr/>
        </p:nvSpPr>
        <p:spPr>
          <a:xfrm>
            <a:off x="3383280" y="315468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tool for gram sabha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minutes from recordings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Built on Bhashini</a:t>
            </a:r>
            <a:endParaRPr lang="en-US" sz="1050" dirty="0"/>
          </a:p>
        </p:txBody>
      </p:sp>
      <p:sp>
        <p:nvSpPr>
          <p:cNvPr id="34" name="Shape 26"/>
          <p:cNvSpPr/>
          <p:nvPr/>
        </p:nvSpPr>
        <p:spPr>
          <a:xfrm>
            <a:off x="6035040" y="2606040"/>
            <a:ext cx="265176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5" name="Shape 27"/>
          <p:cNvSpPr/>
          <p:nvPr/>
        </p:nvSpPr>
        <p:spPr>
          <a:xfrm>
            <a:off x="6035040" y="2606040"/>
            <a:ext cx="54864" cy="150876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920" y="2743200"/>
            <a:ext cx="365760" cy="365760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6675120" y="2679192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Chitralekha</a:t>
            </a:r>
            <a:endParaRPr lang="en-US" sz="1300" dirty="0"/>
          </a:p>
        </p:txBody>
      </p:sp>
      <p:sp>
        <p:nvSpPr>
          <p:cNvPr id="38" name="Text 29"/>
          <p:cNvSpPr/>
          <p:nvPr/>
        </p:nvSpPr>
        <p:spPr>
          <a:xfrm>
            <a:off x="6217920" y="315468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Open source video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subtitling in all Indic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languages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Summit Partnerships &amp; Announcements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841248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54864" cy="7772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9728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051560" y="9601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Qualcomm + ANRF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1051560" y="128016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Rs 90 Crore partnership over 5 years for AI research collaboration with Anusandhan National Research Foundation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65760" y="1828800"/>
            <a:ext cx="841248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65760" y="1828800"/>
            <a:ext cx="54864" cy="7772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011680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051560" y="18745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Adobe Content Creator Labs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1051560" y="219456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Partnership covering 15,000 schools and 500 colleges to boost creative AI skills and digital content creation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365760" y="2743200"/>
            <a:ext cx="841248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365760" y="2743200"/>
            <a:ext cx="54864" cy="7772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926080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051560" y="27889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Google India-America Connect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1051560" y="310896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Subsea cable initiative to enhance India-US digital connectivity and enable faster AI data transfer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365760" y="3657600"/>
            <a:ext cx="841248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65760" y="3657600"/>
            <a:ext cx="54864" cy="77724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3840480"/>
            <a:ext cx="365760" cy="36576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051560" y="37033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Gnani.ai Vachana STT</a:t>
            </a:r>
            <a:endParaRPr lang="en-US" sz="1400" dirty="0"/>
          </a:p>
        </p:txBody>
      </p:sp>
      <p:sp>
        <p:nvSpPr>
          <p:cNvPr id="28" name="Text 21"/>
          <p:cNvSpPr/>
          <p:nvPr/>
        </p:nvSpPr>
        <p:spPr>
          <a:xfrm>
            <a:off x="1051560" y="402336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Advanced speech recognition platform with Inya VoiceOS — AI-powered speech-to-text for Indian languages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Budget: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Rs 1,000 Crore for IndiaAI Mission (FY 2026-27)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GPUs: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38,000 achieved (target was 10,000)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7 Pillars: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Compute, Innovation, Datasets (AIKosh), Applications, Skills, Startups, Safety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Bharat-VISTAAR: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AI agri tool, Rs 150 Cr, call 155261, "Bharati" assistant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BHASHINI: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National Language Tech Mission — 22 languages, launched July 2022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SabhaSaar: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AI transcription of gram sabha minutes</a:t>
            </a:r>
            <a:endParaRPr lang="en-US" sz="150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4261104"/>
            <a:ext cx="274320" cy="2743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960120" y="418795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Tax Holiday: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Cloud companies in India — tax-free until 2047</a:t>
            </a:r>
            <a:endParaRPr lang="en-US" sz="1500" dirty="0"/>
          </a:p>
        </p:txBody>
      </p:sp>
      <p:sp>
        <p:nvSpPr>
          <p:cNvPr id="20" name="Shape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1" name="Text 1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828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6B35">
                    <a:alpha val="70000"/>
                  </a:srgbClr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04</a:t>
            </a:r>
            <a:endParaRPr lang="en-US" sz="7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4572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8288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AI and Energy Crisis</a:t>
            </a:r>
            <a:endParaRPr lang="en-US" sz="3400" dirty="0"/>
          </a:p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Data Centres, Grid Stress &amp; Concerns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828800" cy="45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004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Energy  |  Water  |  Policy Gaps  |  Way Forward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India AI Impact Summit 2026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AI's Energy Footprint — Key Numbers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2651760" cy="128016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365760" y="987552"/>
            <a:ext cx="26517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945 TWh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365760" y="1618488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Data Centre Electricity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by 2030 (IEA)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200400" y="914400"/>
            <a:ext cx="2651760" cy="1280160"/>
          </a:xfrm>
          <a:prstGeom prst="rect">
            <a:avLst/>
          </a:prstGeom>
          <a:solidFill>
            <a:srgbClr val="FF6B35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3200400" y="987552"/>
            <a:ext cx="26517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12%/yr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3200400" y="1618488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Annual Growth in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DC Electricity Since 2017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6035040" y="914400"/>
            <a:ext cx="2743200" cy="128016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6035040" y="987552"/>
            <a:ext cx="27432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2.5 GW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6035040" y="1618488"/>
            <a:ext cx="2743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India's Data Capacity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Expected by 2027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365760" y="2423160"/>
            <a:ext cx="8412480" cy="502920"/>
          </a:xfrm>
          <a:prstGeom prst="rect">
            <a:avLst/>
          </a:prstGeom>
          <a:solidFill>
            <a:srgbClr val="FFF3ED"/>
          </a:solidFill>
          <a:ln/>
        </p:spPr>
      </p:sp>
      <p:sp>
        <p:nvSpPr>
          <p:cNvPr id="19" name="Text 16"/>
          <p:cNvSpPr/>
          <p:nvPr/>
        </p:nvSpPr>
        <p:spPr>
          <a:xfrm>
            <a:off x="548640" y="246888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operates through complex interdependence: </a:t>
            </a:r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Software &lt;&gt; Hardware &lt;&gt; Energy</a:t>
            </a:r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all three are inseparable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365760" y="3108960"/>
            <a:ext cx="4023360" cy="150876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1" name="Text 18"/>
          <p:cNvSpPr/>
          <p:nvPr/>
        </p:nvSpPr>
        <p:spPr>
          <a:xfrm>
            <a:off x="548640" y="32461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WATER CRISIS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548640" y="36118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Training large generative AI models requires massive water for cooling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infrastructure worldwide may consume up to 6x annual water use of Denmark (~6 million population)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4663440" y="3108960"/>
            <a:ext cx="4114800" cy="150876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4" name="Text 21"/>
          <p:cNvSpPr/>
          <p:nvPr/>
        </p:nvSpPr>
        <p:spPr>
          <a:xfrm>
            <a:off x="4846320" y="324612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GRID STRESS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4846320" y="361188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 centres consume electricity continuously at high load — 24/7 operation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Unlike factories with peak/off-peak, DCs stress the grid uniformly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4 Key Challenges — AI &amp; Energy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4114800" cy="16459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914400"/>
            <a:ext cx="54864" cy="164592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5156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005840" y="98755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Grid Stress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548640" y="141732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 centres consume electricity continuously at high load. India's installed data capacity expected to reach 2.5 GW by 2027. Unlike traditional industry, no peak/off-peak cycle.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4663440" y="914400"/>
            <a:ext cx="4114800" cy="16459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663440" y="914400"/>
            <a:ext cx="54864" cy="164592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1051560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303520" y="98755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Water Usage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4846320" y="141732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Training large generative AI requires massive water for cooling. AI infrastructure may consume up to 6x annual water use of Denmark (~6 million population).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365760" y="2743200"/>
            <a:ext cx="4114800" cy="16459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365760" y="2743200"/>
            <a:ext cx="54864" cy="164592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880360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005840" y="281635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Policy Gaps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548640" y="324612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comprehensive national data centre policy. Draft Centre Policy 2020 (MeitY) not formally adopted. State policies fragmented — focused on investment, not sustainability.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663440" y="2743200"/>
            <a:ext cx="4114800" cy="16459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4663440" y="2743200"/>
            <a:ext cx="54864" cy="164592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320" y="2880360"/>
            <a:ext cx="365760" cy="36576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5303520" y="281635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Institutional Capacity</a:t>
            </a:r>
            <a:endParaRPr lang="en-US" sz="1400" dirty="0"/>
          </a:p>
        </p:txBody>
      </p:sp>
      <p:sp>
        <p:nvSpPr>
          <p:cNvPr id="28" name="Text 21"/>
          <p:cNvSpPr/>
          <p:nvPr/>
        </p:nvSpPr>
        <p:spPr>
          <a:xfrm>
            <a:off x="4846320" y="324612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State utilities/regulators lack technical expertise for smart grids + AI management. Data governance and energy governance treated in separate silos.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Way Forward — 5-Point Solution Framework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7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65760" y="914400"/>
            <a:ext cx="8412480" cy="640080"/>
          </a:xfrm>
          <a:prstGeom prst="rect">
            <a:avLst/>
          </a:prstGeom>
          <a:solidFill>
            <a:srgbClr val="0F172A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02920" y="1024128"/>
            <a:ext cx="411480" cy="41148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02920" y="102412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097280" y="9601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Integrated AI-Energy Policy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097280" y="12344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Treat data centres as strategic energy consumers; unified policy across MeitY, MoP, MoEFCC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365760" y="1664208"/>
            <a:ext cx="8412480" cy="640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502920" y="1773936"/>
            <a:ext cx="411480" cy="41148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6" name="Text 13"/>
          <p:cNvSpPr/>
          <p:nvPr/>
        </p:nvSpPr>
        <p:spPr>
          <a:xfrm>
            <a:off x="502920" y="177393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097280" y="170992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Clean Energy Transition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1097280" y="1984248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Nuclear power (SMRs), renewable energy incentives; AI-powered grid management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365760" y="2414016"/>
            <a:ext cx="8412480" cy="640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502920" y="2523744"/>
            <a:ext cx="411480" cy="41148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21" name="Text 18"/>
          <p:cNvSpPr/>
          <p:nvPr/>
        </p:nvSpPr>
        <p:spPr>
          <a:xfrm>
            <a:off x="502920" y="252374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1097280" y="2459736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Water Conservation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1097280" y="2734056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Mandate use of treated wastewater for cooling; water recycling in all new DCs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365760" y="3163824"/>
            <a:ext cx="8412480" cy="640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502920" y="3273552"/>
            <a:ext cx="411480" cy="41148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26" name="Text 23"/>
          <p:cNvSpPr/>
          <p:nvPr/>
        </p:nvSpPr>
        <p:spPr>
          <a:xfrm>
            <a:off x="502920" y="32735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4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1097280" y="320954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Green Standards &amp; Financing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1097280" y="3483864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Mandatory energy-efficiency rules, water use limits, emissions reporting for DCs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365760" y="3913632"/>
            <a:ext cx="8412480" cy="640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502920" y="4023360"/>
            <a:ext cx="411480" cy="41148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31" name="Text 28"/>
          <p:cNvSpPr/>
          <p:nvPr/>
        </p:nvSpPr>
        <p:spPr>
          <a:xfrm>
            <a:off x="502920" y="4023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5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1097280" y="395935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Institutional Coordination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1097280" y="4233672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Cross-ministry coordination; upskill state regulators for smart grid + AI governance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7432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THE BIGGER PICTURE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640080" y="77724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005840"/>
            <a:ext cx="7863840" cy="1645920"/>
          </a:xfrm>
          <a:prstGeom prst="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14400" y="109728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"AI's environmental cost is the hidden price of progress. Without integrated energy policy, AI's promise of democratization may come at the cost of sustainability."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6B35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Key Insight for CLAT Aspirants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40080" y="283464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governance = intersection of Technology + Law + Ethics + Environment</a:t>
            </a:r>
            <a:endParaRPr lang="en-US" sz="1300" dirty="0"/>
          </a:p>
          <a:p>
            <a:pPr algn="l" indent="0" marL="0">
              <a:buNone/>
            </a:pPr>
            <a:endParaRPr lang="en-US" sz="1300" dirty="0"/>
          </a:p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 sovereignty is emerging as a new dimension of national sovereignty</a:t>
            </a:r>
            <a:endParaRPr lang="en-US" sz="1300" dirty="0"/>
          </a:p>
          <a:p>
            <a:pPr algn="l" indent="0" marL="0">
              <a:buNone/>
            </a:pPr>
            <a:endParaRPr lang="en-US" sz="1300" dirty="0"/>
          </a:p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India's "Glass Box" approach contrasts with Western "move fast" philosophy</a:t>
            </a:r>
            <a:endParaRPr lang="en-US" sz="1300" dirty="0"/>
          </a:p>
          <a:p>
            <a:pPr algn="l" indent="0" marL="0">
              <a:buNone/>
            </a:pPr>
            <a:endParaRPr lang="en-US" sz="1300" dirty="0"/>
          </a:p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Energy-AI nexus will be a major policy debate in coming years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0" name="Text 8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AI &amp; Energy Crisis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EXAM POINTERS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822960"/>
            <a:ext cx="8229600" cy="4572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78992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0120" y="100584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IEA Projection: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Data centre electricity to reach 945 TWh by 2030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9344"/>
            <a:ext cx="274320" cy="2743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0120" y="1536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Growth: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12% per year since 2017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139696"/>
            <a:ext cx="274320" cy="2743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0120" y="2066544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India DC Capacity: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2.5 GW expected by 2027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670048"/>
            <a:ext cx="274320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0120" y="2596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Water Impact: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AI infra may use 6x Denmark's annual water consumption</a:t>
            </a:r>
            <a:endParaRPr lang="en-US" sz="15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00400"/>
            <a:ext cx="274320" cy="2743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0120" y="3127248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Policy Gap: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No national data centre policy; Draft 2020 (MeitY) not adopted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730752"/>
            <a:ext cx="274320" cy="27432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60120" y="3657600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6B35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Solutions: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Integrated policy, clean energy (SMRs), water conservation, green standards</a:t>
            </a:r>
            <a:endParaRPr lang="en-US" sz="1500" dirty="0"/>
          </a:p>
        </p:txBody>
      </p:sp>
      <p:sp>
        <p:nvSpPr>
          <p:cNvPr id="18" name="Shape 9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9" name="Text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Exam Pointers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QUICK REVISION — ALL 4 TOPICS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685800"/>
            <a:ext cx="1371600" cy="32004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6" name="Shape 4"/>
          <p:cNvSpPr/>
          <p:nvPr/>
        </p:nvSpPr>
        <p:spPr>
          <a:xfrm>
            <a:off x="365760" y="914400"/>
            <a:ext cx="841248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5760" y="914400"/>
            <a:ext cx="54864" cy="7772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8" name="Shape 6"/>
          <p:cNvSpPr/>
          <p:nvPr/>
        </p:nvSpPr>
        <p:spPr>
          <a:xfrm>
            <a:off x="548640" y="1097280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10972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97280" y="96012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AI Summit 2026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97280" y="128016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Feb 16-20, New Delhi | 88 countries | 7 Chakras | 4 Frameworks | First Global South AI Summit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65760" y="1828800"/>
            <a:ext cx="841248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65760" y="1828800"/>
            <a:ext cx="54864" cy="7772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4" name="Shape 12"/>
          <p:cNvSpPr/>
          <p:nvPr/>
        </p:nvSpPr>
        <p:spPr>
          <a:xfrm>
            <a:off x="548640" y="2011680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5" name="Text 13"/>
          <p:cNvSpPr/>
          <p:nvPr/>
        </p:nvSpPr>
        <p:spPr>
          <a:xfrm>
            <a:off x="548640" y="2011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097280" y="187452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MANAV Vision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097280" y="219456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Moral, Accountable, National sovereignty, Accessible, Valid | Glass Box approach | Paperclip Problem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365760" y="2743200"/>
            <a:ext cx="841248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365760" y="2743200"/>
            <a:ext cx="54864" cy="7772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0" name="Shape 18"/>
          <p:cNvSpPr/>
          <p:nvPr/>
        </p:nvSpPr>
        <p:spPr>
          <a:xfrm>
            <a:off x="548640" y="2926080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1" name="Text 19"/>
          <p:cNvSpPr/>
          <p:nvPr/>
        </p:nvSpPr>
        <p:spPr>
          <a:xfrm>
            <a:off x="548640" y="2926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03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97280" y="278892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IndiaAI Mission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097280" y="310896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Rs 1,000 Cr | 38,000 GPUs | 7 Pillars | BHASHINI, BharatGen, SabhaSaar, Bharat-VISTAAR, Adi Vaani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65760" y="3657600"/>
            <a:ext cx="841248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365760" y="3657600"/>
            <a:ext cx="54864" cy="77724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6" name="Shape 24"/>
          <p:cNvSpPr/>
          <p:nvPr/>
        </p:nvSpPr>
        <p:spPr>
          <a:xfrm>
            <a:off x="548640" y="3840480"/>
            <a:ext cx="411480" cy="41148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7" name="Text 25"/>
          <p:cNvSpPr/>
          <p:nvPr/>
        </p:nvSpPr>
        <p:spPr>
          <a:xfrm>
            <a:off x="54864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04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097280" y="370332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Energy Crisis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097280" y="402336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945 TWh by 2030 | 12%/yr growth | 6x Denmark water | No DC policy | 5-point way forward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31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882896"/>
            <a:ext cx="384048" cy="237744"/>
          </a:xfrm>
          <a:prstGeom prst="rect">
            <a:avLst/>
          </a:prstGeom>
        </p:spPr>
      </p:pic>
      <p:sp>
        <p:nvSpPr>
          <p:cNvPr id="32" name="Text 29"/>
          <p:cNvSpPr/>
          <p:nvPr/>
        </p:nvSpPr>
        <p:spPr>
          <a:xfrm>
            <a:off x="5943600" y="48691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0" y="457200"/>
            <a:ext cx="2743200" cy="17190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28600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Thank You!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Stay Updated. Stay Ahead.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3200400" y="3611880"/>
            <a:ext cx="2743200" cy="3657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457200" y="3749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www.clatgurukul.com  |  @clatgurukul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9" name="Text 6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By Ready For Exam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 AI Impact Summit 2026 — Class PPT for CLAT</dc:title>
  <dc:subject>PptxGenJS Presentation</dc:subject>
  <dc:creator>CLAT Gurukul</dc:creator>
  <cp:lastModifiedBy>CLAT Gurukul</cp:lastModifiedBy>
  <cp:revision>1</cp:revision>
  <dcterms:created xsi:type="dcterms:W3CDTF">2026-04-10T06:01:24Z</dcterms:created>
  <dcterms:modified xsi:type="dcterms:W3CDTF">2026-04-10T06:01:24Z</dcterms:modified>
</cp:coreProperties>
</file>