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4114800" y="0"/>
            <a:ext cx="8076895" cy="6858000"/>
          </a:xfrm>
          <a:prstGeom prst="rect">
            <a:avLst/>
          </a:prstGeom>
          <a:solidFill>
            <a:srgbClr val="0E1A30"/>
          </a:solidFill>
          <a:ln/>
        </p:spPr>
      </p:sp>
      <p:sp>
        <p:nvSpPr>
          <p:cNvPr id="3" name="Shape 1"/>
          <p:cNvSpPr/>
          <p:nvPr/>
        </p:nvSpPr>
        <p:spPr>
          <a:xfrm>
            <a:off x="4114800" y="0"/>
            <a:ext cx="73152" cy="6858000"/>
          </a:xfrm>
          <a:prstGeom prst="rect">
            <a:avLst/>
          </a:prstGeom>
          <a:solidFill>
            <a:srgbClr val="FF6B35"/>
          </a:solidFill>
          <a:ln/>
        </p:spPr>
      </p:sp>
      <p:pic>
        <p:nvPicPr>
          <p:cNvPr id="4" name="Image 0" descr="/tmp/cg-logo-white-on-navy.png">    </p:cNvPr>
          <p:cNvPicPr>
            <a:picLocks noChangeAspect="1"/>
          </p:cNvPicPr>
          <p:nvPr/>
        </p:nvPicPr>
        <p:blipFill>
          <a:blip r:embed="rId1"/>
          <a:stretch>
            <a:fillRect/>
          </a:stretch>
        </p:blipFill>
        <p:spPr>
          <a:xfrm>
            <a:off x="640080" y="640080"/>
            <a:ext cx="822960" cy="512064"/>
          </a:xfrm>
          <a:prstGeom prst="rect">
            <a:avLst/>
          </a:prstGeom>
        </p:spPr>
      </p:pic>
      <p:sp>
        <p:nvSpPr>
          <p:cNvPr id="5" name="Text 2"/>
          <p:cNvSpPr/>
          <p:nvPr/>
        </p:nvSpPr>
        <p:spPr>
          <a:xfrm>
            <a:off x="1600200" y="685800"/>
            <a:ext cx="2743200" cy="27432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GURUKUL</a:t>
            </a:r>
            <a:endParaRPr lang="en-US" sz="1600" dirty="0"/>
          </a:p>
        </p:txBody>
      </p:sp>
      <p:sp>
        <p:nvSpPr>
          <p:cNvPr id="6" name="Text 3"/>
          <p:cNvSpPr/>
          <p:nvPr/>
        </p:nvSpPr>
        <p:spPr>
          <a:xfrm>
            <a:off x="1600200" y="960120"/>
            <a:ext cx="2743200" cy="182880"/>
          </a:xfrm>
          <a:prstGeom prst="rect">
            <a:avLst/>
          </a:prstGeom>
          <a:noFill/>
          <a:ln/>
        </p:spPr>
        <p:txBody>
          <a:bodyPr wrap="square" rtlCol="0" anchor="ctr"/>
          <a:lstStyle/>
          <a:p>
            <a:pPr indent="0" marL="0">
              <a:buNone/>
            </a:pPr>
            <a:r>
              <a:rPr lang="en-US" sz="900" spc="400" kern="0" dirty="0">
                <a:solidFill>
                  <a:srgbClr val="FF6B35"/>
                </a:solidFill>
                <a:latin typeface="Calibri" pitchFamily="34" charset="0"/>
                <a:ea typeface="Calibri" pitchFamily="34" charset="-122"/>
                <a:cs typeface="Calibri" pitchFamily="34" charset="-120"/>
              </a:rPr>
              <a:t>EST. PATNA</a:t>
            </a:r>
            <a:endParaRPr lang="en-US" sz="900" dirty="0"/>
          </a:p>
        </p:txBody>
      </p:sp>
      <p:sp>
        <p:nvSpPr>
          <p:cNvPr id="7" name="Shape 4"/>
          <p:cNvSpPr/>
          <p:nvPr/>
        </p:nvSpPr>
        <p:spPr>
          <a:xfrm>
            <a:off x="640080" y="2103120"/>
            <a:ext cx="164592" cy="502920"/>
          </a:xfrm>
          <a:prstGeom prst="rect">
            <a:avLst/>
          </a:prstGeom>
          <a:solidFill>
            <a:srgbClr val="FF6B35"/>
          </a:solidFill>
          <a:ln/>
        </p:spPr>
      </p:sp>
      <p:sp>
        <p:nvSpPr>
          <p:cNvPr id="8" name="Text 5"/>
          <p:cNvSpPr/>
          <p:nvPr/>
        </p:nvSpPr>
        <p:spPr>
          <a:xfrm>
            <a:off x="914400" y="2057400"/>
            <a:ext cx="3657600" cy="594360"/>
          </a:xfrm>
          <a:prstGeom prst="rect">
            <a:avLst/>
          </a:prstGeom>
          <a:noFill/>
          <a:ln/>
        </p:spPr>
        <p:txBody>
          <a:bodyPr wrap="square" rtlCol="0" anchor="ctr"/>
          <a:lstStyle/>
          <a:p>
            <a:pPr indent="0" marL="0">
              <a:buNone/>
            </a:pPr>
            <a:r>
              <a:rPr lang="en-US" sz="3000" b="1" spc="600" kern="0" dirty="0">
                <a:solidFill>
                  <a:srgbClr val="FF6B35"/>
                </a:solidFill>
                <a:latin typeface="Calibri" pitchFamily="34" charset="0"/>
                <a:ea typeface="Calibri" pitchFamily="34" charset="-122"/>
                <a:cs typeface="Calibri" pitchFamily="34" charset="-120"/>
              </a:rPr>
              <a:t>CLASS  02</a:t>
            </a:r>
            <a:endParaRPr lang="en-US" sz="3000" dirty="0"/>
          </a:p>
        </p:txBody>
      </p:sp>
      <p:sp>
        <p:nvSpPr>
          <p:cNvPr id="9" name="Text 6"/>
          <p:cNvSpPr/>
          <p:nvPr/>
        </p:nvSpPr>
        <p:spPr>
          <a:xfrm>
            <a:off x="640080" y="2788920"/>
            <a:ext cx="3657600" cy="502920"/>
          </a:xfrm>
          <a:prstGeom prst="rect">
            <a:avLst/>
          </a:prstGeom>
          <a:noFill/>
          <a:ln/>
        </p:spPr>
        <p:txBody>
          <a:bodyPr wrap="square" rtlCol="0" anchor="ctr"/>
          <a:lstStyle/>
          <a:p>
            <a:pPr indent="0" marL="0">
              <a:buNone/>
            </a:pPr>
            <a:r>
              <a:rPr lang="en-US" sz="2600" dirty="0">
                <a:solidFill>
                  <a:srgbClr val="FFFFFF"/>
                </a:solidFill>
                <a:latin typeface="Calibri" pitchFamily="34" charset="0"/>
                <a:ea typeface="Calibri" pitchFamily="34" charset="-122"/>
                <a:cs typeface="Calibri" pitchFamily="34" charset="-120"/>
              </a:rPr>
              <a:t>GK Including</a:t>
            </a:r>
            <a:endParaRPr lang="en-US" sz="2600" dirty="0"/>
          </a:p>
        </p:txBody>
      </p:sp>
      <p:sp>
        <p:nvSpPr>
          <p:cNvPr id="10" name="Text 7"/>
          <p:cNvSpPr/>
          <p:nvPr/>
        </p:nvSpPr>
        <p:spPr>
          <a:xfrm>
            <a:off x="640080" y="3246120"/>
            <a:ext cx="3657600" cy="50292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Current Affairs</a:t>
            </a:r>
            <a:endParaRPr lang="en-US" sz="2600" dirty="0"/>
          </a:p>
        </p:txBody>
      </p:sp>
      <p:sp>
        <p:nvSpPr>
          <p:cNvPr id="11" name="Shape 8"/>
          <p:cNvSpPr/>
          <p:nvPr/>
        </p:nvSpPr>
        <p:spPr>
          <a:xfrm>
            <a:off x="640080" y="3931920"/>
            <a:ext cx="2560320" cy="0"/>
          </a:xfrm>
          <a:prstGeom prst="line">
            <a:avLst/>
          </a:prstGeom>
          <a:noFill/>
          <a:ln w="25400">
            <a:solidFill>
              <a:srgbClr val="FF6B35"/>
            </a:solidFill>
            <a:prstDash val="solid"/>
          </a:ln>
        </p:spPr>
      </p:sp>
      <p:sp>
        <p:nvSpPr>
          <p:cNvPr id="12" name="Text 9"/>
          <p:cNvSpPr/>
          <p:nvPr/>
        </p:nvSpPr>
        <p:spPr>
          <a:xfrm>
            <a:off x="640080" y="4023360"/>
            <a:ext cx="3657600" cy="365760"/>
          </a:xfrm>
          <a:prstGeom prst="rect">
            <a:avLst/>
          </a:prstGeom>
          <a:noFill/>
          <a:ln/>
        </p:spPr>
        <p:txBody>
          <a:bodyPr wrap="square" rtlCol="0" anchor="ctr"/>
          <a:lstStyle/>
          <a:p>
            <a:pPr indent="0" marL="0">
              <a:buNone/>
            </a:pPr>
            <a:r>
              <a:rPr lang="en-US" sz="1200" i="1" dirty="0">
                <a:solidFill>
                  <a:srgbClr val="FFB89A"/>
                </a:solidFill>
                <a:latin typeface="Calibri" pitchFamily="34" charset="0"/>
                <a:ea typeface="Calibri" pitchFamily="34" charset="-122"/>
                <a:cs typeface="Calibri" pitchFamily="34" charset="-120"/>
              </a:rPr>
              <a:t>April 2026 · Faculty edition</a:t>
            </a:r>
            <a:endParaRPr lang="en-US" sz="1200" dirty="0"/>
          </a:p>
        </p:txBody>
      </p:sp>
      <p:sp>
        <p:nvSpPr>
          <p:cNvPr id="13" name="Text 10"/>
          <p:cNvSpPr/>
          <p:nvPr/>
        </p:nvSpPr>
        <p:spPr>
          <a:xfrm>
            <a:off x="640080" y="4297680"/>
            <a:ext cx="3657600" cy="365760"/>
          </a:xfrm>
          <a:prstGeom prst="rect">
            <a:avLst/>
          </a:prstGeom>
          <a:noFill/>
          <a:ln/>
        </p:spPr>
        <p:txBody>
          <a:bodyPr wrap="square" rtlCol="0" anchor="ctr"/>
          <a:lstStyle/>
          <a:p>
            <a:pPr indent="0" marL="0">
              <a:buNone/>
            </a:pPr>
            <a:r>
              <a:rPr lang="en-US" sz="1000" dirty="0">
                <a:solidFill>
                  <a:srgbClr val="FFB89A"/>
                </a:solidFill>
                <a:latin typeface="Calibri" pitchFamily="34" charset="0"/>
                <a:ea typeface="Calibri" pitchFamily="34" charset="-122"/>
                <a:cs typeface="Calibri" pitchFamily="34" charset="-120"/>
              </a:rPr>
              <a:t>Source: clatgurukul.com daily blogs (Mar–Apr 2026)</a:t>
            </a:r>
            <a:endParaRPr lang="en-US" sz="1000" dirty="0"/>
          </a:p>
        </p:txBody>
      </p:sp>
      <p:sp>
        <p:nvSpPr>
          <p:cNvPr id="14" name="Text 11"/>
          <p:cNvSpPr/>
          <p:nvPr/>
        </p:nvSpPr>
        <p:spPr>
          <a:xfrm>
            <a:off x="4754880" y="914400"/>
            <a:ext cx="6858000" cy="27432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TODAY'S TWO PILLARS</a:t>
            </a:r>
            <a:endParaRPr lang="en-US" sz="1100" dirty="0"/>
          </a:p>
        </p:txBody>
      </p:sp>
      <p:sp>
        <p:nvSpPr>
          <p:cNvPr id="15" name="Shape 12"/>
          <p:cNvSpPr/>
          <p:nvPr/>
        </p:nvSpPr>
        <p:spPr>
          <a:xfrm>
            <a:off x="4754880" y="1371600"/>
            <a:ext cx="6949440" cy="2286000"/>
          </a:xfrm>
          <a:prstGeom prst="roundRect">
            <a:avLst>
              <a:gd name="adj" fmla="val 4000"/>
            </a:avLst>
          </a:prstGeom>
          <a:solidFill>
            <a:srgbClr val="2E4773"/>
          </a:solidFill>
          <a:ln w="12700">
            <a:solidFill>
              <a:srgbClr val="FF6B35"/>
            </a:solidFill>
            <a:prstDash val="solid"/>
          </a:ln>
        </p:spPr>
      </p:sp>
      <p:sp>
        <p:nvSpPr>
          <p:cNvPr id="16" name="Text 13"/>
          <p:cNvSpPr/>
          <p:nvPr/>
        </p:nvSpPr>
        <p:spPr>
          <a:xfrm>
            <a:off x="4937760" y="1508760"/>
            <a:ext cx="548640" cy="548640"/>
          </a:xfrm>
          <a:prstGeom prst="rect">
            <a:avLst/>
          </a:prstGeom>
          <a:noFill/>
          <a:ln/>
        </p:spPr>
        <p:txBody>
          <a:bodyPr wrap="square" rtlCol="0" anchor="ctr"/>
          <a:lstStyle/>
          <a:p>
            <a:pPr indent="0" marL="0">
              <a:buNone/>
            </a:pPr>
            <a:r>
              <a:rPr lang="en-US" sz="3600" b="1" dirty="0">
                <a:solidFill>
                  <a:srgbClr val="FF6B35"/>
                </a:solidFill>
                <a:latin typeface="Calibri" pitchFamily="34" charset="0"/>
                <a:ea typeface="Calibri" pitchFamily="34" charset="-122"/>
                <a:cs typeface="Calibri" pitchFamily="34" charset="-120"/>
              </a:rPr>
              <a:t>A</a:t>
            </a:r>
            <a:endParaRPr lang="en-US" sz="3600" dirty="0"/>
          </a:p>
        </p:txBody>
      </p:sp>
      <p:sp>
        <p:nvSpPr>
          <p:cNvPr id="17" name="Text 14"/>
          <p:cNvSpPr/>
          <p:nvPr/>
        </p:nvSpPr>
        <p:spPr>
          <a:xfrm>
            <a:off x="5577840" y="1508760"/>
            <a:ext cx="5943600" cy="36576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DELIMITATION &amp; FEDERALISM</a:t>
            </a:r>
            <a:endParaRPr lang="en-US" sz="1700" dirty="0"/>
          </a:p>
        </p:txBody>
      </p:sp>
      <p:sp>
        <p:nvSpPr>
          <p:cNvPr id="18" name="Text 15"/>
          <p:cNvSpPr/>
          <p:nvPr/>
        </p:nvSpPr>
        <p:spPr>
          <a:xfrm>
            <a:off x="5577840" y="1874520"/>
            <a:ext cx="5943600" cy="155448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The 2026 trigger · Article 82 · Bommai · 850-seat LS · 131st Amendment defeat · Nari Shakti Vandan Adhiniyam · DMK push</a:t>
            </a:r>
            <a:endParaRPr lang="en-US" sz="1200" dirty="0"/>
          </a:p>
        </p:txBody>
      </p:sp>
      <p:sp>
        <p:nvSpPr>
          <p:cNvPr id="19" name="Text 16"/>
          <p:cNvSpPr/>
          <p:nvPr/>
        </p:nvSpPr>
        <p:spPr>
          <a:xfrm>
            <a:off x="5577840" y="3200400"/>
            <a:ext cx="2743200" cy="274320"/>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14 slides</a:t>
            </a:r>
            <a:endParaRPr lang="en-US" sz="1000" dirty="0"/>
          </a:p>
        </p:txBody>
      </p:sp>
      <p:sp>
        <p:nvSpPr>
          <p:cNvPr id="20" name="Shape 17"/>
          <p:cNvSpPr/>
          <p:nvPr/>
        </p:nvSpPr>
        <p:spPr>
          <a:xfrm>
            <a:off x="4754880" y="3794760"/>
            <a:ext cx="6949440" cy="2286000"/>
          </a:xfrm>
          <a:prstGeom prst="roundRect">
            <a:avLst>
              <a:gd name="adj" fmla="val 4000"/>
            </a:avLst>
          </a:prstGeom>
          <a:solidFill>
            <a:srgbClr val="2E4773"/>
          </a:solidFill>
          <a:ln w="12700">
            <a:solidFill>
              <a:srgbClr val="FF6B35"/>
            </a:solidFill>
            <a:prstDash val="solid"/>
          </a:ln>
        </p:spPr>
      </p:sp>
      <p:sp>
        <p:nvSpPr>
          <p:cNvPr id="21" name="Text 18"/>
          <p:cNvSpPr/>
          <p:nvPr/>
        </p:nvSpPr>
        <p:spPr>
          <a:xfrm>
            <a:off x="4937760" y="3931920"/>
            <a:ext cx="548640" cy="548640"/>
          </a:xfrm>
          <a:prstGeom prst="rect">
            <a:avLst/>
          </a:prstGeom>
          <a:noFill/>
          <a:ln/>
        </p:spPr>
        <p:txBody>
          <a:bodyPr wrap="square" rtlCol="0" anchor="ctr"/>
          <a:lstStyle/>
          <a:p>
            <a:pPr indent="0" marL="0">
              <a:buNone/>
            </a:pPr>
            <a:r>
              <a:rPr lang="en-US" sz="3600" b="1" dirty="0">
                <a:solidFill>
                  <a:srgbClr val="FF6B35"/>
                </a:solidFill>
                <a:latin typeface="Calibri" pitchFamily="34" charset="0"/>
                <a:ea typeface="Calibri" pitchFamily="34" charset="-122"/>
                <a:cs typeface="Calibri" pitchFamily="34" charset="-120"/>
              </a:rPr>
              <a:t>B</a:t>
            </a:r>
            <a:endParaRPr lang="en-US" sz="3600" dirty="0"/>
          </a:p>
        </p:txBody>
      </p:sp>
      <p:sp>
        <p:nvSpPr>
          <p:cNvPr id="22" name="Text 19"/>
          <p:cNvSpPr/>
          <p:nvPr/>
        </p:nvSpPr>
        <p:spPr>
          <a:xfrm>
            <a:off x="5577840" y="3931920"/>
            <a:ext cx="5943600" cy="36576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INDIA'S SPACE PROGRAMME</a:t>
            </a:r>
            <a:endParaRPr lang="en-US" sz="1700" dirty="0"/>
          </a:p>
        </p:txBody>
      </p:sp>
      <p:sp>
        <p:nvSpPr>
          <p:cNvPr id="23" name="Text 20"/>
          <p:cNvSpPr/>
          <p:nvPr/>
        </p:nvSpPr>
        <p:spPr>
          <a:xfrm>
            <a:off x="5577840" y="4297680"/>
            <a:ext cx="5943600" cy="155448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Skyroot Vikram-1 · PFBR-500 Kalpakkam · Artemis II · OST 1967 · IN-SPACe · Liability Convention · Mission Shakti</a:t>
            </a:r>
            <a:endParaRPr lang="en-US" sz="1200" dirty="0"/>
          </a:p>
        </p:txBody>
      </p:sp>
      <p:sp>
        <p:nvSpPr>
          <p:cNvPr id="24" name="Text 21"/>
          <p:cNvSpPr/>
          <p:nvPr/>
        </p:nvSpPr>
        <p:spPr>
          <a:xfrm>
            <a:off x="5577840" y="5623560"/>
            <a:ext cx="2743200" cy="274320"/>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14 slides</a:t>
            </a:r>
            <a:endParaRPr lang="en-US" sz="1000" dirty="0"/>
          </a:p>
        </p:txBody>
      </p:sp>
      <p:sp>
        <p:nvSpPr>
          <p:cNvPr id="25" name="Text 22"/>
          <p:cNvSpPr/>
          <p:nvPr/>
        </p:nvSpPr>
        <p:spPr>
          <a:xfrm>
            <a:off x="0" y="6446520"/>
            <a:ext cx="12191695" cy="274320"/>
          </a:xfrm>
          <a:prstGeom prst="rect">
            <a:avLst/>
          </a:prstGeom>
          <a:noFill/>
          <a:ln/>
        </p:spPr>
        <p:txBody>
          <a:bodyPr wrap="square" rtlCol="0" anchor="ctr"/>
          <a:lstStyle/>
          <a:p>
            <a:pPr algn="ctr" indent="0" marL="0">
              <a:buNone/>
            </a:pPr>
            <a:r>
              <a:rPr lang="en-US" sz="900" spc="400" kern="0" dirty="0">
                <a:solidFill>
                  <a:srgbClr val="5A6478"/>
                </a:solidFill>
                <a:latin typeface="Calibri" pitchFamily="34" charset="0"/>
                <a:ea typeface="Calibri" pitchFamily="34" charset="-122"/>
                <a:cs typeface="Calibri" pitchFamily="34" charset="-120"/>
              </a:rPr>
              <a:t>33 SLIDES · 25 MCQs IN PRACTICE SHEET · 60-MIN LECTURE</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FROM CLASS 01 TO CLASS 02</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Recap &amp; Today's Build</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Where we left off last week, and what we are covering today</a:t>
            </a:r>
            <a:endParaRPr lang="en-US" sz="1400" dirty="0"/>
          </a:p>
        </p:txBody>
      </p:sp>
      <p:sp>
        <p:nvSpPr>
          <p:cNvPr id="13" name="Shape 10"/>
          <p:cNvSpPr/>
          <p:nvPr/>
        </p:nvSpPr>
        <p:spPr>
          <a:xfrm>
            <a:off x="457200" y="2194560"/>
            <a:ext cx="5303520" cy="4023360"/>
          </a:xfrm>
          <a:prstGeom prst="roundRect">
            <a:avLst>
              <a:gd name="adj" fmla="val 2273"/>
            </a:avLst>
          </a:prstGeom>
          <a:solidFill>
            <a:srgbClr val="E8ECF3"/>
          </a:solidFill>
          <a:ln w="12700">
            <a:solidFill>
              <a:srgbClr val="1B2D4F"/>
            </a:solidFill>
            <a:prstDash val="solid"/>
          </a:ln>
        </p:spPr>
      </p:sp>
      <p:sp>
        <p:nvSpPr>
          <p:cNvPr id="14" name="Shape 11"/>
          <p:cNvSpPr/>
          <p:nvPr/>
        </p:nvSpPr>
        <p:spPr>
          <a:xfrm>
            <a:off x="457200" y="2194560"/>
            <a:ext cx="5303520" cy="502920"/>
          </a:xfrm>
          <a:prstGeom prst="rect">
            <a:avLst/>
          </a:prstGeom>
          <a:solidFill>
            <a:srgbClr val="1B2D4F"/>
          </a:solidFill>
          <a:ln/>
        </p:spPr>
      </p:sp>
      <p:sp>
        <p:nvSpPr>
          <p:cNvPr id="15" name="Text 12"/>
          <p:cNvSpPr/>
          <p:nvPr/>
        </p:nvSpPr>
        <p:spPr>
          <a:xfrm>
            <a:off x="640080" y="2240280"/>
            <a:ext cx="5029200" cy="411480"/>
          </a:xfrm>
          <a:prstGeom prst="rect">
            <a:avLst/>
          </a:prstGeom>
          <a:noFill/>
          <a:ln/>
        </p:spPr>
        <p:txBody>
          <a:bodyPr wrap="square" rtlCol="0" anchor="ctr"/>
          <a:lstStyle/>
          <a:p>
            <a:pPr indent="0" marL="0">
              <a:buNone/>
            </a:pPr>
            <a:r>
              <a:rPr lang="en-US" sz="1300" b="1" spc="300" kern="0" dirty="0">
                <a:solidFill>
                  <a:srgbClr val="FFFFFF"/>
                </a:solidFill>
                <a:latin typeface="Calibri" pitchFamily="34" charset="0"/>
                <a:ea typeface="Calibri" pitchFamily="34" charset="-122"/>
                <a:cs typeface="Calibri" pitchFamily="34" charset="-120"/>
              </a:rPr>
              <a:t>CLASS 01 RECAP</a:t>
            </a:r>
            <a:endParaRPr lang="en-US" sz="1300" dirty="0"/>
          </a:p>
        </p:txBody>
      </p:sp>
      <p:sp>
        <p:nvSpPr>
          <p:cNvPr id="16" name="Shape 13"/>
          <p:cNvSpPr/>
          <p:nvPr/>
        </p:nvSpPr>
        <p:spPr>
          <a:xfrm>
            <a:off x="640080" y="2880360"/>
            <a:ext cx="822960" cy="502920"/>
          </a:xfrm>
          <a:prstGeom prst="rect">
            <a:avLst/>
          </a:prstGeom>
          <a:solidFill>
            <a:srgbClr val="FF6B35"/>
          </a:solidFill>
          <a:ln/>
        </p:spPr>
      </p:sp>
      <p:sp>
        <p:nvSpPr>
          <p:cNvPr id="17" name="Text 14"/>
          <p:cNvSpPr/>
          <p:nvPr/>
        </p:nvSpPr>
        <p:spPr>
          <a:xfrm>
            <a:off x="640080" y="288036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AI</a:t>
            </a:r>
            <a:endParaRPr lang="en-US" sz="900" dirty="0"/>
          </a:p>
        </p:txBody>
      </p:sp>
      <p:sp>
        <p:nvSpPr>
          <p:cNvPr id="18" name="Text 15"/>
          <p:cNvSpPr/>
          <p:nvPr/>
        </p:nvSpPr>
        <p:spPr>
          <a:xfrm>
            <a:off x="1600200" y="288036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India AI Impact Summit 2026</a:t>
            </a:r>
            <a:endParaRPr lang="en-US" sz="1200" dirty="0"/>
          </a:p>
        </p:txBody>
      </p:sp>
      <p:sp>
        <p:nvSpPr>
          <p:cNvPr id="19" name="Shape 16"/>
          <p:cNvSpPr/>
          <p:nvPr/>
        </p:nvSpPr>
        <p:spPr>
          <a:xfrm>
            <a:off x="640080" y="3657600"/>
            <a:ext cx="822960" cy="502920"/>
          </a:xfrm>
          <a:prstGeom prst="rect">
            <a:avLst/>
          </a:prstGeom>
          <a:solidFill>
            <a:srgbClr val="FF6B35"/>
          </a:solidFill>
          <a:ln/>
        </p:spPr>
      </p:sp>
      <p:sp>
        <p:nvSpPr>
          <p:cNvPr id="20" name="Text 17"/>
          <p:cNvSpPr/>
          <p:nvPr/>
        </p:nvSpPr>
        <p:spPr>
          <a:xfrm>
            <a:off x="640080" y="365760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MISSION</a:t>
            </a:r>
            <a:endParaRPr lang="en-US" sz="900" dirty="0"/>
          </a:p>
        </p:txBody>
      </p:sp>
      <p:sp>
        <p:nvSpPr>
          <p:cNvPr id="21" name="Text 18"/>
          <p:cNvSpPr/>
          <p:nvPr/>
        </p:nvSpPr>
        <p:spPr>
          <a:xfrm>
            <a:off x="1600200" y="365760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IndiaAI compute stack &amp; DPDP linkage</a:t>
            </a:r>
            <a:endParaRPr lang="en-US" sz="1200" dirty="0"/>
          </a:p>
        </p:txBody>
      </p:sp>
      <p:sp>
        <p:nvSpPr>
          <p:cNvPr id="22" name="Shape 19"/>
          <p:cNvSpPr/>
          <p:nvPr/>
        </p:nvSpPr>
        <p:spPr>
          <a:xfrm>
            <a:off x="640080" y="4434840"/>
            <a:ext cx="822960" cy="502920"/>
          </a:xfrm>
          <a:prstGeom prst="rect">
            <a:avLst/>
          </a:prstGeom>
          <a:solidFill>
            <a:srgbClr val="FF6B35"/>
          </a:solidFill>
          <a:ln/>
        </p:spPr>
      </p:sp>
      <p:sp>
        <p:nvSpPr>
          <p:cNvPr id="23" name="Text 20"/>
          <p:cNvSpPr/>
          <p:nvPr/>
        </p:nvSpPr>
        <p:spPr>
          <a:xfrm>
            <a:off x="640080" y="443484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LAW</a:t>
            </a:r>
            <a:endParaRPr lang="en-US" sz="900" dirty="0"/>
          </a:p>
        </p:txBody>
      </p:sp>
      <p:sp>
        <p:nvSpPr>
          <p:cNvPr id="24" name="Text 21"/>
          <p:cNvSpPr/>
          <p:nvPr/>
        </p:nvSpPr>
        <p:spPr>
          <a:xfrm>
            <a:off x="1600200" y="443484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DPDP Act 2023 — data governance</a:t>
            </a:r>
            <a:endParaRPr lang="en-US" sz="1200" dirty="0"/>
          </a:p>
        </p:txBody>
      </p:sp>
      <p:sp>
        <p:nvSpPr>
          <p:cNvPr id="25" name="Shape 22"/>
          <p:cNvSpPr/>
          <p:nvPr/>
        </p:nvSpPr>
        <p:spPr>
          <a:xfrm>
            <a:off x="640080" y="5212080"/>
            <a:ext cx="822960" cy="502920"/>
          </a:xfrm>
          <a:prstGeom prst="rect">
            <a:avLst/>
          </a:prstGeom>
          <a:solidFill>
            <a:srgbClr val="FF6B35"/>
          </a:solidFill>
          <a:ln/>
        </p:spPr>
      </p:sp>
      <p:sp>
        <p:nvSpPr>
          <p:cNvPr id="26" name="Text 23"/>
          <p:cNvSpPr/>
          <p:nvPr/>
        </p:nvSpPr>
        <p:spPr>
          <a:xfrm>
            <a:off x="640080" y="521208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POLICY</a:t>
            </a:r>
            <a:endParaRPr lang="en-US" sz="900" dirty="0"/>
          </a:p>
        </p:txBody>
      </p:sp>
      <p:sp>
        <p:nvSpPr>
          <p:cNvPr id="27" name="Text 24"/>
          <p:cNvSpPr/>
          <p:nvPr/>
        </p:nvSpPr>
        <p:spPr>
          <a:xfrm>
            <a:off x="1600200" y="521208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Atmanirbhar Bharat AI angle</a:t>
            </a:r>
            <a:endParaRPr lang="en-US" sz="1200" dirty="0"/>
          </a:p>
        </p:txBody>
      </p:sp>
      <p:sp>
        <p:nvSpPr>
          <p:cNvPr id="28" name="Shape 25"/>
          <p:cNvSpPr/>
          <p:nvPr/>
        </p:nvSpPr>
        <p:spPr>
          <a:xfrm>
            <a:off x="5989320" y="2194560"/>
            <a:ext cx="5760720" cy="4023360"/>
          </a:xfrm>
          <a:prstGeom prst="roundRect">
            <a:avLst>
              <a:gd name="adj" fmla="val 2273"/>
            </a:avLst>
          </a:prstGeom>
          <a:solidFill>
            <a:srgbClr val="1B2D4F"/>
          </a:solidFill>
          <a:ln/>
        </p:spPr>
      </p:sp>
      <p:sp>
        <p:nvSpPr>
          <p:cNvPr id="29" name="Shape 26"/>
          <p:cNvSpPr/>
          <p:nvPr/>
        </p:nvSpPr>
        <p:spPr>
          <a:xfrm>
            <a:off x="5989320" y="2194560"/>
            <a:ext cx="5760720" cy="502920"/>
          </a:xfrm>
          <a:prstGeom prst="rect">
            <a:avLst/>
          </a:prstGeom>
          <a:solidFill>
            <a:srgbClr val="FF6B35"/>
          </a:solidFill>
          <a:ln/>
        </p:spPr>
      </p:sp>
      <p:sp>
        <p:nvSpPr>
          <p:cNvPr id="30" name="Text 27"/>
          <p:cNvSpPr/>
          <p:nvPr/>
        </p:nvSpPr>
        <p:spPr>
          <a:xfrm>
            <a:off x="6172200" y="2240280"/>
            <a:ext cx="5486400" cy="411480"/>
          </a:xfrm>
          <a:prstGeom prst="rect">
            <a:avLst/>
          </a:prstGeom>
          <a:noFill/>
          <a:ln/>
        </p:spPr>
        <p:txBody>
          <a:bodyPr wrap="square" rtlCol="0" anchor="ctr"/>
          <a:lstStyle/>
          <a:p>
            <a:pPr indent="0" marL="0">
              <a:buNone/>
            </a:pPr>
            <a:r>
              <a:rPr lang="en-US" sz="1300" b="1" spc="300" kern="0" dirty="0">
                <a:solidFill>
                  <a:srgbClr val="FFFFFF"/>
                </a:solidFill>
                <a:latin typeface="Calibri" pitchFamily="34" charset="0"/>
                <a:ea typeface="Calibri" pitchFamily="34" charset="-122"/>
                <a:cs typeface="Calibri" pitchFamily="34" charset="-120"/>
              </a:rPr>
              <a:t>TODAY  →  CLASS 02 BUILD</a:t>
            </a:r>
            <a:endParaRPr lang="en-US" sz="1300" dirty="0"/>
          </a:p>
        </p:txBody>
      </p:sp>
      <p:sp>
        <p:nvSpPr>
          <p:cNvPr id="31" name="Shape 28"/>
          <p:cNvSpPr/>
          <p:nvPr/>
        </p:nvSpPr>
        <p:spPr>
          <a:xfrm>
            <a:off x="6172200" y="2834640"/>
            <a:ext cx="411480" cy="411480"/>
          </a:xfrm>
          <a:prstGeom prst="ellipse">
            <a:avLst/>
          </a:prstGeom>
          <a:solidFill>
            <a:srgbClr val="FF6B35"/>
          </a:solidFill>
          <a:ln/>
        </p:spPr>
      </p:sp>
      <p:sp>
        <p:nvSpPr>
          <p:cNvPr id="32" name="Text 29"/>
          <p:cNvSpPr/>
          <p:nvPr/>
        </p:nvSpPr>
        <p:spPr>
          <a:xfrm>
            <a:off x="6172200" y="283464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A1</a:t>
            </a:r>
            <a:endParaRPr lang="en-US" sz="1000" dirty="0"/>
          </a:p>
        </p:txBody>
      </p:sp>
      <p:sp>
        <p:nvSpPr>
          <p:cNvPr id="33" name="Text 30"/>
          <p:cNvSpPr/>
          <p:nvPr/>
        </p:nvSpPr>
        <p:spPr>
          <a:xfrm>
            <a:off x="6766560" y="283464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Article 82 + 1976 Freeze + 2026 trigger</a:t>
            </a:r>
            <a:endParaRPr lang="en-US" sz="1150" dirty="0"/>
          </a:p>
        </p:txBody>
      </p:sp>
      <p:sp>
        <p:nvSpPr>
          <p:cNvPr id="34" name="Shape 31"/>
          <p:cNvSpPr/>
          <p:nvPr/>
        </p:nvSpPr>
        <p:spPr>
          <a:xfrm>
            <a:off x="6172200" y="3337560"/>
            <a:ext cx="411480" cy="411480"/>
          </a:xfrm>
          <a:prstGeom prst="ellipse">
            <a:avLst/>
          </a:prstGeom>
          <a:solidFill>
            <a:srgbClr val="FF6B35"/>
          </a:solidFill>
          <a:ln/>
        </p:spPr>
      </p:sp>
      <p:sp>
        <p:nvSpPr>
          <p:cNvPr id="35" name="Text 32"/>
          <p:cNvSpPr/>
          <p:nvPr/>
        </p:nvSpPr>
        <p:spPr>
          <a:xfrm>
            <a:off x="6172200" y="333756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A2</a:t>
            </a:r>
            <a:endParaRPr lang="en-US" sz="1000" dirty="0"/>
          </a:p>
        </p:txBody>
      </p:sp>
      <p:sp>
        <p:nvSpPr>
          <p:cNvPr id="36" name="Text 33"/>
          <p:cNvSpPr/>
          <p:nvPr/>
        </p:nvSpPr>
        <p:spPr>
          <a:xfrm>
            <a:off x="6766560" y="333756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S.R. Bommai (1994) — Federalism = Basic Structure</a:t>
            </a:r>
            <a:endParaRPr lang="en-US" sz="1150" dirty="0"/>
          </a:p>
        </p:txBody>
      </p:sp>
      <p:sp>
        <p:nvSpPr>
          <p:cNvPr id="37" name="Shape 34"/>
          <p:cNvSpPr/>
          <p:nvPr/>
        </p:nvSpPr>
        <p:spPr>
          <a:xfrm>
            <a:off x="6172200" y="3840480"/>
            <a:ext cx="411480" cy="411480"/>
          </a:xfrm>
          <a:prstGeom prst="ellipse">
            <a:avLst/>
          </a:prstGeom>
          <a:solidFill>
            <a:srgbClr val="FF6B35"/>
          </a:solidFill>
          <a:ln/>
        </p:spPr>
      </p:sp>
      <p:sp>
        <p:nvSpPr>
          <p:cNvPr id="38" name="Text 35"/>
          <p:cNvSpPr/>
          <p:nvPr/>
        </p:nvSpPr>
        <p:spPr>
          <a:xfrm>
            <a:off x="6172200" y="384048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A3</a:t>
            </a:r>
            <a:endParaRPr lang="en-US" sz="1000" dirty="0"/>
          </a:p>
        </p:txBody>
      </p:sp>
      <p:sp>
        <p:nvSpPr>
          <p:cNvPr id="39" name="Text 36"/>
          <p:cNvSpPr/>
          <p:nvPr/>
        </p:nvSpPr>
        <p:spPr>
          <a:xfrm>
            <a:off x="6766560" y="384048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131st Amendment Bill DEFEATED 298–230 (April 2026)</a:t>
            </a:r>
            <a:endParaRPr lang="en-US" sz="1150" dirty="0"/>
          </a:p>
        </p:txBody>
      </p:sp>
      <p:sp>
        <p:nvSpPr>
          <p:cNvPr id="40" name="Shape 37"/>
          <p:cNvSpPr/>
          <p:nvPr/>
        </p:nvSpPr>
        <p:spPr>
          <a:xfrm>
            <a:off x="6172200" y="4343400"/>
            <a:ext cx="411480" cy="411480"/>
          </a:xfrm>
          <a:prstGeom prst="ellipse">
            <a:avLst/>
          </a:prstGeom>
          <a:solidFill>
            <a:srgbClr val="FF6B35"/>
          </a:solidFill>
          <a:ln/>
        </p:spPr>
      </p:sp>
      <p:sp>
        <p:nvSpPr>
          <p:cNvPr id="41" name="Text 38"/>
          <p:cNvSpPr/>
          <p:nvPr/>
        </p:nvSpPr>
        <p:spPr>
          <a:xfrm>
            <a:off x="6172200" y="434340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B1</a:t>
            </a:r>
            <a:endParaRPr lang="en-US" sz="1000" dirty="0"/>
          </a:p>
        </p:txBody>
      </p:sp>
      <p:sp>
        <p:nvSpPr>
          <p:cNvPr id="42" name="Text 39"/>
          <p:cNvSpPr/>
          <p:nvPr/>
        </p:nvSpPr>
        <p:spPr>
          <a:xfrm>
            <a:off x="6766560" y="434340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Skyroot Vikram-1 — first Indian PRIVATE orbital launch</a:t>
            </a:r>
            <a:endParaRPr lang="en-US" sz="1150" dirty="0"/>
          </a:p>
        </p:txBody>
      </p:sp>
      <p:sp>
        <p:nvSpPr>
          <p:cNvPr id="43" name="Shape 40"/>
          <p:cNvSpPr/>
          <p:nvPr/>
        </p:nvSpPr>
        <p:spPr>
          <a:xfrm>
            <a:off x="6172200" y="4846320"/>
            <a:ext cx="411480" cy="411480"/>
          </a:xfrm>
          <a:prstGeom prst="ellipse">
            <a:avLst/>
          </a:prstGeom>
          <a:solidFill>
            <a:srgbClr val="FF6B35"/>
          </a:solidFill>
          <a:ln/>
        </p:spPr>
      </p:sp>
      <p:sp>
        <p:nvSpPr>
          <p:cNvPr id="44" name="Text 41"/>
          <p:cNvSpPr/>
          <p:nvPr/>
        </p:nvSpPr>
        <p:spPr>
          <a:xfrm>
            <a:off x="6172200" y="484632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B2</a:t>
            </a:r>
            <a:endParaRPr lang="en-US" sz="1000" dirty="0"/>
          </a:p>
        </p:txBody>
      </p:sp>
      <p:sp>
        <p:nvSpPr>
          <p:cNvPr id="45" name="Text 42"/>
          <p:cNvSpPr/>
          <p:nvPr/>
        </p:nvSpPr>
        <p:spPr>
          <a:xfrm>
            <a:off x="6766560" y="484632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PFBR-500 Kalpakkam goes critical — thorium arc</a:t>
            </a:r>
            <a:endParaRPr lang="en-US" sz="1150" dirty="0"/>
          </a:p>
        </p:txBody>
      </p:sp>
      <p:sp>
        <p:nvSpPr>
          <p:cNvPr id="46" name="Shape 43"/>
          <p:cNvSpPr/>
          <p:nvPr/>
        </p:nvSpPr>
        <p:spPr>
          <a:xfrm>
            <a:off x="6172200" y="5349240"/>
            <a:ext cx="411480" cy="411480"/>
          </a:xfrm>
          <a:prstGeom prst="ellipse">
            <a:avLst/>
          </a:prstGeom>
          <a:solidFill>
            <a:srgbClr val="FF6B35"/>
          </a:solidFill>
          <a:ln/>
        </p:spPr>
      </p:sp>
      <p:sp>
        <p:nvSpPr>
          <p:cNvPr id="47" name="Text 44"/>
          <p:cNvSpPr/>
          <p:nvPr/>
        </p:nvSpPr>
        <p:spPr>
          <a:xfrm>
            <a:off x="6172200" y="534924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B3</a:t>
            </a:r>
            <a:endParaRPr lang="en-US" sz="1000" dirty="0"/>
          </a:p>
        </p:txBody>
      </p:sp>
      <p:sp>
        <p:nvSpPr>
          <p:cNvPr id="48" name="Text 45"/>
          <p:cNvSpPr/>
          <p:nvPr/>
        </p:nvSpPr>
        <p:spPr>
          <a:xfrm>
            <a:off x="6766560" y="534924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OST 1967 + Liability Conv 1972 + Artemis II</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A</a:t>
            </a:r>
            <a:endParaRPr lang="en-US" sz="28000" dirty="0"/>
          </a:p>
        </p:txBody>
      </p:sp>
      <p:sp>
        <p:nvSpPr>
          <p:cNvPr id="3" name="Shape 1"/>
          <p:cNvSpPr/>
          <p:nvPr/>
        </p:nvSpPr>
        <p:spPr>
          <a:xfrm>
            <a:off x="5029200" y="2103120"/>
            <a:ext cx="164592" cy="2468880"/>
          </a:xfrm>
          <a:prstGeom prst="rect">
            <a:avLst/>
          </a:prstGeom>
          <a:solidFill>
            <a:srgbClr val="FF6B35"/>
          </a:solidFill>
          <a:ln/>
        </p:spPr>
      </p:sp>
      <p:sp>
        <p:nvSpPr>
          <p:cNvPr id="4" name="Text 2"/>
          <p:cNvSpPr/>
          <p:nvPr/>
        </p:nvSpPr>
        <p:spPr>
          <a:xfrm>
            <a:off x="5349240" y="2103120"/>
            <a:ext cx="3657600" cy="274320"/>
          </a:xfrm>
          <a:prstGeom prst="rect">
            <a:avLst/>
          </a:prstGeom>
          <a:noFill/>
          <a:ln/>
        </p:spPr>
        <p:txBody>
          <a:bodyPr wrap="square" rtlCol="0" anchor="ctr"/>
          <a:lstStyle/>
          <a:p>
            <a:pPr indent="0" marL="0">
              <a:buNone/>
            </a:pPr>
            <a:r>
              <a:rPr lang="en-US" sz="1200" spc="400" kern="0" dirty="0">
                <a:solidFill>
                  <a:srgbClr val="FF6B35"/>
                </a:solidFill>
                <a:latin typeface="Calibri" pitchFamily="34" charset="0"/>
                <a:ea typeface="Calibri" pitchFamily="34" charset="-122"/>
                <a:cs typeface="Calibri" pitchFamily="34" charset="-120"/>
              </a:rPr>
              <a:t>PART</a:t>
            </a:r>
            <a:endParaRPr lang="en-US" sz="1200" dirty="0"/>
          </a:p>
        </p:txBody>
      </p:sp>
      <p:sp>
        <p:nvSpPr>
          <p:cNvPr id="5" name="Text 3"/>
          <p:cNvSpPr/>
          <p:nvPr/>
        </p:nvSpPr>
        <p:spPr>
          <a:xfrm>
            <a:off x="5349240" y="2331720"/>
            <a:ext cx="3657600" cy="457200"/>
          </a:xfrm>
          <a:prstGeom prst="rect">
            <a:avLst/>
          </a:prstGeom>
          <a:noFill/>
          <a:ln/>
        </p:spPr>
        <p:txBody>
          <a:bodyPr wrap="square" rtlCol="0" anchor="ctr"/>
          <a:lstStyle/>
          <a:p>
            <a:pPr indent="0" marL="0">
              <a:buNone/>
            </a:pPr>
            <a:r>
              <a:rPr lang="en-US" sz="2200" b="1" dirty="0">
                <a:solidFill>
                  <a:srgbClr val="FF6B35"/>
                </a:solidFill>
                <a:latin typeface="Calibri" pitchFamily="34" charset="0"/>
                <a:ea typeface="Calibri" pitchFamily="34" charset="-122"/>
                <a:cs typeface="Calibri" pitchFamily="34" charset="-120"/>
              </a:rPr>
              <a:t>A</a:t>
            </a:r>
            <a:endParaRPr lang="en-US" sz="2200" dirty="0"/>
          </a:p>
        </p:txBody>
      </p:sp>
      <p:sp>
        <p:nvSpPr>
          <p:cNvPr id="6" name="Text 4"/>
          <p:cNvSpPr/>
          <p:nvPr/>
        </p:nvSpPr>
        <p:spPr>
          <a:xfrm>
            <a:off x="5349240" y="2834640"/>
            <a:ext cx="6675120" cy="118872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Delimitation &amp; Federalism</a:t>
            </a:r>
            <a:endParaRPr lang="en-US" sz="3800" dirty="0"/>
          </a:p>
        </p:txBody>
      </p:sp>
      <p:sp>
        <p:nvSpPr>
          <p:cNvPr id="7" name="Text 5"/>
          <p:cNvSpPr/>
          <p:nvPr/>
        </p:nvSpPr>
        <p:spPr>
          <a:xfrm>
            <a:off x="5349240" y="4023360"/>
            <a:ext cx="6675120" cy="36576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The 2026 trigger meets India's federal compact</a:t>
            </a:r>
            <a:endParaRPr lang="en-US" sz="1400" dirty="0"/>
          </a:p>
        </p:txBody>
      </p:sp>
      <p:sp>
        <p:nvSpPr>
          <p:cNvPr id="8" name="Shape 6"/>
          <p:cNvSpPr/>
          <p:nvPr/>
        </p:nvSpPr>
        <p:spPr>
          <a:xfrm>
            <a:off x="5349240" y="4526280"/>
            <a:ext cx="5486400" cy="0"/>
          </a:xfrm>
          <a:prstGeom prst="line">
            <a:avLst/>
          </a:prstGeom>
          <a:noFill/>
          <a:ln w="12700">
            <a:solidFill>
              <a:srgbClr val="FF6B35"/>
            </a:solidFill>
            <a:prstDash val="solid"/>
          </a:ln>
        </p:spPr>
      </p:sp>
      <p:sp>
        <p:nvSpPr>
          <p:cNvPr id="9" name="Text 7"/>
          <p:cNvSpPr/>
          <p:nvPr/>
        </p:nvSpPr>
        <p:spPr>
          <a:xfrm>
            <a:off x="5349240" y="4617720"/>
            <a:ext cx="6675120" cy="45720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Article 82 · Article 327 · Article 329 · Bommai (1994) · 84th &amp; 87th Amendments · 106th &amp; 131st Bill</a:t>
            </a:r>
            <a:endParaRPr lang="en-US" sz="1200" dirty="0"/>
          </a:p>
        </p:txBody>
      </p:sp>
      <p:sp>
        <p:nvSpPr>
          <p:cNvPr id="10" name="Shape 8"/>
          <p:cNvSpPr/>
          <p:nvPr/>
        </p:nvSpPr>
        <p:spPr>
          <a:xfrm>
            <a:off x="0" y="0"/>
            <a:ext cx="12191695" cy="45720"/>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12" name="Text 9"/>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13" name="Text 10"/>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GK &amp; CA  ·  Class 02</a:t>
            </a:r>
            <a:endParaRPr lang="en-US" sz="850" dirty="0"/>
          </a:p>
        </p:txBody>
      </p:sp>
      <p:sp>
        <p:nvSpPr>
          <p:cNvPr id="14" name="Shape 11"/>
          <p:cNvSpPr/>
          <p:nvPr/>
        </p:nvSpPr>
        <p:spPr>
          <a:xfrm>
            <a:off x="11414455" y="6355080"/>
            <a:ext cx="411480" cy="411480"/>
          </a:xfrm>
          <a:prstGeom prst="ellipse">
            <a:avLst/>
          </a:prstGeom>
          <a:solidFill>
            <a:srgbClr val="FF6B35"/>
          </a:solidFill>
          <a:ln/>
        </p:spPr>
      </p:sp>
      <p:sp>
        <p:nvSpPr>
          <p:cNvPr id="15" name="Text 12"/>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03</a:t>
            </a:r>
            <a:endParaRPr lang="en-US" sz="1200" dirty="0"/>
          </a:p>
        </p:txBody>
      </p:sp>
      <p:sp>
        <p:nvSpPr>
          <p:cNvPr id="16" name="Text 13"/>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04</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FOUNDATION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What is Delimitation?</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The exercise of fixing the boundaries of territorial constituencies of the Lok Sabha and State Assemblies on the basis of the latest Census, with the aim of “one citizen — one vote — one value.”</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WHO DOES IT</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An independent statutory Delimitation Commission (DC). Members: a retired SC judge (Chair), the CEC, and State Election Commissioners. Set up under the Delimitation Commission Act passed by Parliament under Art 327.</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ITS ORDERS</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Have the FORCE OF LAW. Cannot be challenged in any court (Art 329). Affirmed in Meghraj Kothari v UoI (1966) — boundary delimitation = political question.</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WHEN IT KICKS IN</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After every Census, per Art 82. But India FROZE this exercise via the 42nd (1976) and 84th (2001) Amendments — 50 years of standstill ending with the first Census after 2026.</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CHRONOLOGY</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India's Four Delimitation Commissions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Each followed a major Census; the 4th's report submitted in 2008</a:t>
            </a:r>
            <a:endParaRPr lang="en-US" sz="1400" dirty="0"/>
          </a:p>
        </p:txBody>
      </p:sp>
      <p:sp>
        <p:nvSpPr>
          <p:cNvPr id="13" name="Shape 10"/>
          <p:cNvSpPr/>
          <p:nvPr/>
        </p:nvSpPr>
        <p:spPr>
          <a:xfrm>
            <a:off x="731520" y="4023360"/>
            <a:ext cx="10698480" cy="0"/>
          </a:xfrm>
          <a:prstGeom prst="line">
            <a:avLst/>
          </a:prstGeom>
          <a:noFill/>
          <a:ln w="38100">
            <a:solidFill>
              <a:srgbClr val="1B2D4F"/>
            </a:solidFill>
            <a:prstDash val="solid"/>
          </a:ln>
        </p:spPr>
      </p:sp>
      <p:sp>
        <p:nvSpPr>
          <p:cNvPr id="14" name="Shape 11"/>
          <p:cNvSpPr/>
          <p:nvPr/>
        </p:nvSpPr>
        <p:spPr>
          <a:xfrm>
            <a:off x="566928" y="3858768"/>
            <a:ext cx="329184" cy="329184"/>
          </a:xfrm>
          <a:prstGeom prst="ellipse">
            <a:avLst/>
          </a:prstGeom>
          <a:solidFill>
            <a:srgbClr val="FF6B35"/>
          </a:solidFill>
          <a:ln w="25400">
            <a:solidFill>
              <a:srgbClr val="FFFFFF"/>
            </a:solidFill>
            <a:prstDash val="solid"/>
          </a:ln>
        </p:spPr>
      </p:sp>
      <p:sp>
        <p:nvSpPr>
          <p:cNvPr id="15" name="Shape 12"/>
          <p:cNvSpPr/>
          <p:nvPr/>
        </p:nvSpPr>
        <p:spPr>
          <a:xfrm>
            <a:off x="731520" y="3703320"/>
            <a:ext cx="0" cy="320040"/>
          </a:xfrm>
          <a:prstGeom prst="line">
            <a:avLst/>
          </a:prstGeom>
          <a:noFill/>
          <a:ln w="12700">
            <a:solidFill>
              <a:srgbClr val="FF6B35"/>
            </a:solidFill>
            <a:prstDash val="solid"/>
          </a:ln>
        </p:spPr>
      </p:sp>
      <p:sp>
        <p:nvSpPr>
          <p:cNvPr id="16" name="Shape 13"/>
          <p:cNvSpPr/>
          <p:nvPr/>
        </p:nvSpPr>
        <p:spPr>
          <a:xfrm>
            <a:off x="-274320" y="2194560"/>
            <a:ext cx="2011680" cy="1371600"/>
          </a:xfrm>
          <a:prstGeom prst="roundRect">
            <a:avLst>
              <a:gd name="adj" fmla="val 3333"/>
            </a:avLst>
          </a:prstGeom>
          <a:solidFill>
            <a:srgbClr val="FFF8F0"/>
          </a:solidFill>
          <a:ln w="9525">
            <a:solidFill>
              <a:srgbClr val="1B2D4F"/>
            </a:solidFill>
            <a:prstDash val="solid"/>
          </a:ln>
        </p:spPr>
      </p:sp>
      <p:sp>
        <p:nvSpPr>
          <p:cNvPr id="17" name="Text 14"/>
          <p:cNvSpPr/>
          <p:nvPr/>
        </p:nvSpPr>
        <p:spPr>
          <a:xfrm>
            <a:off x="-228600"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1952</a:t>
            </a:r>
            <a:endParaRPr lang="en-US" sz="1300" dirty="0"/>
          </a:p>
        </p:txBody>
      </p:sp>
      <p:sp>
        <p:nvSpPr>
          <p:cNvPr id="18" name="Text 15"/>
          <p:cNvSpPr/>
          <p:nvPr/>
        </p:nvSpPr>
        <p:spPr>
          <a:xfrm>
            <a:off x="-228600"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1st DC after India's first Census post-Constitution. Chaired by Justice Sulaiman.</a:t>
            </a:r>
            <a:endParaRPr lang="en-US" sz="950" dirty="0"/>
          </a:p>
        </p:txBody>
      </p:sp>
      <p:sp>
        <p:nvSpPr>
          <p:cNvPr id="19" name="Shape 16"/>
          <p:cNvSpPr/>
          <p:nvPr/>
        </p:nvSpPr>
        <p:spPr>
          <a:xfrm>
            <a:off x="2350008" y="3858768"/>
            <a:ext cx="329184" cy="329184"/>
          </a:xfrm>
          <a:prstGeom prst="ellipse">
            <a:avLst/>
          </a:prstGeom>
          <a:solidFill>
            <a:srgbClr val="FF6B35"/>
          </a:solidFill>
          <a:ln w="25400">
            <a:solidFill>
              <a:srgbClr val="FFFFFF"/>
            </a:solidFill>
            <a:prstDash val="solid"/>
          </a:ln>
        </p:spPr>
      </p:sp>
      <p:sp>
        <p:nvSpPr>
          <p:cNvPr id="20" name="Shape 17"/>
          <p:cNvSpPr/>
          <p:nvPr/>
        </p:nvSpPr>
        <p:spPr>
          <a:xfrm>
            <a:off x="2514600" y="4187952"/>
            <a:ext cx="0" cy="228600"/>
          </a:xfrm>
          <a:prstGeom prst="line">
            <a:avLst/>
          </a:prstGeom>
          <a:noFill/>
          <a:ln w="12700">
            <a:solidFill>
              <a:srgbClr val="FF6B35"/>
            </a:solidFill>
            <a:prstDash val="solid"/>
          </a:ln>
        </p:spPr>
      </p:sp>
      <p:sp>
        <p:nvSpPr>
          <p:cNvPr id="21" name="Shape 18"/>
          <p:cNvSpPr/>
          <p:nvPr/>
        </p:nvSpPr>
        <p:spPr>
          <a:xfrm>
            <a:off x="1508760" y="4709160"/>
            <a:ext cx="2011680" cy="1371600"/>
          </a:xfrm>
          <a:prstGeom prst="roundRect">
            <a:avLst>
              <a:gd name="adj" fmla="val 3333"/>
            </a:avLst>
          </a:prstGeom>
          <a:solidFill>
            <a:srgbClr val="E8ECF3"/>
          </a:solidFill>
          <a:ln w="9525">
            <a:solidFill>
              <a:srgbClr val="1B2D4F"/>
            </a:solidFill>
            <a:prstDash val="solid"/>
          </a:ln>
        </p:spPr>
      </p:sp>
      <p:sp>
        <p:nvSpPr>
          <p:cNvPr id="22" name="Text 19"/>
          <p:cNvSpPr/>
          <p:nvPr/>
        </p:nvSpPr>
        <p:spPr>
          <a:xfrm>
            <a:off x="1554480"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1963</a:t>
            </a:r>
            <a:endParaRPr lang="en-US" sz="1300" dirty="0"/>
          </a:p>
        </p:txBody>
      </p:sp>
      <p:sp>
        <p:nvSpPr>
          <p:cNvPr id="23" name="Text 20"/>
          <p:cNvSpPr/>
          <p:nvPr/>
        </p:nvSpPr>
        <p:spPr>
          <a:xfrm>
            <a:off x="1554480"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2nd DC after the 1961 Census. Adjusted seat-share among states.</a:t>
            </a:r>
            <a:endParaRPr lang="en-US" sz="950" dirty="0"/>
          </a:p>
        </p:txBody>
      </p:sp>
      <p:sp>
        <p:nvSpPr>
          <p:cNvPr id="24" name="Shape 21"/>
          <p:cNvSpPr/>
          <p:nvPr/>
        </p:nvSpPr>
        <p:spPr>
          <a:xfrm>
            <a:off x="4133088" y="3858768"/>
            <a:ext cx="329184" cy="329184"/>
          </a:xfrm>
          <a:prstGeom prst="ellipse">
            <a:avLst/>
          </a:prstGeom>
          <a:solidFill>
            <a:srgbClr val="FF6B35"/>
          </a:solidFill>
          <a:ln w="25400">
            <a:solidFill>
              <a:srgbClr val="FFFFFF"/>
            </a:solidFill>
            <a:prstDash val="solid"/>
          </a:ln>
        </p:spPr>
      </p:sp>
      <p:sp>
        <p:nvSpPr>
          <p:cNvPr id="25" name="Shape 22"/>
          <p:cNvSpPr/>
          <p:nvPr/>
        </p:nvSpPr>
        <p:spPr>
          <a:xfrm>
            <a:off x="4297680" y="3703320"/>
            <a:ext cx="0" cy="320040"/>
          </a:xfrm>
          <a:prstGeom prst="line">
            <a:avLst/>
          </a:prstGeom>
          <a:noFill/>
          <a:ln w="12700">
            <a:solidFill>
              <a:srgbClr val="FF6B35"/>
            </a:solidFill>
            <a:prstDash val="solid"/>
          </a:ln>
        </p:spPr>
      </p:sp>
      <p:sp>
        <p:nvSpPr>
          <p:cNvPr id="26" name="Shape 23"/>
          <p:cNvSpPr/>
          <p:nvPr/>
        </p:nvSpPr>
        <p:spPr>
          <a:xfrm>
            <a:off x="3291840" y="2194560"/>
            <a:ext cx="2011680" cy="1371600"/>
          </a:xfrm>
          <a:prstGeom prst="roundRect">
            <a:avLst>
              <a:gd name="adj" fmla="val 3333"/>
            </a:avLst>
          </a:prstGeom>
          <a:solidFill>
            <a:srgbClr val="FFF8F0"/>
          </a:solidFill>
          <a:ln w="9525">
            <a:solidFill>
              <a:srgbClr val="1B2D4F"/>
            </a:solidFill>
            <a:prstDash val="solid"/>
          </a:ln>
        </p:spPr>
      </p:sp>
      <p:sp>
        <p:nvSpPr>
          <p:cNvPr id="27" name="Text 24"/>
          <p:cNvSpPr/>
          <p:nvPr/>
        </p:nvSpPr>
        <p:spPr>
          <a:xfrm>
            <a:off x="3337560"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1973</a:t>
            </a:r>
            <a:endParaRPr lang="en-US" sz="1300" dirty="0"/>
          </a:p>
        </p:txBody>
      </p:sp>
      <p:sp>
        <p:nvSpPr>
          <p:cNvPr id="28" name="Text 25"/>
          <p:cNvSpPr/>
          <p:nvPr/>
        </p:nvSpPr>
        <p:spPr>
          <a:xfrm>
            <a:off x="3337560"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3rd DC after 1971 Census. Last 'live' inter-state readjustment before the freeze.</a:t>
            </a:r>
            <a:endParaRPr lang="en-US" sz="950" dirty="0"/>
          </a:p>
        </p:txBody>
      </p:sp>
      <p:sp>
        <p:nvSpPr>
          <p:cNvPr id="29" name="Shape 26"/>
          <p:cNvSpPr/>
          <p:nvPr/>
        </p:nvSpPr>
        <p:spPr>
          <a:xfrm>
            <a:off x="5916168" y="3858768"/>
            <a:ext cx="329184" cy="329184"/>
          </a:xfrm>
          <a:prstGeom prst="ellipse">
            <a:avLst/>
          </a:prstGeom>
          <a:solidFill>
            <a:srgbClr val="FF6B35"/>
          </a:solidFill>
          <a:ln w="25400">
            <a:solidFill>
              <a:srgbClr val="FFFFFF"/>
            </a:solidFill>
            <a:prstDash val="solid"/>
          </a:ln>
        </p:spPr>
      </p:sp>
      <p:sp>
        <p:nvSpPr>
          <p:cNvPr id="30" name="Shape 27"/>
          <p:cNvSpPr/>
          <p:nvPr/>
        </p:nvSpPr>
        <p:spPr>
          <a:xfrm>
            <a:off x="6080760" y="4187952"/>
            <a:ext cx="0" cy="228600"/>
          </a:xfrm>
          <a:prstGeom prst="line">
            <a:avLst/>
          </a:prstGeom>
          <a:noFill/>
          <a:ln w="12700">
            <a:solidFill>
              <a:srgbClr val="FF6B35"/>
            </a:solidFill>
            <a:prstDash val="solid"/>
          </a:ln>
        </p:spPr>
      </p:sp>
      <p:sp>
        <p:nvSpPr>
          <p:cNvPr id="31" name="Shape 28"/>
          <p:cNvSpPr/>
          <p:nvPr/>
        </p:nvSpPr>
        <p:spPr>
          <a:xfrm>
            <a:off x="5074920" y="4709160"/>
            <a:ext cx="2011680" cy="1371600"/>
          </a:xfrm>
          <a:prstGeom prst="roundRect">
            <a:avLst>
              <a:gd name="adj" fmla="val 3333"/>
            </a:avLst>
          </a:prstGeom>
          <a:solidFill>
            <a:srgbClr val="E8ECF3"/>
          </a:solidFill>
          <a:ln w="9525">
            <a:solidFill>
              <a:srgbClr val="1B2D4F"/>
            </a:solidFill>
            <a:prstDash val="solid"/>
          </a:ln>
        </p:spPr>
      </p:sp>
      <p:sp>
        <p:nvSpPr>
          <p:cNvPr id="32" name="Text 29"/>
          <p:cNvSpPr/>
          <p:nvPr/>
        </p:nvSpPr>
        <p:spPr>
          <a:xfrm>
            <a:off x="5120640"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1976</a:t>
            </a:r>
            <a:endParaRPr lang="en-US" sz="1300" dirty="0"/>
          </a:p>
        </p:txBody>
      </p:sp>
      <p:sp>
        <p:nvSpPr>
          <p:cNvPr id="33" name="Text 30"/>
          <p:cNvSpPr/>
          <p:nvPr/>
        </p:nvSpPr>
        <p:spPr>
          <a:xfrm>
            <a:off x="5120640"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42nd Amendment FREEZES seats based on 1971 Census. 'Family planning' rationale.</a:t>
            </a:r>
            <a:endParaRPr lang="en-US" sz="950" dirty="0"/>
          </a:p>
        </p:txBody>
      </p:sp>
      <p:sp>
        <p:nvSpPr>
          <p:cNvPr id="34" name="Shape 31"/>
          <p:cNvSpPr/>
          <p:nvPr/>
        </p:nvSpPr>
        <p:spPr>
          <a:xfrm>
            <a:off x="7699248" y="3858768"/>
            <a:ext cx="329184" cy="329184"/>
          </a:xfrm>
          <a:prstGeom prst="ellipse">
            <a:avLst/>
          </a:prstGeom>
          <a:solidFill>
            <a:srgbClr val="FF6B35"/>
          </a:solidFill>
          <a:ln w="25400">
            <a:solidFill>
              <a:srgbClr val="FFFFFF"/>
            </a:solidFill>
            <a:prstDash val="solid"/>
          </a:ln>
        </p:spPr>
      </p:sp>
      <p:sp>
        <p:nvSpPr>
          <p:cNvPr id="35" name="Shape 32"/>
          <p:cNvSpPr/>
          <p:nvPr/>
        </p:nvSpPr>
        <p:spPr>
          <a:xfrm>
            <a:off x="7863840" y="3703320"/>
            <a:ext cx="0" cy="320040"/>
          </a:xfrm>
          <a:prstGeom prst="line">
            <a:avLst/>
          </a:prstGeom>
          <a:noFill/>
          <a:ln w="12700">
            <a:solidFill>
              <a:srgbClr val="FF6B35"/>
            </a:solidFill>
            <a:prstDash val="solid"/>
          </a:ln>
        </p:spPr>
      </p:sp>
      <p:sp>
        <p:nvSpPr>
          <p:cNvPr id="36" name="Shape 33"/>
          <p:cNvSpPr/>
          <p:nvPr/>
        </p:nvSpPr>
        <p:spPr>
          <a:xfrm>
            <a:off x="6858000" y="2194560"/>
            <a:ext cx="2011680" cy="1371600"/>
          </a:xfrm>
          <a:prstGeom prst="roundRect">
            <a:avLst>
              <a:gd name="adj" fmla="val 3333"/>
            </a:avLst>
          </a:prstGeom>
          <a:solidFill>
            <a:srgbClr val="FFF8F0"/>
          </a:solidFill>
          <a:ln w="9525">
            <a:solidFill>
              <a:srgbClr val="1B2D4F"/>
            </a:solidFill>
            <a:prstDash val="solid"/>
          </a:ln>
        </p:spPr>
      </p:sp>
      <p:sp>
        <p:nvSpPr>
          <p:cNvPr id="37" name="Text 34"/>
          <p:cNvSpPr/>
          <p:nvPr/>
        </p:nvSpPr>
        <p:spPr>
          <a:xfrm>
            <a:off x="6903720"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2001</a:t>
            </a:r>
            <a:endParaRPr lang="en-US" sz="1300" dirty="0"/>
          </a:p>
        </p:txBody>
      </p:sp>
      <p:sp>
        <p:nvSpPr>
          <p:cNvPr id="38" name="Text 35"/>
          <p:cNvSpPr/>
          <p:nvPr/>
        </p:nvSpPr>
        <p:spPr>
          <a:xfrm>
            <a:off x="6903720"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84th Amendment extends the freeze until first Census after 2026.</a:t>
            </a:r>
            <a:endParaRPr lang="en-US" sz="950" dirty="0"/>
          </a:p>
        </p:txBody>
      </p:sp>
      <p:sp>
        <p:nvSpPr>
          <p:cNvPr id="39" name="Shape 36"/>
          <p:cNvSpPr/>
          <p:nvPr/>
        </p:nvSpPr>
        <p:spPr>
          <a:xfrm>
            <a:off x="9482328" y="3858768"/>
            <a:ext cx="329184" cy="329184"/>
          </a:xfrm>
          <a:prstGeom prst="ellipse">
            <a:avLst/>
          </a:prstGeom>
          <a:solidFill>
            <a:srgbClr val="FF6B35"/>
          </a:solidFill>
          <a:ln w="25400">
            <a:solidFill>
              <a:srgbClr val="FFFFFF"/>
            </a:solidFill>
            <a:prstDash val="solid"/>
          </a:ln>
        </p:spPr>
      </p:sp>
      <p:sp>
        <p:nvSpPr>
          <p:cNvPr id="40" name="Shape 37"/>
          <p:cNvSpPr/>
          <p:nvPr/>
        </p:nvSpPr>
        <p:spPr>
          <a:xfrm>
            <a:off x="9646920" y="4187952"/>
            <a:ext cx="0" cy="228600"/>
          </a:xfrm>
          <a:prstGeom prst="line">
            <a:avLst/>
          </a:prstGeom>
          <a:noFill/>
          <a:ln w="12700">
            <a:solidFill>
              <a:srgbClr val="FF6B35"/>
            </a:solidFill>
            <a:prstDash val="solid"/>
          </a:ln>
        </p:spPr>
      </p:sp>
      <p:sp>
        <p:nvSpPr>
          <p:cNvPr id="41" name="Shape 38"/>
          <p:cNvSpPr/>
          <p:nvPr/>
        </p:nvSpPr>
        <p:spPr>
          <a:xfrm>
            <a:off x="8641080" y="4709160"/>
            <a:ext cx="2011680" cy="1371600"/>
          </a:xfrm>
          <a:prstGeom prst="roundRect">
            <a:avLst>
              <a:gd name="adj" fmla="val 3333"/>
            </a:avLst>
          </a:prstGeom>
          <a:solidFill>
            <a:srgbClr val="E8ECF3"/>
          </a:solidFill>
          <a:ln w="9525">
            <a:solidFill>
              <a:srgbClr val="1B2D4F"/>
            </a:solidFill>
            <a:prstDash val="solid"/>
          </a:ln>
        </p:spPr>
      </p:sp>
      <p:sp>
        <p:nvSpPr>
          <p:cNvPr id="42" name="Text 39"/>
          <p:cNvSpPr/>
          <p:nvPr/>
        </p:nvSpPr>
        <p:spPr>
          <a:xfrm>
            <a:off x="8686800"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2002</a:t>
            </a:r>
            <a:endParaRPr lang="en-US" sz="1300" dirty="0"/>
          </a:p>
        </p:txBody>
      </p:sp>
      <p:sp>
        <p:nvSpPr>
          <p:cNvPr id="43" name="Text 40"/>
          <p:cNvSpPr/>
          <p:nvPr/>
        </p:nvSpPr>
        <p:spPr>
          <a:xfrm>
            <a:off x="8686800"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4th DC set up under Justice Kuldip Singh; report submitted 2008.</a:t>
            </a:r>
            <a:endParaRPr lang="en-US" sz="950" dirty="0"/>
          </a:p>
        </p:txBody>
      </p:sp>
      <p:sp>
        <p:nvSpPr>
          <p:cNvPr id="44" name="Shape 41"/>
          <p:cNvSpPr/>
          <p:nvPr/>
        </p:nvSpPr>
        <p:spPr>
          <a:xfrm>
            <a:off x="11265408" y="3858768"/>
            <a:ext cx="329184" cy="329184"/>
          </a:xfrm>
          <a:prstGeom prst="ellipse">
            <a:avLst/>
          </a:prstGeom>
          <a:solidFill>
            <a:srgbClr val="FF6B35"/>
          </a:solidFill>
          <a:ln w="25400">
            <a:solidFill>
              <a:srgbClr val="FFFFFF"/>
            </a:solidFill>
            <a:prstDash val="solid"/>
          </a:ln>
        </p:spPr>
      </p:sp>
      <p:sp>
        <p:nvSpPr>
          <p:cNvPr id="45" name="Shape 42"/>
          <p:cNvSpPr/>
          <p:nvPr/>
        </p:nvSpPr>
        <p:spPr>
          <a:xfrm>
            <a:off x="11430000" y="3703320"/>
            <a:ext cx="0" cy="320040"/>
          </a:xfrm>
          <a:prstGeom prst="line">
            <a:avLst/>
          </a:prstGeom>
          <a:noFill/>
          <a:ln w="12700">
            <a:solidFill>
              <a:srgbClr val="FF6B35"/>
            </a:solidFill>
            <a:prstDash val="solid"/>
          </a:ln>
        </p:spPr>
      </p:sp>
      <p:sp>
        <p:nvSpPr>
          <p:cNvPr id="46" name="Shape 43"/>
          <p:cNvSpPr/>
          <p:nvPr/>
        </p:nvSpPr>
        <p:spPr>
          <a:xfrm>
            <a:off x="10424160" y="2194560"/>
            <a:ext cx="2011680" cy="1371600"/>
          </a:xfrm>
          <a:prstGeom prst="roundRect">
            <a:avLst>
              <a:gd name="adj" fmla="val 3333"/>
            </a:avLst>
          </a:prstGeom>
          <a:solidFill>
            <a:srgbClr val="FFF8F0"/>
          </a:solidFill>
          <a:ln w="9525">
            <a:solidFill>
              <a:srgbClr val="1B2D4F"/>
            </a:solidFill>
            <a:prstDash val="solid"/>
          </a:ln>
        </p:spPr>
      </p:sp>
      <p:sp>
        <p:nvSpPr>
          <p:cNvPr id="47" name="Text 44"/>
          <p:cNvSpPr/>
          <p:nvPr/>
        </p:nvSpPr>
        <p:spPr>
          <a:xfrm>
            <a:off x="10469880"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2026</a:t>
            </a:r>
            <a:endParaRPr lang="en-US" sz="1300" dirty="0"/>
          </a:p>
        </p:txBody>
      </p:sp>
      <p:sp>
        <p:nvSpPr>
          <p:cNvPr id="48" name="Text 45"/>
          <p:cNvSpPr/>
          <p:nvPr/>
        </p:nvSpPr>
        <p:spPr>
          <a:xfrm>
            <a:off x="10469880"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Constitutional trigger — first post-2026 Census enables full readjustment.</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BY THE NUMBERS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The 2026 Trigger in Four Numbers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Four numbers that explain why the next census and delimitation matter so much</a:t>
            </a:r>
            <a:endParaRPr lang="en-US" sz="1400" dirty="0"/>
          </a:p>
        </p:txBody>
      </p:sp>
      <p:sp>
        <p:nvSpPr>
          <p:cNvPr id="13" name="Shape 10"/>
          <p:cNvSpPr/>
          <p:nvPr/>
        </p:nvSpPr>
        <p:spPr>
          <a:xfrm>
            <a:off x="457200" y="2194560"/>
            <a:ext cx="2606040" cy="3931920"/>
          </a:xfrm>
          <a:prstGeom prst="rect">
            <a:avLst/>
          </a:prstGeom>
          <a:solidFill>
            <a:srgbClr val="1B2D4F"/>
          </a:solidFill>
          <a:ln/>
        </p:spPr>
      </p:sp>
      <p:sp>
        <p:nvSpPr>
          <p:cNvPr id="14" name="Text 11"/>
          <p:cNvSpPr/>
          <p:nvPr/>
        </p:nvSpPr>
        <p:spPr>
          <a:xfrm>
            <a:off x="59436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LS STRENGTH</a:t>
            </a:r>
            <a:endParaRPr lang="en-US" sz="1100" dirty="0"/>
          </a:p>
        </p:txBody>
      </p:sp>
      <p:sp>
        <p:nvSpPr>
          <p:cNvPr id="15" name="Text 12"/>
          <p:cNvSpPr/>
          <p:nvPr/>
        </p:nvSpPr>
        <p:spPr>
          <a:xfrm>
            <a:off x="54864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543</a:t>
            </a:r>
            <a:endParaRPr lang="en-US" sz="5600" dirty="0"/>
          </a:p>
        </p:txBody>
      </p:sp>
      <p:sp>
        <p:nvSpPr>
          <p:cNvPr id="16" name="Text 13"/>
          <p:cNvSpPr/>
          <p:nvPr/>
        </p:nvSpPr>
        <p:spPr>
          <a:xfrm>
            <a:off x="54864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current seats</a:t>
            </a:r>
            <a:endParaRPr lang="en-US" sz="1300" dirty="0"/>
          </a:p>
        </p:txBody>
      </p:sp>
      <p:sp>
        <p:nvSpPr>
          <p:cNvPr id="17" name="Shape 14"/>
          <p:cNvSpPr/>
          <p:nvPr/>
        </p:nvSpPr>
        <p:spPr>
          <a:xfrm>
            <a:off x="914400" y="4800600"/>
            <a:ext cx="1691640" cy="0"/>
          </a:xfrm>
          <a:prstGeom prst="line">
            <a:avLst/>
          </a:prstGeom>
          <a:noFill/>
          <a:ln w="12700">
            <a:solidFill>
              <a:srgbClr val="FF6B35"/>
            </a:solidFill>
            <a:prstDash val="solid"/>
          </a:ln>
        </p:spPr>
      </p:sp>
      <p:sp>
        <p:nvSpPr>
          <p:cNvPr id="18" name="Text 15"/>
          <p:cNvSpPr/>
          <p:nvPr/>
        </p:nvSpPr>
        <p:spPr>
          <a:xfrm>
            <a:off x="59436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Frozen since 1976. Possibly rising to 850 post-DC.</a:t>
            </a:r>
            <a:endParaRPr lang="en-US" sz="1050" dirty="0"/>
          </a:p>
        </p:txBody>
      </p:sp>
      <p:sp>
        <p:nvSpPr>
          <p:cNvPr id="19" name="Shape 16"/>
          <p:cNvSpPr/>
          <p:nvPr/>
        </p:nvSpPr>
        <p:spPr>
          <a:xfrm>
            <a:off x="3337560" y="2194560"/>
            <a:ext cx="2606040" cy="3931920"/>
          </a:xfrm>
          <a:prstGeom prst="rect">
            <a:avLst/>
          </a:prstGeom>
          <a:solidFill>
            <a:srgbClr val="FF6B35"/>
          </a:solidFill>
          <a:ln/>
        </p:spPr>
      </p:sp>
      <p:sp>
        <p:nvSpPr>
          <p:cNvPr id="20" name="Text 17"/>
          <p:cNvSpPr/>
          <p:nvPr/>
        </p:nvSpPr>
        <p:spPr>
          <a:xfrm>
            <a:off x="347472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CENSUS USED</a:t>
            </a:r>
            <a:endParaRPr lang="en-US" sz="1100" dirty="0"/>
          </a:p>
        </p:txBody>
      </p:sp>
      <p:sp>
        <p:nvSpPr>
          <p:cNvPr id="21" name="Text 18"/>
          <p:cNvSpPr/>
          <p:nvPr/>
        </p:nvSpPr>
        <p:spPr>
          <a:xfrm>
            <a:off x="342900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1971</a:t>
            </a:r>
            <a:endParaRPr lang="en-US" sz="5600" dirty="0"/>
          </a:p>
        </p:txBody>
      </p:sp>
      <p:sp>
        <p:nvSpPr>
          <p:cNvPr id="22" name="Text 19"/>
          <p:cNvSpPr/>
          <p:nvPr/>
        </p:nvSpPr>
        <p:spPr>
          <a:xfrm>
            <a:off x="342900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data still in force</a:t>
            </a:r>
            <a:endParaRPr lang="en-US" sz="1300" dirty="0"/>
          </a:p>
        </p:txBody>
      </p:sp>
      <p:sp>
        <p:nvSpPr>
          <p:cNvPr id="23" name="Shape 20"/>
          <p:cNvSpPr/>
          <p:nvPr/>
        </p:nvSpPr>
        <p:spPr>
          <a:xfrm>
            <a:off x="3794760" y="4800600"/>
            <a:ext cx="1691640" cy="0"/>
          </a:xfrm>
          <a:prstGeom prst="line">
            <a:avLst/>
          </a:prstGeom>
          <a:noFill/>
          <a:ln w="12700">
            <a:solidFill>
              <a:srgbClr val="FFFFFF"/>
            </a:solidFill>
            <a:prstDash val="solid"/>
          </a:ln>
        </p:spPr>
      </p:sp>
      <p:sp>
        <p:nvSpPr>
          <p:cNvPr id="24" name="Text 21"/>
          <p:cNvSpPr/>
          <p:nvPr/>
        </p:nvSpPr>
        <p:spPr>
          <a:xfrm>
            <a:off x="347472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55-year-old population data — by far the world's longest electoral freeze.</a:t>
            </a:r>
            <a:endParaRPr lang="en-US" sz="1050" dirty="0"/>
          </a:p>
        </p:txBody>
      </p:sp>
      <p:sp>
        <p:nvSpPr>
          <p:cNvPr id="25" name="Shape 22"/>
          <p:cNvSpPr/>
          <p:nvPr/>
        </p:nvSpPr>
        <p:spPr>
          <a:xfrm>
            <a:off x="6217920" y="2194560"/>
            <a:ext cx="2606040" cy="3931920"/>
          </a:xfrm>
          <a:prstGeom prst="rect">
            <a:avLst/>
          </a:prstGeom>
          <a:solidFill>
            <a:srgbClr val="1B2D4F"/>
          </a:solidFill>
          <a:ln/>
        </p:spPr>
      </p:sp>
      <p:sp>
        <p:nvSpPr>
          <p:cNvPr id="26" name="Text 23"/>
          <p:cNvSpPr/>
          <p:nvPr/>
        </p:nvSpPr>
        <p:spPr>
          <a:xfrm>
            <a:off x="635508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MP : CITIZEN</a:t>
            </a:r>
            <a:endParaRPr lang="en-US" sz="1100" dirty="0"/>
          </a:p>
        </p:txBody>
      </p:sp>
      <p:sp>
        <p:nvSpPr>
          <p:cNvPr id="27" name="Text 24"/>
          <p:cNvSpPr/>
          <p:nvPr/>
        </p:nvSpPr>
        <p:spPr>
          <a:xfrm>
            <a:off x="630936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25L</a:t>
            </a:r>
            <a:endParaRPr lang="en-US" sz="5600" dirty="0"/>
          </a:p>
        </p:txBody>
      </p:sp>
      <p:sp>
        <p:nvSpPr>
          <p:cNvPr id="28" name="Text 25"/>
          <p:cNvSpPr/>
          <p:nvPr/>
        </p:nvSpPr>
        <p:spPr>
          <a:xfrm>
            <a:off x="630936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Indians per MP</a:t>
            </a:r>
            <a:endParaRPr lang="en-US" sz="1300" dirty="0"/>
          </a:p>
        </p:txBody>
      </p:sp>
      <p:sp>
        <p:nvSpPr>
          <p:cNvPr id="29" name="Shape 26"/>
          <p:cNvSpPr/>
          <p:nvPr/>
        </p:nvSpPr>
        <p:spPr>
          <a:xfrm>
            <a:off x="6675120" y="4800600"/>
            <a:ext cx="1691640" cy="0"/>
          </a:xfrm>
          <a:prstGeom prst="line">
            <a:avLst/>
          </a:prstGeom>
          <a:noFill/>
          <a:ln w="12700">
            <a:solidFill>
              <a:srgbClr val="FF6B35"/>
            </a:solidFill>
            <a:prstDash val="solid"/>
          </a:ln>
        </p:spPr>
      </p:sp>
      <p:sp>
        <p:nvSpPr>
          <p:cNvPr id="30" name="Text 27"/>
          <p:cNvSpPr/>
          <p:nvPr/>
        </p:nvSpPr>
        <p:spPr>
          <a:xfrm>
            <a:off x="635508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Among the worst representative ratios globally. Post-DC ~16 lakh.</a:t>
            </a:r>
            <a:endParaRPr lang="en-US" sz="1050" dirty="0"/>
          </a:p>
        </p:txBody>
      </p:sp>
      <p:sp>
        <p:nvSpPr>
          <p:cNvPr id="31" name="Shape 28"/>
          <p:cNvSpPr/>
          <p:nvPr/>
        </p:nvSpPr>
        <p:spPr>
          <a:xfrm>
            <a:off x="9098280" y="2194560"/>
            <a:ext cx="2606040" cy="3931920"/>
          </a:xfrm>
          <a:prstGeom prst="rect">
            <a:avLst/>
          </a:prstGeom>
          <a:solidFill>
            <a:srgbClr val="FF6B35"/>
          </a:solidFill>
          <a:ln/>
        </p:spPr>
      </p:sp>
      <p:sp>
        <p:nvSpPr>
          <p:cNvPr id="32" name="Text 29"/>
          <p:cNvSpPr/>
          <p:nvPr/>
        </p:nvSpPr>
        <p:spPr>
          <a:xfrm>
            <a:off x="923544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131ST BILL</a:t>
            </a:r>
            <a:endParaRPr lang="en-US" sz="1100" dirty="0"/>
          </a:p>
        </p:txBody>
      </p:sp>
      <p:sp>
        <p:nvSpPr>
          <p:cNvPr id="33" name="Text 30"/>
          <p:cNvSpPr/>
          <p:nvPr/>
        </p:nvSpPr>
        <p:spPr>
          <a:xfrm>
            <a:off x="918972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298</a:t>
            </a:r>
            <a:endParaRPr lang="en-US" sz="5600" dirty="0"/>
          </a:p>
        </p:txBody>
      </p:sp>
      <p:sp>
        <p:nvSpPr>
          <p:cNvPr id="34" name="Text 31"/>
          <p:cNvSpPr/>
          <p:nvPr/>
        </p:nvSpPr>
        <p:spPr>
          <a:xfrm>
            <a:off x="918972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vs 230 — DEFEATED</a:t>
            </a:r>
            <a:endParaRPr lang="en-US" sz="1300" dirty="0"/>
          </a:p>
        </p:txBody>
      </p:sp>
      <p:sp>
        <p:nvSpPr>
          <p:cNvPr id="35" name="Shape 32"/>
          <p:cNvSpPr/>
          <p:nvPr/>
        </p:nvSpPr>
        <p:spPr>
          <a:xfrm>
            <a:off x="9555480" y="4800600"/>
            <a:ext cx="1691640" cy="0"/>
          </a:xfrm>
          <a:prstGeom prst="line">
            <a:avLst/>
          </a:prstGeom>
          <a:noFill/>
          <a:ln w="12700">
            <a:solidFill>
              <a:srgbClr val="FFFFFF"/>
            </a:solidFill>
            <a:prstDash val="solid"/>
          </a:ln>
        </p:spPr>
      </p:sp>
      <p:sp>
        <p:nvSpPr>
          <p:cNvPr id="36" name="Text 33"/>
          <p:cNvSpPr/>
          <p:nvPr/>
        </p:nvSpPr>
        <p:spPr>
          <a:xfrm>
            <a:off x="923544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April 2026: Modi govt's first major LS defeat. Women's quota stays linked.</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CONSTITUTIONAL CLOSE-READ</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Article 82 · The Exact Wording Matters</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“Upon the completion of each census, the allocation of seats in the House of the People to the States and the division of each State into territorial constituencies shall be readjusted by such authority and in such manner as Parliament may by law determine.”</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POST-42ND PROVISO</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“It shall not be necessary to readjust ... until the relevant figures for the first census taken after the year 2026 have been published.” Census 2027 (likely) becomes the legal trigger.</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ARTICLE 327</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Empowers PARLIAMENT to legislate on elections to LS &amp; State Assemblies. The Delimitation Act 2002 was passed under this. Art 328 gives a residual power to State Legislatures.</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ARTICLE 329</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BARS court interference with delimitation orders. Election disputes only via election petition. Meghraj Kothari (1966) reaffirmed the bar.</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THE POLITICAL FAULT-LINE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North vs South — The Demographic Divergence</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Why southern states fear the 2026 readjustment</a:t>
            </a:r>
            <a:endParaRPr lang="en-US" sz="1400" dirty="0"/>
          </a:p>
        </p:txBody>
      </p:sp>
      <p:sp>
        <p:nvSpPr>
          <p:cNvPr id="13" name="Shape 10"/>
          <p:cNvSpPr/>
          <p:nvPr/>
        </p:nvSpPr>
        <p:spPr>
          <a:xfrm>
            <a:off x="457200" y="2103120"/>
            <a:ext cx="5532120" cy="502920"/>
          </a:xfrm>
          <a:prstGeom prst="rect">
            <a:avLst/>
          </a:prstGeom>
          <a:solidFill>
            <a:srgbClr val="FF6B35"/>
          </a:solidFill>
          <a:ln/>
        </p:spPr>
      </p:sp>
      <p:sp>
        <p:nvSpPr>
          <p:cNvPr id="14" name="Text 11"/>
          <p:cNvSpPr/>
          <p:nvPr/>
        </p:nvSpPr>
        <p:spPr>
          <a:xfrm>
            <a:off x="457200" y="2103120"/>
            <a:ext cx="5532120" cy="502920"/>
          </a:xfrm>
          <a:prstGeom prst="rect">
            <a:avLst/>
          </a:prstGeom>
          <a:noFill/>
          <a:ln/>
        </p:spPr>
        <p:txBody>
          <a:bodyPr wrap="square" rtlCol="0" anchor="ctr"/>
          <a:lstStyle/>
          <a:p>
            <a:pPr algn="ctr" indent="0" marL="0">
              <a:buNone/>
            </a:pPr>
            <a:r>
              <a:rPr lang="en-US" sz="1300" b="1" spc="300" kern="0" dirty="0">
                <a:solidFill>
                  <a:srgbClr val="FFFFFF"/>
                </a:solidFill>
                <a:latin typeface="Calibri" pitchFamily="34" charset="0"/>
                <a:ea typeface="Calibri" pitchFamily="34" charset="-122"/>
                <a:cs typeface="Calibri" pitchFamily="34" charset="-120"/>
              </a:rPr>
              <a:t>NORTH (HIGH GROWTH)</a:t>
            </a:r>
            <a:endParaRPr lang="en-US" sz="1300" dirty="0"/>
          </a:p>
        </p:txBody>
      </p:sp>
      <p:sp>
        <p:nvSpPr>
          <p:cNvPr id="15" name="Shape 12"/>
          <p:cNvSpPr/>
          <p:nvPr/>
        </p:nvSpPr>
        <p:spPr>
          <a:xfrm>
            <a:off x="6199632" y="2103120"/>
            <a:ext cx="5532120" cy="502920"/>
          </a:xfrm>
          <a:prstGeom prst="rect">
            <a:avLst/>
          </a:prstGeom>
          <a:solidFill>
            <a:srgbClr val="1B2D4F"/>
          </a:solidFill>
          <a:ln/>
        </p:spPr>
      </p:sp>
      <p:sp>
        <p:nvSpPr>
          <p:cNvPr id="16" name="Text 13"/>
          <p:cNvSpPr/>
          <p:nvPr/>
        </p:nvSpPr>
        <p:spPr>
          <a:xfrm>
            <a:off x="6199632" y="2103120"/>
            <a:ext cx="5532120" cy="502920"/>
          </a:xfrm>
          <a:prstGeom prst="rect">
            <a:avLst/>
          </a:prstGeom>
          <a:noFill/>
          <a:ln/>
        </p:spPr>
        <p:txBody>
          <a:bodyPr wrap="square" rtlCol="0" anchor="ctr"/>
          <a:lstStyle/>
          <a:p>
            <a:pPr algn="ctr" indent="0" marL="0">
              <a:buNone/>
            </a:pPr>
            <a:r>
              <a:rPr lang="en-US" sz="1300" b="1" spc="300" kern="0" dirty="0">
                <a:solidFill>
                  <a:srgbClr val="FFFFFF"/>
                </a:solidFill>
                <a:latin typeface="Calibri" pitchFamily="34" charset="0"/>
                <a:ea typeface="Calibri" pitchFamily="34" charset="-122"/>
                <a:cs typeface="Calibri" pitchFamily="34" charset="-120"/>
              </a:rPr>
              <a:t>SOUTH (REPLACEMENT-LEVEL)</a:t>
            </a:r>
            <a:endParaRPr lang="en-US" sz="1300" dirty="0"/>
          </a:p>
        </p:txBody>
      </p:sp>
      <p:sp>
        <p:nvSpPr>
          <p:cNvPr id="17" name="Shape 14"/>
          <p:cNvSpPr/>
          <p:nvPr/>
        </p:nvSpPr>
        <p:spPr>
          <a:xfrm>
            <a:off x="548640" y="2697480"/>
            <a:ext cx="1508760" cy="365760"/>
          </a:xfrm>
          <a:prstGeom prst="rect">
            <a:avLst/>
          </a:prstGeom>
          <a:solidFill>
            <a:srgbClr val="2E4773"/>
          </a:solidFill>
          <a:ln w="6350">
            <a:solidFill>
              <a:srgbClr val="FFFFFF"/>
            </a:solidFill>
            <a:prstDash val="solid"/>
          </a:ln>
        </p:spPr>
      </p:sp>
      <p:sp>
        <p:nvSpPr>
          <p:cNvPr id="18" name="Text 15"/>
          <p:cNvSpPr/>
          <p:nvPr/>
        </p:nvSpPr>
        <p:spPr>
          <a:xfrm>
            <a:off x="548640" y="2697480"/>
            <a:ext cx="150876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State</a:t>
            </a:r>
            <a:endParaRPr lang="en-US" sz="1000" dirty="0"/>
          </a:p>
        </p:txBody>
      </p:sp>
      <p:sp>
        <p:nvSpPr>
          <p:cNvPr id="19" name="Shape 16"/>
          <p:cNvSpPr/>
          <p:nvPr/>
        </p:nvSpPr>
        <p:spPr>
          <a:xfrm>
            <a:off x="2057400" y="2697480"/>
            <a:ext cx="914400" cy="365760"/>
          </a:xfrm>
          <a:prstGeom prst="rect">
            <a:avLst/>
          </a:prstGeom>
          <a:solidFill>
            <a:srgbClr val="2E4773"/>
          </a:solidFill>
          <a:ln w="6350">
            <a:solidFill>
              <a:srgbClr val="FFFFFF"/>
            </a:solidFill>
            <a:prstDash val="solid"/>
          </a:ln>
        </p:spPr>
      </p:sp>
      <p:sp>
        <p:nvSpPr>
          <p:cNvPr id="20" name="Text 17"/>
          <p:cNvSpPr/>
          <p:nvPr/>
        </p:nvSpPr>
        <p:spPr>
          <a:xfrm>
            <a:off x="2057400" y="2697480"/>
            <a:ext cx="91440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p>
        </p:txBody>
      </p:sp>
      <p:sp>
        <p:nvSpPr>
          <p:cNvPr id="21" name="Shape 18"/>
          <p:cNvSpPr/>
          <p:nvPr/>
        </p:nvSpPr>
        <p:spPr>
          <a:xfrm>
            <a:off x="2971800" y="2697480"/>
            <a:ext cx="1554480" cy="365760"/>
          </a:xfrm>
          <a:prstGeom prst="rect">
            <a:avLst/>
          </a:prstGeom>
          <a:solidFill>
            <a:srgbClr val="2E4773"/>
          </a:solidFill>
          <a:ln w="6350">
            <a:solidFill>
              <a:srgbClr val="FFFFFF"/>
            </a:solidFill>
            <a:prstDash val="solid"/>
          </a:ln>
        </p:spPr>
      </p:sp>
      <p:sp>
        <p:nvSpPr>
          <p:cNvPr id="22" name="Text 19"/>
          <p:cNvSpPr/>
          <p:nvPr/>
        </p:nvSpPr>
        <p:spPr>
          <a:xfrm>
            <a:off x="2971800" y="2697480"/>
            <a:ext cx="155448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Post-DC</a:t>
            </a:r>
            <a:endParaRPr lang="en-US" sz="1000" dirty="0"/>
          </a:p>
        </p:txBody>
      </p:sp>
      <p:sp>
        <p:nvSpPr>
          <p:cNvPr id="23" name="Shape 20"/>
          <p:cNvSpPr/>
          <p:nvPr/>
        </p:nvSpPr>
        <p:spPr>
          <a:xfrm>
            <a:off x="4526280" y="2697480"/>
            <a:ext cx="914400" cy="365760"/>
          </a:xfrm>
          <a:prstGeom prst="rect">
            <a:avLst/>
          </a:prstGeom>
          <a:solidFill>
            <a:srgbClr val="2E4773"/>
          </a:solidFill>
          <a:ln w="6350">
            <a:solidFill>
              <a:srgbClr val="FFFFFF"/>
            </a:solidFill>
            <a:prstDash val="solid"/>
          </a:ln>
        </p:spPr>
      </p:sp>
      <p:sp>
        <p:nvSpPr>
          <p:cNvPr id="24" name="Text 21"/>
          <p:cNvSpPr/>
          <p:nvPr/>
        </p:nvSpPr>
        <p:spPr>
          <a:xfrm>
            <a:off x="4526280" y="2697480"/>
            <a:ext cx="91440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Δ</a:t>
            </a:r>
            <a:endParaRPr lang="en-US" sz="1000" dirty="0"/>
          </a:p>
        </p:txBody>
      </p:sp>
      <p:sp>
        <p:nvSpPr>
          <p:cNvPr id="25" name="Shape 22"/>
          <p:cNvSpPr/>
          <p:nvPr/>
        </p:nvSpPr>
        <p:spPr>
          <a:xfrm>
            <a:off x="548640" y="3063240"/>
            <a:ext cx="1508760" cy="347472"/>
          </a:xfrm>
          <a:prstGeom prst="rect">
            <a:avLst/>
          </a:prstGeom>
          <a:solidFill>
            <a:srgbClr val="FFF8F0"/>
          </a:solidFill>
          <a:ln w="5080">
            <a:solidFill>
              <a:srgbClr val="E8ECF3"/>
            </a:solidFill>
            <a:prstDash val="solid"/>
          </a:ln>
        </p:spPr>
      </p:sp>
      <p:sp>
        <p:nvSpPr>
          <p:cNvPr id="26" name="Text 23"/>
          <p:cNvSpPr/>
          <p:nvPr/>
        </p:nvSpPr>
        <p:spPr>
          <a:xfrm>
            <a:off x="594360" y="3063240"/>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UP</a:t>
            </a:r>
            <a:endParaRPr lang="en-US" sz="1100" dirty="0"/>
          </a:p>
        </p:txBody>
      </p:sp>
      <p:sp>
        <p:nvSpPr>
          <p:cNvPr id="27" name="Shape 24"/>
          <p:cNvSpPr/>
          <p:nvPr/>
        </p:nvSpPr>
        <p:spPr>
          <a:xfrm>
            <a:off x="2057400" y="3063240"/>
            <a:ext cx="914400" cy="347472"/>
          </a:xfrm>
          <a:prstGeom prst="rect">
            <a:avLst/>
          </a:prstGeom>
          <a:solidFill>
            <a:srgbClr val="FFF8F0"/>
          </a:solidFill>
          <a:ln w="5080">
            <a:solidFill>
              <a:srgbClr val="E8ECF3"/>
            </a:solidFill>
            <a:prstDash val="solid"/>
          </a:ln>
        </p:spPr>
      </p:sp>
      <p:sp>
        <p:nvSpPr>
          <p:cNvPr id="28" name="Text 25"/>
          <p:cNvSpPr/>
          <p:nvPr/>
        </p:nvSpPr>
        <p:spPr>
          <a:xfrm>
            <a:off x="2103120" y="3063240"/>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80</a:t>
            </a:r>
            <a:endParaRPr lang="en-US" sz="1100" dirty="0"/>
          </a:p>
        </p:txBody>
      </p:sp>
      <p:sp>
        <p:nvSpPr>
          <p:cNvPr id="29" name="Shape 26"/>
          <p:cNvSpPr/>
          <p:nvPr/>
        </p:nvSpPr>
        <p:spPr>
          <a:xfrm>
            <a:off x="2971800" y="3063240"/>
            <a:ext cx="1554480" cy="347472"/>
          </a:xfrm>
          <a:prstGeom prst="rect">
            <a:avLst/>
          </a:prstGeom>
          <a:solidFill>
            <a:srgbClr val="FFF8F0"/>
          </a:solidFill>
          <a:ln w="5080">
            <a:solidFill>
              <a:srgbClr val="E8ECF3"/>
            </a:solidFill>
            <a:prstDash val="solid"/>
          </a:ln>
        </p:spPr>
      </p:sp>
      <p:sp>
        <p:nvSpPr>
          <p:cNvPr id="30" name="Text 27"/>
          <p:cNvSpPr/>
          <p:nvPr/>
        </p:nvSpPr>
        <p:spPr>
          <a:xfrm>
            <a:off x="3017520" y="3063240"/>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~143</a:t>
            </a:r>
            <a:endParaRPr lang="en-US" sz="1100" dirty="0"/>
          </a:p>
        </p:txBody>
      </p:sp>
      <p:sp>
        <p:nvSpPr>
          <p:cNvPr id="31" name="Shape 28"/>
          <p:cNvSpPr/>
          <p:nvPr/>
        </p:nvSpPr>
        <p:spPr>
          <a:xfrm>
            <a:off x="4526280" y="3063240"/>
            <a:ext cx="914400" cy="347472"/>
          </a:xfrm>
          <a:prstGeom prst="rect">
            <a:avLst/>
          </a:prstGeom>
          <a:solidFill>
            <a:srgbClr val="FFF8F0"/>
          </a:solidFill>
          <a:ln w="5080">
            <a:solidFill>
              <a:srgbClr val="E8ECF3"/>
            </a:solidFill>
            <a:prstDash val="solid"/>
          </a:ln>
        </p:spPr>
      </p:sp>
      <p:sp>
        <p:nvSpPr>
          <p:cNvPr id="32" name="Text 29"/>
          <p:cNvSpPr/>
          <p:nvPr/>
        </p:nvSpPr>
        <p:spPr>
          <a:xfrm>
            <a:off x="4572000" y="3063240"/>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+63</a:t>
            </a:r>
            <a:endParaRPr lang="en-US" sz="1100" dirty="0"/>
          </a:p>
        </p:txBody>
      </p:sp>
      <p:sp>
        <p:nvSpPr>
          <p:cNvPr id="33" name="Shape 30"/>
          <p:cNvSpPr/>
          <p:nvPr/>
        </p:nvSpPr>
        <p:spPr>
          <a:xfrm>
            <a:off x="548640" y="3410712"/>
            <a:ext cx="1508760" cy="347472"/>
          </a:xfrm>
          <a:prstGeom prst="rect">
            <a:avLst/>
          </a:prstGeom>
          <a:solidFill>
            <a:srgbClr val="FFFFFF"/>
          </a:solidFill>
          <a:ln w="5080">
            <a:solidFill>
              <a:srgbClr val="E8ECF3"/>
            </a:solidFill>
            <a:prstDash val="solid"/>
          </a:ln>
        </p:spPr>
      </p:sp>
      <p:sp>
        <p:nvSpPr>
          <p:cNvPr id="34" name="Text 31"/>
          <p:cNvSpPr/>
          <p:nvPr/>
        </p:nvSpPr>
        <p:spPr>
          <a:xfrm>
            <a:off x="594360" y="3410712"/>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Bihar</a:t>
            </a:r>
            <a:endParaRPr lang="en-US" sz="1100" dirty="0"/>
          </a:p>
        </p:txBody>
      </p:sp>
      <p:sp>
        <p:nvSpPr>
          <p:cNvPr id="35" name="Shape 32"/>
          <p:cNvSpPr/>
          <p:nvPr/>
        </p:nvSpPr>
        <p:spPr>
          <a:xfrm>
            <a:off x="2057400" y="3410712"/>
            <a:ext cx="914400" cy="347472"/>
          </a:xfrm>
          <a:prstGeom prst="rect">
            <a:avLst/>
          </a:prstGeom>
          <a:solidFill>
            <a:srgbClr val="FFFFFF"/>
          </a:solidFill>
          <a:ln w="5080">
            <a:solidFill>
              <a:srgbClr val="E8ECF3"/>
            </a:solidFill>
            <a:prstDash val="solid"/>
          </a:ln>
        </p:spPr>
      </p:sp>
      <p:sp>
        <p:nvSpPr>
          <p:cNvPr id="36" name="Text 33"/>
          <p:cNvSpPr/>
          <p:nvPr/>
        </p:nvSpPr>
        <p:spPr>
          <a:xfrm>
            <a:off x="2103120" y="3410712"/>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40</a:t>
            </a:r>
            <a:endParaRPr lang="en-US" sz="1100" dirty="0"/>
          </a:p>
        </p:txBody>
      </p:sp>
      <p:sp>
        <p:nvSpPr>
          <p:cNvPr id="37" name="Shape 34"/>
          <p:cNvSpPr/>
          <p:nvPr/>
        </p:nvSpPr>
        <p:spPr>
          <a:xfrm>
            <a:off x="2971800" y="3410712"/>
            <a:ext cx="1554480" cy="347472"/>
          </a:xfrm>
          <a:prstGeom prst="rect">
            <a:avLst/>
          </a:prstGeom>
          <a:solidFill>
            <a:srgbClr val="FFFFFF"/>
          </a:solidFill>
          <a:ln w="5080">
            <a:solidFill>
              <a:srgbClr val="E8ECF3"/>
            </a:solidFill>
            <a:prstDash val="solid"/>
          </a:ln>
        </p:spPr>
      </p:sp>
      <p:sp>
        <p:nvSpPr>
          <p:cNvPr id="38" name="Text 35"/>
          <p:cNvSpPr/>
          <p:nvPr/>
        </p:nvSpPr>
        <p:spPr>
          <a:xfrm>
            <a:off x="3017520" y="3410712"/>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~79</a:t>
            </a:r>
            <a:endParaRPr lang="en-US" sz="1100" dirty="0"/>
          </a:p>
        </p:txBody>
      </p:sp>
      <p:sp>
        <p:nvSpPr>
          <p:cNvPr id="39" name="Shape 36"/>
          <p:cNvSpPr/>
          <p:nvPr/>
        </p:nvSpPr>
        <p:spPr>
          <a:xfrm>
            <a:off x="4526280" y="3410712"/>
            <a:ext cx="914400" cy="347472"/>
          </a:xfrm>
          <a:prstGeom prst="rect">
            <a:avLst/>
          </a:prstGeom>
          <a:solidFill>
            <a:srgbClr val="FFFFFF"/>
          </a:solidFill>
          <a:ln w="5080">
            <a:solidFill>
              <a:srgbClr val="E8ECF3"/>
            </a:solidFill>
            <a:prstDash val="solid"/>
          </a:ln>
        </p:spPr>
      </p:sp>
      <p:sp>
        <p:nvSpPr>
          <p:cNvPr id="40" name="Text 37"/>
          <p:cNvSpPr/>
          <p:nvPr/>
        </p:nvSpPr>
        <p:spPr>
          <a:xfrm>
            <a:off x="4572000" y="3410712"/>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+39</a:t>
            </a:r>
            <a:endParaRPr lang="en-US" sz="1100" dirty="0"/>
          </a:p>
        </p:txBody>
      </p:sp>
      <p:sp>
        <p:nvSpPr>
          <p:cNvPr id="41" name="Shape 38"/>
          <p:cNvSpPr/>
          <p:nvPr/>
        </p:nvSpPr>
        <p:spPr>
          <a:xfrm>
            <a:off x="548640" y="3758184"/>
            <a:ext cx="1508760" cy="347472"/>
          </a:xfrm>
          <a:prstGeom prst="rect">
            <a:avLst/>
          </a:prstGeom>
          <a:solidFill>
            <a:srgbClr val="FFF8F0"/>
          </a:solidFill>
          <a:ln w="5080">
            <a:solidFill>
              <a:srgbClr val="E8ECF3"/>
            </a:solidFill>
            <a:prstDash val="solid"/>
          </a:ln>
        </p:spPr>
      </p:sp>
      <p:sp>
        <p:nvSpPr>
          <p:cNvPr id="42" name="Text 39"/>
          <p:cNvSpPr/>
          <p:nvPr/>
        </p:nvSpPr>
        <p:spPr>
          <a:xfrm>
            <a:off x="594360" y="3758184"/>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MP</a:t>
            </a:r>
            <a:endParaRPr lang="en-US" sz="1100" dirty="0"/>
          </a:p>
        </p:txBody>
      </p:sp>
      <p:sp>
        <p:nvSpPr>
          <p:cNvPr id="43" name="Shape 40"/>
          <p:cNvSpPr/>
          <p:nvPr/>
        </p:nvSpPr>
        <p:spPr>
          <a:xfrm>
            <a:off x="2057400" y="3758184"/>
            <a:ext cx="914400" cy="347472"/>
          </a:xfrm>
          <a:prstGeom prst="rect">
            <a:avLst/>
          </a:prstGeom>
          <a:solidFill>
            <a:srgbClr val="FFF8F0"/>
          </a:solidFill>
          <a:ln w="5080">
            <a:solidFill>
              <a:srgbClr val="E8ECF3"/>
            </a:solidFill>
            <a:prstDash val="solid"/>
          </a:ln>
        </p:spPr>
      </p:sp>
      <p:sp>
        <p:nvSpPr>
          <p:cNvPr id="44" name="Text 41"/>
          <p:cNvSpPr/>
          <p:nvPr/>
        </p:nvSpPr>
        <p:spPr>
          <a:xfrm>
            <a:off x="2103120" y="3758184"/>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29</a:t>
            </a:r>
            <a:endParaRPr lang="en-US" sz="1100" dirty="0"/>
          </a:p>
        </p:txBody>
      </p:sp>
      <p:sp>
        <p:nvSpPr>
          <p:cNvPr id="45" name="Shape 42"/>
          <p:cNvSpPr/>
          <p:nvPr/>
        </p:nvSpPr>
        <p:spPr>
          <a:xfrm>
            <a:off x="2971800" y="3758184"/>
            <a:ext cx="1554480" cy="347472"/>
          </a:xfrm>
          <a:prstGeom prst="rect">
            <a:avLst/>
          </a:prstGeom>
          <a:solidFill>
            <a:srgbClr val="FFF8F0"/>
          </a:solidFill>
          <a:ln w="5080">
            <a:solidFill>
              <a:srgbClr val="E8ECF3"/>
            </a:solidFill>
            <a:prstDash val="solid"/>
          </a:ln>
        </p:spPr>
      </p:sp>
      <p:sp>
        <p:nvSpPr>
          <p:cNvPr id="46" name="Text 43"/>
          <p:cNvSpPr/>
          <p:nvPr/>
        </p:nvSpPr>
        <p:spPr>
          <a:xfrm>
            <a:off x="3017520" y="3758184"/>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~52</a:t>
            </a:r>
            <a:endParaRPr lang="en-US" sz="1100" dirty="0"/>
          </a:p>
        </p:txBody>
      </p:sp>
      <p:sp>
        <p:nvSpPr>
          <p:cNvPr id="47" name="Shape 44"/>
          <p:cNvSpPr/>
          <p:nvPr/>
        </p:nvSpPr>
        <p:spPr>
          <a:xfrm>
            <a:off x="4526280" y="3758184"/>
            <a:ext cx="914400" cy="347472"/>
          </a:xfrm>
          <a:prstGeom prst="rect">
            <a:avLst/>
          </a:prstGeom>
          <a:solidFill>
            <a:srgbClr val="FFF8F0"/>
          </a:solidFill>
          <a:ln w="5080">
            <a:solidFill>
              <a:srgbClr val="E8ECF3"/>
            </a:solidFill>
            <a:prstDash val="solid"/>
          </a:ln>
        </p:spPr>
      </p:sp>
      <p:sp>
        <p:nvSpPr>
          <p:cNvPr id="48" name="Text 45"/>
          <p:cNvSpPr/>
          <p:nvPr/>
        </p:nvSpPr>
        <p:spPr>
          <a:xfrm>
            <a:off x="4572000" y="3758184"/>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+23</a:t>
            </a:r>
            <a:endParaRPr lang="en-US" sz="1100" dirty="0"/>
          </a:p>
        </p:txBody>
      </p:sp>
      <p:sp>
        <p:nvSpPr>
          <p:cNvPr id="49" name="Shape 46"/>
          <p:cNvSpPr/>
          <p:nvPr/>
        </p:nvSpPr>
        <p:spPr>
          <a:xfrm>
            <a:off x="548640" y="4105656"/>
            <a:ext cx="1508760" cy="347472"/>
          </a:xfrm>
          <a:prstGeom prst="rect">
            <a:avLst/>
          </a:prstGeom>
          <a:solidFill>
            <a:srgbClr val="FFFFFF"/>
          </a:solidFill>
          <a:ln w="5080">
            <a:solidFill>
              <a:srgbClr val="E8ECF3"/>
            </a:solidFill>
            <a:prstDash val="solid"/>
          </a:ln>
        </p:spPr>
      </p:sp>
      <p:sp>
        <p:nvSpPr>
          <p:cNvPr id="50" name="Text 47"/>
          <p:cNvSpPr/>
          <p:nvPr/>
        </p:nvSpPr>
        <p:spPr>
          <a:xfrm>
            <a:off x="594360" y="4105656"/>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Rajasthan</a:t>
            </a:r>
            <a:endParaRPr lang="en-US" sz="1100" dirty="0"/>
          </a:p>
        </p:txBody>
      </p:sp>
      <p:sp>
        <p:nvSpPr>
          <p:cNvPr id="51" name="Shape 48"/>
          <p:cNvSpPr/>
          <p:nvPr/>
        </p:nvSpPr>
        <p:spPr>
          <a:xfrm>
            <a:off x="2057400" y="4105656"/>
            <a:ext cx="914400" cy="347472"/>
          </a:xfrm>
          <a:prstGeom prst="rect">
            <a:avLst/>
          </a:prstGeom>
          <a:solidFill>
            <a:srgbClr val="FFFFFF"/>
          </a:solidFill>
          <a:ln w="5080">
            <a:solidFill>
              <a:srgbClr val="E8ECF3"/>
            </a:solidFill>
            <a:prstDash val="solid"/>
          </a:ln>
        </p:spPr>
      </p:sp>
      <p:sp>
        <p:nvSpPr>
          <p:cNvPr id="52" name="Text 49"/>
          <p:cNvSpPr/>
          <p:nvPr/>
        </p:nvSpPr>
        <p:spPr>
          <a:xfrm>
            <a:off x="2103120" y="4105656"/>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25</a:t>
            </a:r>
            <a:endParaRPr lang="en-US" sz="1100" dirty="0"/>
          </a:p>
        </p:txBody>
      </p:sp>
      <p:sp>
        <p:nvSpPr>
          <p:cNvPr id="53" name="Shape 50"/>
          <p:cNvSpPr/>
          <p:nvPr/>
        </p:nvSpPr>
        <p:spPr>
          <a:xfrm>
            <a:off x="2971800" y="4105656"/>
            <a:ext cx="1554480" cy="347472"/>
          </a:xfrm>
          <a:prstGeom prst="rect">
            <a:avLst/>
          </a:prstGeom>
          <a:solidFill>
            <a:srgbClr val="FFFFFF"/>
          </a:solidFill>
          <a:ln w="5080">
            <a:solidFill>
              <a:srgbClr val="E8ECF3"/>
            </a:solidFill>
            <a:prstDash val="solid"/>
          </a:ln>
        </p:spPr>
      </p:sp>
      <p:sp>
        <p:nvSpPr>
          <p:cNvPr id="54" name="Text 51"/>
          <p:cNvSpPr/>
          <p:nvPr/>
        </p:nvSpPr>
        <p:spPr>
          <a:xfrm>
            <a:off x="3017520" y="4105656"/>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~44</a:t>
            </a:r>
            <a:endParaRPr lang="en-US" sz="1100" dirty="0"/>
          </a:p>
        </p:txBody>
      </p:sp>
      <p:sp>
        <p:nvSpPr>
          <p:cNvPr id="55" name="Shape 52"/>
          <p:cNvSpPr/>
          <p:nvPr/>
        </p:nvSpPr>
        <p:spPr>
          <a:xfrm>
            <a:off x="4526280" y="4105656"/>
            <a:ext cx="914400" cy="347472"/>
          </a:xfrm>
          <a:prstGeom prst="rect">
            <a:avLst/>
          </a:prstGeom>
          <a:solidFill>
            <a:srgbClr val="FFFFFF"/>
          </a:solidFill>
          <a:ln w="5080">
            <a:solidFill>
              <a:srgbClr val="E8ECF3"/>
            </a:solidFill>
            <a:prstDash val="solid"/>
          </a:ln>
        </p:spPr>
      </p:sp>
      <p:sp>
        <p:nvSpPr>
          <p:cNvPr id="56" name="Text 53"/>
          <p:cNvSpPr/>
          <p:nvPr/>
        </p:nvSpPr>
        <p:spPr>
          <a:xfrm>
            <a:off x="4572000" y="4105656"/>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+19</a:t>
            </a:r>
            <a:endParaRPr lang="en-US" sz="1100" dirty="0"/>
          </a:p>
        </p:txBody>
      </p:sp>
      <p:sp>
        <p:nvSpPr>
          <p:cNvPr id="57" name="Shape 54"/>
          <p:cNvSpPr/>
          <p:nvPr/>
        </p:nvSpPr>
        <p:spPr>
          <a:xfrm>
            <a:off x="6291072" y="2697480"/>
            <a:ext cx="1508760" cy="365760"/>
          </a:xfrm>
          <a:prstGeom prst="rect">
            <a:avLst/>
          </a:prstGeom>
          <a:solidFill>
            <a:srgbClr val="2E4773"/>
          </a:solidFill>
          <a:ln w="6350">
            <a:solidFill>
              <a:srgbClr val="FFFFFF"/>
            </a:solidFill>
            <a:prstDash val="solid"/>
          </a:ln>
        </p:spPr>
      </p:sp>
      <p:sp>
        <p:nvSpPr>
          <p:cNvPr id="58" name="Text 55"/>
          <p:cNvSpPr/>
          <p:nvPr/>
        </p:nvSpPr>
        <p:spPr>
          <a:xfrm>
            <a:off x="6291072" y="2697480"/>
            <a:ext cx="150876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State</a:t>
            </a:r>
            <a:endParaRPr lang="en-US" sz="1000" dirty="0"/>
          </a:p>
        </p:txBody>
      </p:sp>
      <p:sp>
        <p:nvSpPr>
          <p:cNvPr id="59" name="Shape 56"/>
          <p:cNvSpPr/>
          <p:nvPr/>
        </p:nvSpPr>
        <p:spPr>
          <a:xfrm>
            <a:off x="7799832" y="2697480"/>
            <a:ext cx="914400" cy="365760"/>
          </a:xfrm>
          <a:prstGeom prst="rect">
            <a:avLst/>
          </a:prstGeom>
          <a:solidFill>
            <a:srgbClr val="2E4773"/>
          </a:solidFill>
          <a:ln w="6350">
            <a:solidFill>
              <a:srgbClr val="FFFFFF"/>
            </a:solidFill>
            <a:prstDash val="solid"/>
          </a:ln>
        </p:spPr>
      </p:sp>
      <p:sp>
        <p:nvSpPr>
          <p:cNvPr id="60" name="Text 57"/>
          <p:cNvSpPr/>
          <p:nvPr/>
        </p:nvSpPr>
        <p:spPr>
          <a:xfrm>
            <a:off x="7799832" y="2697480"/>
            <a:ext cx="91440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p>
        </p:txBody>
      </p:sp>
      <p:sp>
        <p:nvSpPr>
          <p:cNvPr id="61" name="Shape 58"/>
          <p:cNvSpPr/>
          <p:nvPr/>
        </p:nvSpPr>
        <p:spPr>
          <a:xfrm>
            <a:off x="8714232" y="2697480"/>
            <a:ext cx="1554480" cy="365760"/>
          </a:xfrm>
          <a:prstGeom prst="rect">
            <a:avLst/>
          </a:prstGeom>
          <a:solidFill>
            <a:srgbClr val="2E4773"/>
          </a:solidFill>
          <a:ln w="6350">
            <a:solidFill>
              <a:srgbClr val="FFFFFF"/>
            </a:solidFill>
            <a:prstDash val="solid"/>
          </a:ln>
        </p:spPr>
      </p:sp>
      <p:sp>
        <p:nvSpPr>
          <p:cNvPr id="62" name="Text 59"/>
          <p:cNvSpPr/>
          <p:nvPr/>
        </p:nvSpPr>
        <p:spPr>
          <a:xfrm>
            <a:off x="8714232" y="2697480"/>
            <a:ext cx="155448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Post-DC</a:t>
            </a:r>
            <a:endParaRPr lang="en-US" sz="1000" dirty="0"/>
          </a:p>
        </p:txBody>
      </p:sp>
      <p:sp>
        <p:nvSpPr>
          <p:cNvPr id="63" name="Shape 60"/>
          <p:cNvSpPr/>
          <p:nvPr/>
        </p:nvSpPr>
        <p:spPr>
          <a:xfrm>
            <a:off x="10268712" y="2697480"/>
            <a:ext cx="914400" cy="365760"/>
          </a:xfrm>
          <a:prstGeom prst="rect">
            <a:avLst/>
          </a:prstGeom>
          <a:solidFill>
            <a:srgbClr val="2E4773"/>
          </a:solidFill>
          <a:ln w="6350">
            <a:solidFill>
              <a:srgbClr val="FFFFFF"/>
            </a:solidFill>
            <a:prstDash val="solid"/>
          </a:ln>
        </p:spPr>
      </p:sp>
      <p:sp>
        <p:nvSpPr>
          <p:cNvPr id="64" name="Text 61"/>
          <p:cNvSpPr/>
          <p:nvPr/>
        </p:nvSpPr>
        <p:spPr>
          <a:xfrm>
            <a:off x="10268712" y="2697480"/>
            <a:ext cx="914400" cy="36576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Δ</a:t>
            </a:r>
            <a:endParaRPr lang="en-US" sz="1000" dirty="0"/>
          </a:p>
        </p:txBody>
      </p:sp>
      <p:sp>
        <p:nvSpPr>
          <p:cNvPr id="65" name="Shape 62"/>
          <p:cNvSpPr/>
          <p:nvPr/>
        </p:nvSpPr>
        <p:spPr>
          <a:xfrm>
            <a:off x="6291072" y="3063240"/>
            <a:ext cx="1508760" cy="347472"/>
          </a:xfrm>
          <a:prstGeom prst="rect">
            <a:avLst/>
          </a:prstGeom>
          <a:solidFill>
            <a:srgbClr val="FFF8F0"/>
          </a:solidFill>
          <a:ln w="5080">
            <a:solidFill>
              <a:srgbClr val="E8ECF3"/>
            </a:solidFill>
            <a:prstDash val="solid"/>
          </a:ln>
        </p:spPr>
      </p:sp>
      <p:sp>
        <p:nvSpPr>
          <p:cNvPr id="66" name="Text 63"/>
          <p:cNvSpPr/>
          <p:nvPr/>
        </p:nvSpPr>
        <p:spPr>
          <a:xfrm>
            <a:off x="6336792" y="3063240"/>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Tamil Nadu</a:t>
            </a:r>
            <a:endParaRPr lang="en-US" sz="1100" dirty="0"/>
          </a:p>
        </p:txBody>
      </p:sp>
      <p:sp>
        <p:nvSpPr>
          <p:cNvPr id="67" name="Shape 64"/>
          <p:cNvSpPr/>
          <p:nvPr/>
        </p:nvSpPr>
        <p:spPr>
          <a:xfrm>
            <a:off x="7799832" y="3063240"/>
            <a:ext cx="914400" cy="347472"/>
          </a:xfrm>
          <a:prstGeom prst="rect">
            <a:avLst/>
          </a:prstGeom>
          <a:solidFill>
            <a:srgbClr val="FFF8F0"/>
          </a:solidFill>
          <a:ln w="5080">
            <a:solidFill>
              <a:srgbClr val="E8ECF3"/>
            </a:solidFill>
            <a:prstDash val="solid"/>
          </a:ln>
        </p:spPr>
      </p:sp>
      <p:sp>
        <p:nvSpPr>
          <p:cNvPr id="68" name="Text 65"/>
          <p:cNvSpPr/>
          <p:nvPr/>
        </p:nvSpPr>
        <p:spPr>
          <a:xfrm>
            <a:off x="7845552" y="3063240"/>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39</a:t>
            </a:r>
            <a:endParaRPr lang="en-US" sz="1100" dirty="0"/>
          </a:p>
        </p:txBody>
      </p:sp>
      <p:sp>
        <p:nvSpPr>
          <p:cNvPr id="69" name="Shape 66"/>
          <p:cNvSpPr/>
          <p:nvPr/>
        </p:nvSpPr>
        <p:spPr>
          <a:xfrm>
            <a:off x="8714232" y="3063240"/>
            <a:ext cx="1554480" cy="347472"/>
          </a:xfrm>
          <a:prstGeom prst="rect">
            <a:avLst/>
          </a:prstGeom>
          <a:solidFill>
            <a:srgbClr val="FFF8F0"/>
          </a:solidFill>
          <a:ln w="5080">
            <a:solidFill>
              <a:srgbClr val="E8ECF3"/>
            </a:solidFill>
            <a:prstDash val="solid"/>
          </a:ln>
        </p:spPr>
      </p:sp>
      <p:sp>
        <p:nvSpPr>
          <p:cNvPr id="70" name="Text 67"/>
          <p:cNvSpPr/>
          <p:nvPr/>
        </p:nvSpPr>
        <p:spPr>
          <a:xfrm>
            <a:off x="8759952" y="3063240"/>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~49</a:t>
            </a:r>
            <a:endParaRPr lang="en-US" sz="1100" dirty="0"/>
          </a:p>
        </p:txBody>
      </p:sp>
      <p:sp>
        <p:nvSpPr>
          <p:cNvPr id="71" name="Shape 68"/>
          <p:cNvSpPr/>
          <p:nvPr/>
        </p:nvSpPr>
        <p:spPr>
          <a:xfrm>
            <a:off x="10268712" y="3063240"/>
            <a:ext cx="914400" cy="347472"/>
          </a:xfrm>
          <a:prstGeom prst="rect">
            <a:avLst/>
          </a:prstGeom>
          <a:solidFill>
            <a:srgbClr val="FFF8F0"/>
          </a:solidFill>
          <a:ln w="5080">
            <a:solidFill>
              <a:srgbClr val="E8ECF3"/>
            </a:solidFill>
            <a:prstDash val="solid"/>
          </a:ln>
        </p:spPr>
      </p:sp>
      <p:sp>
        <p:nvSpPr>
          <p:cNvPr id="72" name="Text 69"/>
          <p:cNvSpPr/>
          <p:nvPr/>
        </p:nvSpPr>
        <p:spPr>
          <a:xfrm>
            <a:off x="10314432" y="3063240"/>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+10</a:t>
            </a:r>
            <a:endParaRPr lang="en-US" sz="1100" dirty="0"/>
          </a:p>
        </p:txBody>
      </p:sp>
      <p:sp>
        <p:nvSpPr>
          <p:cNvPr id="73" name="Shape 70"/>
          <p:cNvSpPr/>
          <p:nvPr/>
        </p:nvSpPr>
        <p:spPr>
          <a:xfrm>
            <a:off x="6291072" y="3410712"/>
            <a:ext cx="1508760" cy="347472"/>
          </a:xfrm>
          <a:prstGeom prst="rect">
            <a:avLst/>
          </a:prstGeom>
          <a:solidFill>
            <a:srgbClr val="FFFFFF"/>
          </a:solidFill>
          <a:ln w="5080">
            <a:solidFill>
              <a:srgbClr val="E8ECF3"/>
            </a:solidFill>
            <a:prstDash val="solid"/>
          </a:ln>
        </p:spPr>
      </p:sp>
      <p:sp>
        <p:nvSpPr>
          <p:cNvPr id="74" name="Text 71"/>
          <p:cNvSpPr/>
          <p:nvPr/>
        </p:nvSpPr>
        <p:spPr>
          <a:xfrm>
            <a:off x="6336792" y="3410712"/>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Karnataka</a:t>
            </a:r>
            <a:endParaRPr lang="en-US" sz="1100" dirty="0"/>
          </a:p>
        </p:txBody>
      </p:sp>
      <p:sp>
        <p:nvSpPr>
          <p:cNvPr id="75" name="Shape 72"/>
          <p:cNvSpPr/>
          <p:nvPr/>
        </p:nvSpPr>
        <p:spPr>
          <a:xfrm>
            <a:off x="7799832" y="3410712"/>
            <a:ext cx="914400" cy="347472"/>
          </a:xfrm>
          <a:prstGeom prst="rect">
            <a:avLst/>
          </a:prstGeom>
          <a:solidFill>
            <a:srgbClr val="FFFFFF"/>
          </a:solidFill>
          <a:ln w="5080">
            <a:solidFill>
              <a:srgbClr val="E8ECF3"/>
            </a:solidFill>
            <a:prstDash val="solid"/>
          </a:ln>
        </p:spPr>
      </p:sp>
      <p:sp>
        <p:nvSpPr>
          <p:cNvPr id="76" name="Text 73"/>
          <p:cNvSpPr/>
          <p:nvPr/>
        </p:nvSpPr>
        <p:spPr>
          <a:xfrm>
            <a:off x="7845552" y="3410712"/>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28</a:t>
            </a:r>
            <a:endParaRPr lang="en-US" sz="1100" dirty="0"/>
          </a:p>
        </p:txBody>
      </p:sp>
      <p:sp>
        <p:nvSpPr>
          <p:cNvPr id="77" name="Shape 74"/>
          <p:cNvSpPr/>
          <p:nvPr/>
        </p:nvSpPr>
        <p:spPr>
          <a:xfrm>
            <a:off x="8714232" y="3410712"/>
            <a:ext cx="1554480" cy="347472"/>
          </a:xfrm>
          <a:prstGeom prst="rect">
            <a:avLst/>
          </a:prstGeom>
          <a:solidFill>
            <a:srgbClr val="FFFFFF"/>
          </a:solidFill>
          <a:ln w="5080">
            <a:solidFill>
              <a:srgbClr val="E8ECF3"/>
            </a:solidFill>
            <a:prstDash val="solid"/>
          </a:ln>
        </p:spPr>
      </p:sp>
      <p:sp>
        <p:nvSpPr>
          <p:cNvPr id="78" name="Text 75"/>
          <p:cNvSpPr/>
          <p:nvPr/>
        </p:nvSpPr>
        <p:spPr>
          <a:xfrm>
            <a:off x="8759952" y="3410712"/>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~36</a:t>
            </a:r>
            <a:endParaRPr lang="en-US" sz="1100" dirty="0"/>
          </a:p>
        </p:txBody>
      </p:sp>
      <p:sp>
        <p:nvSpPr>
          <p:cNvPr id="79" name="Shape 76"/>
          <p:cNvSpPr/>
          <p:nvPr/>
        </p:nvSpPr>
        <p:spPr>
          <a:xfrm>
            <a:off x="10268712" y="3410712"/>
            <a:ext cx="914400" cy="347472"/>
          </a:xfrm>
          <a:prstGeom prst="rect">
            <a:avLst/>
          </a:prstGeom>
          <a:solidFill>
            <a:srgbClr val="FFFFFF"/>
          </a:solidFill>
          <a:ln w="5080">
            <a:solidFill>
              <a:srgbClr val="E8ECF3"/>
            </a:solidFill>
            <a:prstDash val="solid"/>
          </a:ln>
        </p:spPr>
      </p:sp>
      <p:sp>
        <p:nvSpPr>
          <p:cNvPr id="80" name="Text 77"/>
          <p:cNvSpPr/>
          <p:nvPr/>
        </p:nvSpPr>
        <p:spPr>
          <a:xfrm>
            <a:off x="10314432" y="3410712"/>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+8</a:t>
            </a:r>
            <a:endParaRPr lang="en-US" sz="1100" dirty="0"/>
          </a:p>
        </p:txBody>
      </p:sp>
      <p:sp>
        <p:nvSpPr>
          <p:cNvPr id="81" name="Shape 78"/>
          <p:cNvSpPr/>
          <p:nvPr/>
        </p:nvSpPr>
        <p:spPr>
          <a:xfrm>
            <a:off x="6291072" y="3758184"/>
            <a:ext cx="1508760" cy="347472"/>
          </a:xfrm>
          <a:prstGeom prst="rect">
            <a:avLst/>
          </a:prstGeom>
          <a:solidFill>
            <a:srgbClr val="FFF8F0"/>
          </a:solidFill>
          <a:ln w="5080">
            <a:solidFill>
              <a:srgbClr val="E8ECF3"/>
            </a:solidFill>
            <a:prstDash val="solid"/>
          </a:ln>
        </p:spPr>
      </p:sp>
      <p:sp>
        <p:nvSpPr>
          <p:cNvPr id="82" name="Text 79"/>
          <p:cNvSpPr/>
          <p:nvPr/>
        </p:nvSpPr>
        <p:spPr>
          <a:xfrm>
            <a:off x="6336792" y="3758184"/>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Andhra+Tel.</a:t>
            </a:r>
            <a:endParaRPr lang="en-US" sz="1100" dirty="0"/>
          </a:p>
        </p:txBody>
      </p:sp>
      <p:sp>
        <p:nvSpPr>
          <p:cNvPr id="83" name="Shape 80"/>
          <p:cNvSpPr/>
          <p:nvPr/>
        </p:nvSpPr>
        <p:spPr>
          <a:xfrm>
            <a:off x="7799832" y="3758184"/>
            <a:ext cx="914400" cy="347472"/>
          </a:xfrm>
          <a:prstGeom prst="rect">
            <a:avLst/>
          </a:prstGeom>
          <a:solidFill>
            <a:srgbClr val="FFF8F0"/>
          </a:solidFill>
          <a:ln w="5080">
            <a:solidFill>
              <a:srgbClr val="E8ECF3"/>
            </a:solidFill>
            <a:prstDash val="solid"/>
          </a:ln>
        </p:spPr>
      </p:sp>
      <p:sp>
        <p:nvSpPr>
          <p:cNvPr id="84" name="Text 81"/>
          <p:cNvSpPr/>
          <p:nvPr/>
        </p:nvSpPr>
        <p:spPr>
          <a:xfrm>
            <a:off x="7845552" y="3758184"/>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42</a:t>
            </a:r>
            <a:endParaRPr lang="en-US" sz="1100" dirty="0"/>
          </a:p>
        </p:txBody>
      </p:sp>
      <p:sp>
        <p:nvSpPr>
          <p:cNvPr id="85" name="Shape 82"/>
          <p:cNvSpPr/>
          <p:nvPr/>
        </p:nvSpPr>
        <p:spPr>
          <a:xfrm>
            <a:off x="8714232" y="3758184"/>
            <a:ext cx="1554480" cy="347472"/>
          </a:xfrm>
          <a:prstGeom prst="rect">
            <a:avLst/>
          </a:prstGeom>
          <a:solidFill>
            <a:srgbClr val="FFF8F0"/>
          </a:solidFill>
          <a:ln w="5080">
            <a:solidFill>
              <a:srgbClr val="E8ECF3"/>
            </a:solidFill>
            <a:prstDash val="solid"/>
          </a:ln>
        </p:spPr>
      </p:sp>
      <p:sp>
        <p:nvSpPr>
          <p:cNvPr id="86" name="Text 83"/>
          <p:cNvSpPr/>
          <p:nvPr/>
        </p:nvSpPr>
        <p:spPr>
          <a:xfrm>
            <a:off x="8759952" y="3758184"/>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~54</a:t>
            </a:r>
            <a:endParaRPr lang="en-US" sz="1100" dirty="0"/>
          </a:p>
        </p:txBody>
      </p:sp>
      <p:sp>
        <p:nvSpPr>
          <p:cNvPr id="87" name="Shape 84"/>
          <p:cNvSpPr/>
          <p:nvPr/>
        </p:nvSpPr>
        <p:spPr>
          <a:xfrm>
            <a:off x="10268712" y="3758184"/>
            <a:ext cx="914400" cy="347472"/>
          </a:xfrm>
          <a:prstGeom prst="rect">
            <a:avLst/>
          </a:prstGeom>
          <a:solidFill>
            <a:srgbClr val="FFF8F0"/>
          </a:solidFill>
          <a:ln w="5080">
            <a:solidFill>
              <a:srgbClr val="E8ECF3"/>
            </a:solidFill>
            <a:prstDash val="solid"/>
          </a:ln>
        </p:spPr>
      </p:sp>
      <p:sp>
        <p:nvSpPr>
          <p:cNvPr id="88" name="Text 85"/>
          <p:cNvSpPr/>
          <p:nvPr/>
        </p:nvSpPr>
        <p:spPr>
          <a:xfrm>
            <a:off x="10314432" y="3758184"/>
            <a:ext cx="822960" cy="347472"/>
          </a:xfrm>
          <a:prstGeom prst="rect">
            <a:avLst/>
          </a:prstGeom>
          <a:noFill/>
          <a:ln/>
        </p:spPr>
        <p:txBody>
          <a:bodyPr wrap="square" rtlCol="0" anchor="ctr"/>
          <a:lstStyle/>
          <a:p>
            <a:pPr algn="ctr" indent="0" marL="0">
              <a:buNone/>
            </a:pPr>
            <a:r>
              <a:rPr lang="en-US" sz="1100" b="1" dirty="0">
                <a:solidFill>
                  <a:srgbClr val="FF6B35"/>
                </a:solidFill>
                <a:latin typeface="Calibri" pitchFamily="34" charset="0"/>
                <a:ea typeface="Calibri" pitchFamily="34" charset="-122"/>
                <a:cs typeface="Calibri" pitchFamily="34" charset="-120"/>
              </a:rPr>
              <a:t>+12</a:t>
            </a:r>
            <a:endParaRPr lang="en-US" sz="1100" dirty="0"/>
          </a:p>
        </p:txBody>
      </p:sp>
      <p:sp>
        <p:nvSpPr>
          <p:cNvPr id="89" name="Shape 86"/>
          <p:cNvSpPr/>
          <p:nvPr/>
        </p:nvSpPr>
        <p:spPr>
          <a:xfrm>
            <a:off x="6291072" y="4105656"/>
            <a:ext cx="1508760" cy="347472"/>
          </a:xfrm>
          <a:prstGeom prst="rect">
            <a:avLst/>
          </a:prstGeom>
          <a:solidFill>
            <a:srgbClr val="FFFFFF"/>
          </a:solidFill>
          <a:ln w="5080">
            <a:solidFill>
              <a:srgbClr val="E8ECF3"/>
            </a:solidFill>
            <a:prstDash val="solid"/>
          </a:ln>
        </p:spPr>
      </p:sp>
      <p:sp>
        <p:nvSpPr>
          <p:cNvPr id="90" name="Text 87"/>
          <p:cNvSpPr/>
          <p:nvPr/>
        </p:nvSpPr>
        <p:spPr>
          <a:xfrm>
            <a:off x="6336792" y="4105656"/>
            <a:ext cx="1417320" cy="347472"/>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Kerala</a:t>
            </a:r>
            <a:endParaRPr lang="en-US" sz="1100" dirty="0"/>
          </a:p>
        </p:txBody>
      </p:sp>
      <p:sp>
        <p:nvSpPr>
          <p:cNvPr id="91" name="Shape 88"/>
          <p:cNvSpPr/>
          <p:nvPr/>
        </p:nvSpPr>
        <p:spPr>
          <a:xfrm>
            <a:off x="7799832" y="4105656"/>
            <a:ext cx="914400" cy="347472"/>
          </a:xfrm>
          <a:prstGeom prst="rect">
            <a:avLst/>
          </a:prstGeom>
          <a:solidFill>
            <a:srgbClr val="FFFFFF"/>
          </a:solidFill>
          <a:ln w="5080">
            <a:solidFill>
              <a:srgbClr val="E8ECF3"/>
            </a:solidFill>
            <a:prstDash val="solid"/>
          </a:ln>
        </p:spPr>
      </p:sp>
      <p:sp>
        <p:nvSpPr>
          <p:cNvPr id="92" name="Text 89"/>
          <p:cNvSpPr/>
          <p:nvPr/>
        </p:nvSpPr>
        <p:spPr>
          <a:xfrm>
            <a:off x="7845552" y="4105656"/>
            <a:ext cx="82296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20</a:t>
            </a:r>
            <a:endParaRPr lang="en-US" sz="1100" dirty="0"/>
          </a:p>
        </p:txBody>
      </p:sp>
      <p:sp>
        <p:nvSpPr>
          <p:cNvPr id="93" name="Shape 90"/>
          <p:cNvSpPr/>
          <p:nvPr/>
        </p:nvSpPr>
        <p:spPr>
          <a:xfrm>
            <a:off x="8714232" y="4105656"/>
            <a:ext cx="1554480" cy="347472"/>
          </a:xfrm>
          <a:prstGeom prst="rect">
            <a:avLst/>
          </a:prstGeom>
          <a:solidFill>
            <a:srgbClr val="FFFFFF"/>
          </a:solidFill>
          <a:ln w="5080">
            <a:solidFill>
              <a:srgbClr val="E8ECF3"/>
            </a:solidFill>
            <a:prstDash val="solid"/>
          </a:ln>
        </p:spPr>
      </p:sp>
      <p:sp>
        <p:nvSpPr>
          <p:cNvPr id="94" name="Text 91"/>
          <p:cNvSpPr/>
          <p:nvPr/>
        </p:nvSpPr>
        <p:spPr>
          <a:xfrm>
            <a:off x="8759952" y="4105656"/>
            <a:ext cx="1463040" cy="347472"/>
          </a:xfrm>
          <a:prstGeom prst="rect">
            <a:avLst/>
          </a:prstGeom>
          <a:noFill/>
          <a:ln/>
        </p:spPr>
        <p:txBody>
          <a:bodyPr wrap="square" rtlCol="0" anchor="ctr"/>
          <a:lstStyle/>
          <a:p>
            <a:pPr algn="ctr" indent="0" marL="0">
              <a:buNone/>
            </a:pPr>
            <a:r>
              <a:rPr lang="en-US" sz="1100" dirty="0">
                <a:solidFill>
                  <a:srgbClr val="1B2D4F"/>
                </a:solidFill>
                <a:latin typeface="Calibri" pitchFamily="34" charset="0"/>
                <a:ea typeface="Calibri" pitchFamily="34" charset="-122"/>
                <a:cs typeface="Calibri" pitchFamily="34" charset="-120"/>
              </a:rPr>
              <a:t>→ ~20</a:t>
            </a:r>
            <a:endParaRPr lang="en-US" sz="1100" dirty="0"/>
          </a:p>
        </p:txBody>
      </p:sp>
      <p:sp>
        <p:nvSpPr>
          <p:cNvPr id="95" name="Shape 92"/>
          <p:cNvSpPr/>
          <p:nvPr/>
        </p:nvSpPr>
        <p:spPr>
          <a:xfrm>
            <a:off x="10268712" y="4105656"/>
            <a:ext cx="914400" cy="347472"/>
          </a:xfrm>
          <a:prstGeom prst="rect">
            <a:avLst/>
          </a:prstGeom>
          <a:solidFill>
            <a:srgbClr val="FFFFFF"/>
          </a:solidFill>
          <a:ln w="5080">
            <a:solidFill>
              <a:srgbClr val="E8ECF3"/>
            </a:solidFill>
            <a:prstDash val="solid"/>
          </a:ln>
        </p:spPr>
      </p:sp>
      <p:sp>
        <p:nvSpPr>
          <p:cNvPr id="96" name="Text 93"/>
          <p:cNvSpPr/>
          <p:nvPr/>
        </p:nvSpPr>
        <p:spPr>
          <a:xfrm>
            <a:off x="10314432" y="4105656"/>
            <a:ext cx="822960" cy="347472"/>
          </a:xfrm>
          <a:prstGeom prst="rect">
            <a:avLst/>
          </a:prstGeom>
          <a:noFill/>
          <a:ln/>
        </p:spPr>
        <p:txBody>
          <a:bodyPr wrap="square" rtlCol="0" anchor="ctr"/>
          <a:lstStyle/>
          <a:p>
            <a:pPr algn="ctr" indent="0" marL="0">
              <a:buNone/>
            </a:pPr>
            <a:r>
              <a:rPr lang="en-US" sz="1100" b="1" dirty="0">
                <a:solidFill>
                  <a:srgbClr val="5A6478"/>
                </a:solidFill>
                <a:latin typeface="Calibri" pitchFamily="34" charset="0"/>
                <a:ea typeface="Calibri" pitchFamily="34" charset="-122"/>
                <a:cs typeface="Calibri" pitchFamily="34" charset="-120"/>
              </a:rPr>
              <a:t>0</a:t>
            </a:r>
            <a:endParaRPr lang="en-US" sz="1100" dirty="0"/>
          </a:p>
        </p:txBody>
      </p:sp>
      <p:sp>
        <p:nvSpPr>
          <p:cNvPr id="97" name="Shape 94"/>
          <p:cNvSpPr/>
          <p:nvPr/>
        </p:nvSpPr>
        <p:spPr>
          <a:xfrm>
            <a:off x="457200" y="4617720"/>
            <a:ext cx="11274552" cy="1508760"/>
          </a:xfrm>
          <a:prstGeom prst="rect">
            <a:avLst/>
          </a:prstGeom>
          <a:solidFill>
            <a:srgbClr val="1B2D4F"/>
          </a:solidFill>
          <a:ln/>
        </p:spPr>
      </p:sp>
      <p:sp>
        <p:nvSpPr>
          <p:cNvPr id="98" name="Shape 95"/>
          <p:cNvSpPr/>
          <p:nvPr/>
        </p:nvSpPr>
        <p:spPr>
          <a:xfrm>
            <a:off x="457200" y="4617720"/>
            <a:ext cx="137160" cy="1508760"/>
          </a:xfrm>
          <a:prstGeom prst="rect">
            <a:avLst/>
          </a:prstGeom>
          <a:solidFill>
            <a:srgbClr val="FF6B35"/>
          </a:solidFill>
          <a:ln/>
        </p:spPr>
      </p:sp>
      <p:sp>
        <p:nvSpPr>
          <p:cNvPr id="99" name="Text 96"/>
          <p:cNvSpPr/>
          <p:nvPr/>
        </p:nvSpPr>
        <p:spPr>
          <a:xfrm>
            <a:off x="777240" y="4709160"/>
            <a:ext cx="7315200" cy="27432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THE CORE GRIEVANCE</a:t>
            </a:r>
            <a:endParaRPr lang="en-US" sz="1100" dirty="0"/>
          </a:p>
        </p:txBody>
      </p:sp>
      <p:sp>
        <p:nvSpPr>
          <p:cNvPr id="100" name="Text 97"/>
          <p:cNvSpPr/>
          <p:nvPr/>
        </p:nvSpPr>
        <p:spPr>
          <a:xfrm>
            <a:off x="777240" y="4983480"/>
            <a:ext cx="10972800" cy="10972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The South brought its fertility rate down to replacement level decades before the North did. If seats are reallocated by 2026 population alone, the South's share of the Lok Sabha shrinks even as its seat count rises slightly — what southern leaders call a 'penalty for good performance'. The government's April 2026 fix is to keep the South's current share and add new seats only in the North, but the South's percentage still slips once the House grows. Shashi Tharoor has called for a 'great national consultation'; the DMK has launched a Tamil Nadu-wide agitation.</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LANDMARK</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Federalism = Basic Structure</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914400"/>
          </a:xfrm>
          <a:prstGeom prst="rect">
            <a:avLst/>
          </a:prstGeom>
          <a:solidFill>
            <a:srgbClr val="1B2D4F"/>
          </a:solidFill>
          <a:ln/>
        </p:spPr>
      </p:sp>
      <p:sp>
        <p:nvSpPr>
          <p:cNvPr id="14" name="Shape 11"/>
          <p:cNvSpPr/>
          <p:nvPr/>
        </p:nvSpPr>
        <p:spPr>
          <a:xfrm>
            <a:off x="457200" y="1828800"/>
            <a:ext cx="164592" cy="914400"/>
          </a:xfrm>
          <a:prstGeom prst="rect">
            <a:avLst/>
          </a:prstGeom>
          <a:solidFill>
            <a:srgbClr val="FF6B35"/>
          </a:solidFill>
          <a:ln/>
        </p:spPr>
      </p:sp>
      <p:sp>
        <p:nvSpPr>
          <p:cNvPr id="15" name="Text 12"/>
          <p:cNvSpPr/>
          <p:nvPr/>
        </p:nvSpPr>
        <p:spPr>
          <a:xfrm>
            <a:off x="777240" y="1920240"/>
            <a:ext cx="7315200" cy="228600"/>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LANDMARK JUDGMENT</a:t>
            </a:r>
            <a:endParaRPr lang="en-US" sz="1000" dirty="0"/>
          </a:p>
        </p:txBody>
      </p:sp>
      <p:sp>
        <p:nvSpPr>
          <p:cNvPr id="16" name="Text 13"/>
          <p:cNvSpPr/>
          <p:nvPr/>
        </p:nvSpPr>
        <p:spPr>
          <a:xfrm>
            <a:off x="777240" y="2148840"/>
            <a:ext cx="7772400" cy="411480"/>
          </a:xfrm>
          <a:prstGeom prst="rect">
            <a:avLst/>
          </a:prstGeom>
          <a:noFill/>
          <a:ln/>
        </p:spPr>
        <p:txBody>
          <a:bodyPr wrap="square"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S.R. Bommai v Union of India</a:t>
            </a:r>
            <a:endParaRPr lang="en-US" sz="1900" dirty="0"/>
          </a:p>
        </p:txBody>
      </p:sp>
      <p:sp>
        <p:nvSpPr>
          <p:cNvPr id="17" name="Text 14"/>
          <p:cNvSpPr/>
          <p:nvPr/>
        </p:nvSpPr>
        <p:spPr>
          <a:xfrm>
            <a:off x="777240" y="2542032"/>
            <a:ext cx="7772400" cy="201168"/>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(1994) 3 SCC 1  ·  9-Judge Constitution Bench  ·  Justice P.B. Sawant et al</a:t>
            </a:r>
            <a:endParaRPr lang="en-US" sz="1000" dirty="0"/>
          </a:p>
        </p:txBody>
      </p:sp>
      <p:sp>
        <p:nvSpPr>
          <p:cNvPr id="18" name="Text 15"/>
          <p:cNvSpPr/>
          <p:nvPr/>
        </p:nvSpPr>
        <p:spPr>
          <a:xfrm>
            <a:off x="10058400" y="1920240"/>
            <a:ext cx="1554480" cy="777240"/>
          </a:xfrm>
          <a:prstGeom prst="rect">
            <a:avLst/>
          </a:prstGeom>
          <a:noFill/>
          <a:ln/>
        </p:spPr>
        <p:txBody>
          <a:bodyPr wrap="square" rtlCol="0" anchor="ctr"/>
          <a:lstStyle/>
          <a:p>
            <a:pPr algn="r" indent="0" marL="0">
              <a:buNone/>
            </a:pPr>
            <a:r>
              <a:rPr lang="en-US" sz="3800" b="1" dirty="0">
                <a:solidFill>
                  <a:srgbClr val="FFFFFF"/>
                </a:solidFill>
                <a:latin typeface="Calibri" pitchFamily="34" charset="0"/>
                <a:ea typeface="Calibri" pitchFamily="34" charset="-122"/>
                <a:cs typeface="Calibri" pitchFamily="34" charset="-120"/>
              </a:rPr>
              <a:t>1994</a:t>
            </a:r>
            <a:endParaRPr lang="en-US" sz="3800" dirty="0"/>
          </a:p>
        </p:txBody>
      </p:sp>
      <p:sp>
        <p:nvSpPr>
          <p:cNvPr id="19" name="Text 16"/>
          <p:cNvSpPr/>
          <p:nvPr/>
        </p:nvSpPr>
        <p:spPr>
          <a:xfrm>
            <a:off x="77724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HOLDINGS</a:t>
            </a:r>
            <a:endParaRPr lang="en-US" sz="1100" dirty="0"/>
          </a:p>
        </p:txBody>
      </p:sp>
      <p:sp>
        <p:nvSpPr>
          <p:cNvPr id="20" name="Text 17"/>
          <p:cNvSpPr/>
          <p:nvPr/>
        </p:nvSpPr>
        <p:spPr>
          <a:xfrm>
            <a:off x="777240" y="3200400"/>
            <a:ext cx="5212080" cy="2743200"/>
          </a:xfrm>
          <a:prstGeom prst="rect">
            <a:avLst/>
          </a:prstGeom>
          <a:noFill/>
          <a:ln/>
        </p:spPr>
        <p:txBody>
          <a:bodyPr wrap="square" rtlCol="0" anchor="t"/>
          <a:lstStyle/>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Federalism is part of the BASIC STRUCTURE of the Constitution</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Secularism is also a basic feature</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Art 356 proclamations are subject to JUDICIAL REVIEW</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Floor test in the Assembly is the only test of majority — not Governor's subjective satisfaction</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Strikes down 6 of 9 dismissals examined in the bench's review</a:t>
            </a:r>
            <a:endParaRPr lang="en-US" sz="1200" dirty="0"/>
          </a:p>
        </p:txBody>
      </p:sp>
      <p:sp>
        <p:nvSpPr>
          <p:cNvPr id="21" name="Shape 18"/>
          <p:cNvSpPr/>
          <p:nvPr/>
        </p:nvSpPr>
        <p:spPr>
          <a:xfrm>
            <a:off x="6126480" y="2926080"/>
            <a:ext cx="0" cy="3017520"/>
          </a:xfrm>
          <a:prstGeom prst="line">
            <a:avLst/>
          </a:prstGeom>
          <a:noFill/>
          <a:ln w="12700">
            <a:solidFill>
              <a:srgbClr val="E8ECF3"/>
            </a:solidFill>
            <a:prstDash val="solid"/>
          </a:ln>
        </p:spPr>
      </p:sp>
      <p:sp>
        <p:nvSpPr>
          <p:cNvPr id="22" name="Text 19"/>
          <p:cNvSpPr/>
          <p:nvPr/>
        </p:nvSpPr>
        <p:spPr>
          <a:xfrm>
            <a:off x="635508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WHY IT MATTERS TODAY</a:t>
            </a:r>
            <a:endParaRPr lang="en-US" sz="1100" dirty="0"/>
          </a:p>
        </p:txBody>
      </p:sp>
      <p:sp>
        <p:nvSpPr>
          <p:cNvPr id="23" name="Text 20"/>
          <p:cNvSpPr/>
          <p:nvPr/>
        </p:nvSpPr>
        <p:spPr>
          <a:xfrm>
            <a:off x="6355080" y="3200400"/>
            <a:ext cx="5212080" cy="2743200"/>
          </a:xfrm>
          <a:prstGeom prst="rect">
            <a:avLst/>
          </a:prstGeom>
          <a:noFill/>
          <a:ln/>
        </p:spPr>
        <p:txBody>
          <a:bodyPr wrap="square" rtlCol="0" anchor="ctr"/>
          <a:lstStyle/>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If a post-2026 delimitation drastically alters the federal balance — e.g. by stripping the South's share — Bommai becomes the constitutional anchor. Federalism cannot be 'unitarised' through electoral mathematics. Tharoor's call for a “great national consultation” and the DMK's TN agitation invoke this principle. Cooperative federalism = consultation between Centre and states, not a fait accompli.</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10</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WOMEN'S RESERVATION LOCK-IN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106th Amendment &amp; the 131st Bill Defeat</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The Nari Shakti Vandan Adhiniyam (2023) reserves 33% of seats for women in LS &amp; State Assemblies — but operative ONLY after delimitation following the first post-2026 Census. The 131st Amendment Bill (April 2026) tried to de-link the two. It lost 298–230.</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ART 330A &amp; 332A</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Inserted by the 106th. 33% reservation in LS and State Assemblies. Excludes Rajya Sabha and Legislative Councils. Sub-quota for SC/ST within the women's reservation. 15-year sunset (Art 334A).</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ART 243D</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Local-body 33% women quota — operative since the 73rd Amendment 1992 — already delivered 14+ lakh women representatives. The proven federal precedent.</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WHY 131 LOST</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Several southern parties feared the 131st could fast-track delimitation under cover of women's reservation. Cross-bench coalition defeated it 298–230. First major LS defeat for the Modi government.</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11</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COMPARATIVE POLITY</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How Other Federations Reapportion</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India's 50-year freeze is unique in major democracies</a:t>
            </a:r>
            <a:endParaRPr lang="en-US" sz="1400" dirty="0"/>
          </a:p>
        </p:txBody>
      </p:sp>
      <p:sp>
        <p:nvSpPr>
          <p:cNvPr id="13" name="Shape 10"/>
          <p:cNvSpPr/>
          <p:nvPr/>
        </p:nvSpPr>
        <p:spPr>
          <a:xfrm>
            <a:off x="457200" y="2194560"/>
            <a:ext cx="2811780" cy="502920"/>
          </a:xfrm>
          <a:prstGeom prst="rect">
            <a:avLst/>
          </a:prstGeom>
          <a:solidFill>
            <a:srgbClr val="1B2D4F"/>
          </a:solidFill>
          <a:ln w="12700">
            <a:solidFill>
              <a:srgbClr val="FFFFFF"/>
            </a:solidFill>
            <a:prstDash val="solid"/>
          </a:ln>
        </p:spPr>
      </p:sp>
      <p:sp>
        <p:nvSpPr>
          <p:cNvPr id="14" name="Text 11"/>
          <p:cNvSpPr/>
          <p:nvPr/>
        </p:nvSpPr>
        <p:spPr>
          <a:xfrm>
            <a:off x="45720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Country</a:t>
            </a:r>
            <a:endParaRPr lang="en-US" sz="1200" dirty="0"/>
          </a:p>
        </p:txBody>
      </p:sp>
      <p:sp>
        <p:nvSpPr>
          <p:cNvPr id="15" name="Shape 12"/>
          <p:cNvSpPr/>
          <p:nvPr/>
        </p:nvSpPr>
        <p:spPr>
          <a:xfrm>
            <a:off x="3268980" y="2194560"/>
            <a:ext cx="2811780" cy="502920"/>
          </a:xfrm>
          <a:prstGeom prst="rect">
            <a:avLst/>
          </a:prstGeom>
          <a:solidFill>
            <a:srgbClr val="1B2D4F"/>
          </a:solidFill>
          <a:ln w="12700">
            <a:solidFill>
              <a:srgbClr val="FFFFFF"/>
            </a:solidFill>
            <a:prstDash val="solid"/>
          </a:ln>
        </p:spPr>
      </p:sp>
      <p:sp>
        <p:nvSpPr>
          <p:cNvPr id="16" name="Text 13"/>
          <p:cNvSpPr/>
          <p:nvPr/>
        </p:nvSpPr>
        <p:spPr>
          <a:xfrm>
            <a:off x="326898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Frequency</a:t>
            </a:r>
            <a:endParaRPr lang="en-US" sz="1200" dirty="0"/>
          </a:p>
        </p:txBody>
      </p:sp>
      <p:sp>
        <p:nvSpPr>
          <p:cNvPr id="17" name="Shape 14"/>
          <p:cNvSpPr/>
          <p:nvPr/>
        </p:nvSpPr>
        <p:spPr>
          <a:xfrm>
            <a:off x="6080760" y="2194560"/>
            <a:ext cx="2811780" cy="502920"/>
          </a:xfrm>
          <a:prstGeom prst="rect">
            <a:avLst/>
          </a:prstGeom>
          <a:solidFill>
            <a:srgbClr val="1B2D4F"/>
          </a:solidFill>
          <a:ln w="12700">
            <a:solidFill>
              <a:srgbClr val="FFFFFF"/>
            </a:solidFill>
            <a:prstDash val="solid"/>
          </a:ln>
        </p:spPr>
      </p:sp>
      <p:sp>
        <p:nvSpPr>
          <p:cNvPr id="18" name="Text 15"/>
          <p:cNvSpPr/>
          <p:nvPr/>
        </p:nvSpPr>
        <p:spPr>
          <a:xfrm>
            <a:off x="608076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House Size</a:t>
            </a:r>
            <a:endParaRPr lang="en-US" sz="1200" dirty="0"/>
          </a:p>
        </p:txBody>
      </p:sp>
      <p:sp>
        <p:nvSpPr>
          <p:cNvPr id="19" name="Shape 16"/>
          <p:cNvSpPr/>
          <p:nvPr/>
        </p:nvSpPr>
        <p:spPr>
          <a:xfrm>
            <a:off x="8892540" y="2194560"/>
            <a:ext cx="2811780" cy="502920"/>
          </a:xfrm>
          <a:prstGeom prst="rect">
            <a:avLst/>
          </a:prstGeom>
          <a:solidFill>
            <a:srgbClr val="1B2D4F"/>
          </a:solidFill>
          <a:ln w="12700">
            <a:solidFill>
              <a:srgbClr val="FFFFFF"/>
            </a:solidFill>
            <a:prstDash val="solid"/>
          </a:ln>
        </p:spPr>
      </p:sp>
      <p:sp>
        <p:nvSpPr>
          <p:cNvPr id="20" name="Text 17"/>
          <p:cNvSpPr/>
          <p:nvPr/>
        </p:nvSpPr>
        <p:spPr>
          <a:xfrm>
            <a:off x="889254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Method</a:t>
            </a:r>
            <a:endParaRPr lang="en-US" sz="1200" dirty="0"/>
          </a:p>
        </p:txBody>
      </p:sp>
      <p:sp>
        <p:nvSpPr>
          <p:cNvPr id="21" name="Shape 18"/>
          <p:cNvSpPr/>
          <p:nvPr/>
        </p:nvSpPr>
        <p:spPr>
          <a:xfrm>
            <a:off x="457200" y="2697480"/>
            <a:ext cx="2811780" cy="502920"/>
          </a:xfrm>
          <a:prstGeom prst="rect">
            <a:avLst/>
          </a:prstGeom>
          <a:solidFill>
            <a:srgbClr val="FFF8F0"/>
          </a:solidFill>
          <a:ln w="6350">
            <a:solidFill>
              <a:srgbClr val="E8ECF3"/>
            </a:solidFill>
            <a:prstDash val="solid"/>
          </a:ln>
        </p:spPr>
      </p:sp>
      <p:sp>
        <p:nvSpPr>
          <p:cNvPr id="22" name="Text 19"/>
          <p:cNvSpPr/>
          <p:nvPr/>
        </p:nvSpPr>
        <p:spPr>
          <a:xfrm>
            <a:off x="548640" y="269748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USA</a:t>
            </a:r>
            <a:endParaRPr lang="en-US" sz="1100" dirty="0"/>
          </a:p>
        </p:txBody>
      </p:sp>
      <p:sp>
        <p:nvSpPr>
          <p:cNvPr id="23" name="Shape 20"/>
          <p:cNvSpPr/>
          <p:nvPr/>
        </p:nvSpPr>
        <p:spPr>
          <a:xfrm>
            <a:off x="3268980" y="2697480"/>
            <a:ext cx="2811780" cy="502920"/>
          </a:xfrm>
          <a:prstGeom prst="rect">
            <a:avLst/>
          </a:prstGeom>
          <a:solidFill>
            <a:srgbClr val="FFF8F0"/>
          </a:solidFill>
          <a:ln w="6350">
            <a:solidFill>
              <a:srgbClr val="E8ECF3"/>
            </a:solidFill>
            <a:prstDash val="solid"/>
          </a:ln>
        </p:spPr>
      </p:sp>
      <p:sp>
        <p:nvSpPr>
          <p:cNvPr id="24" name="Text 21"/>
          <p:cNvSpPr/>
          <p:nvPr/>
        </p:nvSpPr>
        <p:spPr>
          <a:xfrm>
            <a:off x="336042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Every 10 years</a:t>
            </a:r>
            <a:endParaRPr lang="en-US" sz="1100" dirty="0"/>
          </a:p>
        </p:txBody>
      </p:sp>
      <p:sp>
        <p:nvSpPr>
          <p:cNvPr id="25" name="Shape 22"/>
          <p:cNvSpPr/>
          <p:nvPr/>
        </p:nvSpPr>
        <p:spPr>
          <a:xfrm>
            <a:off x="6080760" y="2697480"/>
            <a:ext cx="2811780" cy="502920"/>
          </a:xfrm>
          <a:prstGeom prst="rect">
            <a:avLst/>
          </a:prstGeom>
          <a:solidFill>
            <a:srgbClr val="FFF8F0"/>
          </a:solidFill>
          <a:ln w="6350">
            <a:solidFill>
              <a:srgbClr val="E8ECF3"/>
            </a:solidFill>
            <a:prstDash val="solid"/>
          </a:ln>
        </p:spPr>
      </p:sp>
      <p:sp>
        <p:nvSpPr>
          <p:cNvPr id="26" name="Text 23"/>
          <p:cNvSpPr/>
          <p:nvPr/>
        </p:nvSpPr>
        <p:spPr>
          <a:xfrm>
            <a:off x="617220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Fixed at 435</a:t>
            </a:r>
            <a:endParaRPr lang="en-US" sz="1100" dirty="0"/>
          </a:p>
        </p:txBody>
      </p:sp>
      <p:sp>
        <p:nvSpPr>
          <p:cNvPr id="27" name="Shape 24"/>
          <p:cNvSpPr/>
          <p:nvPr/>
        </p:nvSpPr>
        <p:spPr>
          <a:xfrm>
            <a:off x="8892540" y="2697480"/>
            <a:ext cx="2811780" cy="502920"/>
          </a:xfrm>
          <a:prstGeom prst="rect">
            <a:avLst/>
          </a:prstGeom>
          <a:solidFill>
            <a:srgbClr val="FFF8F0"/>
          </a:solidFill>
          <a:ln w="6350">
            <a:solidFill>
              <a:srgbClr val="E8ECF3"/>
            </a:solidFill>
            <a:prstDash val="solid"/>
          </a:ln>
        </p:spPr>
      </p:sp>
      <p:sp>
        <p:nvSpPr>
          <p:cNvPr id="28" name="Text 25"/>
          <p:cNvSpPr/>
          <p:nvPr/>
        </p:nvSpPr>
        <p:spPr>
          <a:xfrm>
            <a:off x="898398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Reapportionment via Hill / Huntington formula</a:t>
            </a:r>
            <a:endParaRPr lang="en-US" sz="1100" dirty="0"/>
          </a:p>
        </p:txBody>
      </p:sp>
      <p:sp>
        <p:nvSpPr>
          <p:cNvPr id="29" name="Shape 26"/>
          <p:cNvSpPr/>
          <p:nvPr/>
        </p:nvSpPr>
        <p:spPr>
          <a:xfrm>
            <a:off x="457200" y="3200400"/>
            <a:ext cx="2811780" cy="502920"/>
          </a:xfrm>
          <a:prstGeom prst="rect">
            <a:avLst/>
          </a:prstGeom>
          <a:solidFill>
            <a:srgbClr val="FFFFFF"/>
          </a:solidFill>
          <a:ln w="6350">
            <a:solidFill>
              <a:srgbClr val="E8ECF3"/>
            </a:solidFill>
            <a:prstDash val="solid"/>
          </a:ln>
        </p:spPr>
      </p:sp>
      <p:sp>
        <p:nvSpPr>
          <p:cNvPr id="30" name="Text 27"/>
          <p:cNvSpPr/>
          <p:nvPr/>
        </p:nvSpPr>
        <p:spPr>
          <a:xfrm>
            <a:off x="548640" y="320040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Australia</a:t>
            </a:r>
            <a:endParaRPr lang="en-US" sz="1100" dirty="0"/>
          </a:p>
        </p:txBody>
      </p:sp>
      <p:sp>
        <p:nvSpPr>
          <p:cNvPr id="31" name="Shape 28"/>
          <p:cNvSpPr/>
          <p:nvPr/>
        </p:nvSpPr>
        <p:spPr>
          <a:xfrm>
            <a:off x="3268980" y="3200400"/>
            <a:ext cx="2811780" cy="502920"/>
          </a:xfrm>
          <a:prstGeom prst="rect">
            <a:avLst/>
          </a:prstGeom>
          <a:solidFill>
            <a:srgbClr val="FFFFFF"/>
          </a:solidFill>
          <a:ln w="6350">
            <a:solidFill>
              <a:srgbClr val="E8ECF3"/>
            </a:solidFill>
            <a:prstDash val="solid"/>
          </a:ln>
        </p:spPr>
      </p:sp>
      <p:sp>
        <p:nvSpPr>
          <p:cNvPr id="32" name="Text 29"/>
          <p:cNvSpPr/>
          <p:nvPr/>
        </p:nvSpPr>
        <p:spPr>
          <a:xfrm>
            <a:off x="336042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After each Census (~5 yrs)</a:t>
            </a:r>
            <a:endParaRPr lang="en-US" sz="1100" dirty="0"/>
          </a:p>
        </p:txBody>
      </p:sp>
      <p:sp>
        <p:nvSpPr>
          <p:cNvPr id="33" name="Shape 30"/>
          <p:cNvSpPr/>
          <p:nvPr/>
        </p:nvSpPr>
        <p:spPr>
          <a:xfrm>
            <a:off x="6080760" y="3200400"/>
            <a:ext cx="2811780" cy="502920"/>
          </a:xfrm>
          <a:prstGeom prst="rect">
            <a:avLst/>
          </a:prstGeom>
          <a:solidFill>
            <a:srgbClr val="FFFFFF"/>
          </a:solidFill>
          <a:ln w="6350">
            <a:solidFill>
              <a:srgbClr val="E8ECF3"/>
            </a:solidFill>
            <a:prstDash val="solid"/>
          </a:ln>
        </p:spPr>
      </p:sp>
      <p:sp>
        <p:nvSpPr>
          <p:cNvPr id="34" name="Text 31"/>
          <p:cNvSpPr/>
          <p:nvPr/>
        </p:nvSpPr>
        <p:spPr>
          <a:xfrm>
            <a:off x="617220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150 (variable)</a:t>
            </a:r>
            <a:endParaRPr lang="en-US" sz="1100" dirty="0"/>
          </a:p>
        </p:txBody>
      </p:sp>
      <p:sp>
        <p:nvSpPr>
          <p:cNvPr id="35" name="Shape 32"/>
          <p:cNvSpPr/>
          <p:nvPr/>
        </p:nvSpPr>
        <p:spPr>
          <a:xfrm>
            <a:off x="8892540" y="3200400"/>
            <a:ext cx="2811780" cy="502920"/>
          </a:xfrm>
          <a:prstGeom prst="rect">
            <a:avLst/>
          </a:prstGeom>
          <a:solidFill>
            <a:srgbClr val="FFFFFF"/>
          </a:solidFill>
          <a:ln w="6350">
            <a:solidFill>
              <a:srgbClr val="E8ECF3"/>
            </a:solidFill>
            <a:prstDash val="solid"/>
          </a:ln>
        </p:spPr>
      </p:sp>
      <p:sp>
        <p:nvSpPr>
          <p:cNvPr id="36" name="Text 33"/>
          <p:cNvSpPr/>
          <p:nvPr/>
        </p:nvSpPr>
        <p:spPr>
          <a:xfrm>
            <a:off x="898398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AEC redistributes; min 5 per state</a:t>
            </a:r>
            <a:endParaRPr lang="en-US" sz="1100" dirty="0"/>
          </a:p>
        </p:txBody>
      </p:sp>
      <p:sp>
        <p:nvSpPr>
          <p:cNvPr id="37" name="Shape 34"/>
          <p:cNvSpPr/>
          <p:nvPr/>
        </p:nvSpPr>
        <p:spPr>
          <a:xfrm>
            <a:off x="457200" y="3703320"/>
            <a:ext cx="2811780" cy="502920"/>
          </a:xfrm>
          <a:prstGeom prst="rect">
            <a:avLst/>
          </a:prstGeom>
          <a:solidFill>
            <a:srgbClr val="FFF8F0"/>
          </a:solidFill>
          <a:ln w="6350">
            <a:solidFill>
              <a:srgbClr val="E8ECF3"/>
            </a:solidFill>
            <a:prstDash val="solid"/>
          </a:ln>
        </p:spPr>
      </p:sp>
      <p:sp>
        <p:nvSpPr>
          <p:cNvPr id="38" name="Text 35"/>
          <p:cNvSpPr/>
          <p:nvPr/>
        </p:nvSpPr>
        <p:spPr>
          <a:xfrm>
            <a:off x="548640" y="370332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Germany</a:t>
            </a:r>
            <a:endParaRPr lang="en-US" sz="1100" dirty="0"/>
          </a:p>
        </p:txBody>
      </p:sp>
      <p:sp>
        <p:nvSpPr>
          <p:cNvPr id="39" name="Shape 36"/>
          <p:cNvSpPr/>
          <p:nvPr/>
        </p:nvSpPr>
        <p:spPr>
          <a:xfrm>
            <a:off x="3268980" y="3703320"/>
            <a:ext cx="2811780" cy="502920"/>
          </a:xfrm>
          <a:prstGeom prst="rect">
            <a:avLst/>
          </a:prstGeom>
          <a:solidFill>
            <a:srgbClr val="FFF8F0"/>
          </a:solidFill>
          <a:ln w="6350">
            <a:solidFill>
              <a:srgbClr val="E8ECF3"/>
            </a:solidFill>
            <a:prstDash val="solid"/>
          </a:ln>
        </p:spPr>
      </p:sp>
      <p:sp>
        <p:nvSpPr>
          <p:cNvPr id="40" name="Text 37"/>
          <p:cNvSpPr/>
          <p:nvPr/>
        </p:nvSpPr>
        <p:spPr>
          <a:xfrm>
            <a:off x="336042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Each Bundestag election</a:t>
            </a:r>
            <a:endParaRPr lang="en-US" sz="1100" dirty="0"/>
          </a:p>
        </p:txBody>
      </p:sp>
      <p:sp>
        <p:nvSpPr>
          <p:cNvPr id="41" name="Shape 38"/>
          <p:cNvSpPr/>
          <p:nvPr/>
        </p:nvSpPr>
        <p:spPr>
          <a:xfrm>
            <a:off x="6080760" y="3703320"/>
            <a:ext cx="2811780" cy="502920"/>
          </a:xfrm>
          <a:prstGeom prst="rect">
            <a:avLst/>
          </a:prstGeom>
          <a:solidFill>
            <a:srgbClr val="FFF8F0"/>
          </a:solidFill>
          <a:ln w="6350">
            <a:solidFill>
              <a:srgbClr val="E8ECF3"/>
            </a:solidFill>
            <a:prstDash val="solid"/>
          </a:ln>
        </p:spPr>
      </p:sp>
      <p:sp>
        <p:nvSpPr>
          <p:cNvPr id="42" name="Text 39"/>
          <p:cNvSpPr/>
          <p:nvPr/>
        </p:nvSpPr>
        <p:spPr>
          <a:xfrm>
            <a:off x="617220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~600 (variable)</a:t>
            </a:r>
            <a:endParaRPr lang="en-US" sz="1100" dirty="0"/>
          </a:p>
        </p:txBody>
      </p:sp>
      <p:sp>
        <p:nvSpPr>
          <p:cNvPr id="43" name="Shape 40"/>
          <p:cNvSpPr/>
          <p:nvPr/>
        </p:nvSpPr>
        <p:spPr>
          <a:xfrm>
            <a:off x="8892540" y="3703320"/>
            <a:ext cx="2811780" cy="502920"/>
          </a:xfrm>
          <a:prstGeom prst="rect">
            <a:avLst/>
          </a:prstGeom>
          <a:solidFill>
            <a:srgbClr val="FFF8F0"/>
          </a:solidFill>
          <a:ln w="6350">
            <a:solidFill>
              <a:srgbClr val="E8ECF3"/>
            </a:solidFill>
            <a:prstDash val="solid"/>
          </a:ln>
        </p:spPr>
      </p:sp>
      <p:sp>
        <p:nvSpPr>
          <p:cNvPr id="44" name="Text 41"/>
          <p:cNvSpPr/>
          <p:nvPr/>
        </p:nvSpPr>
        <p:spPr>
          <a:xfrm>
            <a:off x="898398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Mixed Member Proportional (MMP)</a:t>
            </a:r>
            <a:endParaRPr lang="en-US" sz="1100" dirty="0"/>
          </a:p>
        </p:txBody>
      </p:sp>
      <p:sp>
        <p:nvSpPr>
          <p:cNvPr id="45" name="Shape 42"/>
          <p:cNvSpPr/>
          <p:nvPr/>
        </p:nvSpPr>
        <p:spPr>
          <a:xfrm>
            <a:off x="457200" y="4206240"/>
            <a:ext cx="2811780" cy="502920"/>
          </a:xfrm>
          <a:prstGeom prst="rect">
            <a:avLst/>
          </a:prstGeom>
          <a:solidFill>
            <a:srgbClr val="FFFFFF"/>
          </a:solidFill>
          <a:ln w="6350">
            <a:solidFill>
              <a:srgbClr val="E8ECF3"/>
            </a:solidFill>
            <a:prstDash val="solid"/>
          </a:ln>
        </p:spPr>
      </p:sp>
      <p:sp>
        <p:nvSpPr>
          <p:cNvPr id="46" name="Text 43"/>
          <p:cNvSpPr/>
          <p:nvPr/>
        </p:nvSpPr>
        <p:spPr>
          <a:xfrm>
            <a:off x="548640" y="420624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UK</a:t>
            </a:r>
            <a:endParaRPr lang="en-US" sz="1100" dirty="0"/>
          </a:p>
        </p:txBody>
      </p:sp>
      <p:sp>
        <p:nvSpPr>
          <p:cNvPr id="47" name="Shape 44"/>
          <p:cNvSpPr/>
          <p:nvPr/>
        </p:nvSpPr>
        <p:spPr>
          <a:xfrm>
            <a:off x="3268980" y="4206240"/>
            <a:ext cx="2811780" cy="502920"/>
          </a:xfrm>
          <a:prstGeom prst="rect">
            <a:avLst/>
          </a:prstGeom>
          <a:solidFill>
            <a:srgbClr val="FFFFFF"/>
          </a:solidFill>
          <a:ln w="6350">
            <a:solidFill>
              <a:srgbClr val="E8ECF3"/>
            </a:solidFill>
            <a:prstDash val="solid"/>
          </a:ln>
        </p:spPr>
      </p:sp>
      <p:sp>
        <p:nvSpPr>
          <p:cNvPr id="48" name="Text 45"/>
          <p:cNvSpPr/>
          <p:nvPr/>
        </p:nvSpPr>
        <p:spPr>
          <a:xfrm>
            <a:off x="336042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Boundary Comm. ~8-10 yrs</a:t>
            </a:r>
            <a:endParaRPr lang="en-US" sz="1100" dirty="0"/>
          </a:p>
        </p:txBody>
      </p:sp>
      <p:sp>
        <p:nvSpPr>
          <p:cNvPr id="49" name="Shape 46"/>
          <p:cNvSpPr/>
          <p:nvPr/>
        </p:nvSpPr>
        <p:spPr>
          <a:xfrm>
            <a:off x="6080760" y="4206240"/>
            <a:ext cx="2811780" cy="502920"/>
          </a:xfrm>
          <a:prstGeom prst="rect">
            <a:avLst/>
          </a:prstGeom>
          <a:solidFill>
            <a:srgbClr val="FFFFFF"/>
          </a:solidFill>
          <a:ln w="6350">
            <a:solidFill>
              <a:srgbClr val="E8ECF3"/>
            </a:solidFill>
            <a:prstDash val="solid"/>
          </a:ln>
        </p:spPr>
      </p:sp>
      <p:sp>
        <p:nvSpPr>
          <p:cNvPr id="50" name="Text 47"/>
          <p:cNvSpPr/>
          <p:nvPr/>
        </p:nvSpPr>
        <p:spPr>
          <a:xfrm>
            <a:off x="617220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650 (variable)</a:t>
            </a:r>
            <a:endParaRPr lang="en-US" sz="1100" dirty="0"/>
          </a:p>
        </p:txBody>
      </p:sp>
      <p:sp>
        <p:nvSpPr>
          <p:cNvPr id="51" name="Shape 48"/>
          <p:cNvSpPr/>
          <p:nvPr/>
        </p:nvSpPr>
        <p:spPr>
          <a:xfrm>
            <a:off x="8892540" y="4206240"/>
            <a:ext cx="2811780" cy="502920"/>
          </a:xfrm>
          <a:prstGeom prst="rect">
            <a:avLst/>
          </a:prstGeom>
          <a:solidFill>
            <a:srgbClr val="FFFFFF"/>
          </a:solidFill>
          <a:ln w="6350">
            <a:solidFill>
              <a:srgbClr val="E8ECF3"/>
            </a:solidFill>
            <a:prstDash val="solid"/>
          </a:ln>
        </p:spPr>
      </p:sp>
      <p:sp>
        <p:nvSpPr>
          <p:cNvPr id="52" name="Text 49"/>
          <p:cNvSpPr/>
          <p:nvPr/>
        </p:nvSpPr>
        <p:spPr>
          <a:xfrm>
            <a:off x="898398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Independent Boundary Commissions</a:t>
            </a:r>
            <a:endParaRPr lang="en-US" sz="1100" dirty="0"/>
          </a:p>
        </p:txBody>
      </p:sp>
      <p:sp>
        <p:nvSpPr>
          <p:cNvPr id="53" name="Shape 50"/>
          <p:cNvSpPr/>
          <p:nvPr/>
        </p:nvSpPr>
        <p:spPr>
          <a:xfrm>
            <a:off x="457200" y="4709160"/>
            <a:ext cx="2811780" cy="502920"/>
          </a:xfrm>
          <a:prstGeom prst="rect">
            <a:avLst/>
          </a:prstGeom>
          <a:solidFill>
            <a:srgbClr val="FFF8F0"/>
          </a:solidFill>
          <a:ln w="6350">
            <a:solidFill>
              <a:srgbClr val="E8ECF3"/>
            </a:solidFill>
            <a:prstDash val="solid"/>
          </a:ln>
        </p:spPr>
      </p:sp>
      <p:sp>
        <p:nvSpPr>
          <p:cNvPr id="54" name="Text 51"/>
          <p:cNvSpPr/>
          <p:nvPr/>
        </p:nvSpPr>
        <p:spPr>
          <a:xfrm>
            <a:off x="548640" y="470916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INDIA</a:t>
            </a:r>
            <a:endParaRPr lang="en-US" sz="1100" dirty="0"/>
          </a:p>
        </p:txBody>
      </p:sp>
      <p:sp>
        <p:nvSpPr>
          <p:cNvPr id="55" name="Shape 52"/>
          <p:cNvSpPr/>
          <p:nvPr/>
        </p:nvSpPr>
        <p:spPr>
          <a:xfrm>
            <a:off x="3268980" y="4709160"/>
            <a:ext cx="2811780" cy="502920"/>
          </a:xfrm>
          <a:prstGeom prst="rect">
            <a:avLst/>
          </a:prstGeom>
          <a:solidFill>
            <a:srgbClr val="FFF8F0"/>
          </a:solidFill>
          <a:ln w="6350">
            <a:solidFill>
              <a:srgbClr val="E8ECF3"/>
            </a:solidFill>
            <a:prstDash val="solid"/>
          </a:ln>
        </p:spPr>
      </p:sp>
      <p:sp>
        <p:nvSpPr>
          <p:cNvPr id="56" name="Text 53"/>
          <p:cNvSpPr/>
          <p:nvPr/>
        </p:nvSpPr>
        <p:spPr>
          <a:xfrm>
            <a:off x="336042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FROZEN 1976 → 2026</a:t>
            </a:r>
            <a:endParaRPr lang="en-US" sz="1100" dirty="0"/>
          </a:p>
        </p:txBody>
      </p:sp>
      <p:sp>
        <p:nvSpPr>
          <p:cNvPr id="57" name="Shape 54"/>
          <p:cNvSpPr/>
          <p:nvPr/>
        </p:nvSpPr>
        <p:spPr>
          <a:xfrm>
            <a:off x="6080760" y="4709160"/>
            <a:ext cx="2811780" cy="502920"/>
          </a:xfrm>
          <a:prstGeom prst="rect">
            <a:avLst/>
          </a:prstGeom>
          <a:solidFill>
            <a:srgbClr val="FFF8F0"/>
          </a:solidFill>
          <a:ln w="6350">
            <a:solidFill>
              <a:srgbClr val="E8ECF3"/>
            </a:solidFill>
            <a:prstDash val="solid"/>
          </a:ln>
        </p:spPr>
      </p:sp>
      <p:sp>
        <p:nvSpPr>
          <p:cNvPr id="58" name="Text 55"/>
          <p:cNvSpPr/>
          <p:nvPr/>
        </p:nvSpPr>
        <p:spPr>
          <a:xfrm>
            <a:off x="617220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543 (rising to ~850?)</a:t>
            </a:r>
            <a:endParaRPr lang="en-US" sz="1100" dirty="0"/>
          </a:p>
        </p:txBody>
      </p:sp>
      <p:sp>
        <p:nvSpPr>
          <p:cNvPr id="59" name="Shape 56"/>
          <p:cNvSpPr/>
          <p:nvPr/>
        </p:nvSpPr>
        <p:spPr>
          <a:xfrm>
            <a:off x="8892540" y="4709160"/>
            <a:ext cx="2811780" cy="502920"/>
          </a:xfrm>
          <a:prstGeom prst="rect">
            <a:avLst/>
          </a:prstGeom>
          <a:solidFill>
            <a:srgbClr val="FFF8F0"/>
          </a:solidFill>
          <a:ln w="6350">
            <a:solidFill>
              <a:srgbClr val="E8ECF3"/>
            </a:solidFill>
            <a:prstDash val="solid"/>
          </a:ln>
        </p:spPr>
      </p:sp>
      <p:sp>
        <p:nvSpPr>
          <p:cNvPr id="60" name="Text 57"/>
          <p:cNvSpPr/>
          <p:nvPr/>
        </p:nvSpPr>
        <p:spPr>
          <a:xfrm>
            <a:off x="898398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Delimitation Commission post-Census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ARCHITECTURAL CUE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The 850-Seat Lok Sabha</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new Sansad Bhavan was built to accommodate the post-2026 expansion</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INSIDE THE NEW PARLIAMENT (28 May 2023)</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Lok Sabha chamber capacity: 888 seats (current strength: 543)</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Rajya Sabha chamber capacity: 384 seats (current: 245)</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Joint sitting capacity: ~1,272</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Triangular footprint, 64,500 sq m, designed by HCP</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Architectural cue: 850-seat LS in active planning</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WHY EXPAND?</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Current MP-citizen ratio is ~25 lakh — among the worst globally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Post-expansion target ratio: ~16 lakh per MP</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Govt's April 2026 compromise: keep South's CURRENT share, add seats only in the North</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But: South's % share still slips if total rises (denominator effect)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Tharoor: demands a 'great national consultation' before expansion</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Architecture has already locked-in the policy direction. The political question is now WHO gets the new seats — and federal arithmetic decides which states gain or lose representational weight.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13</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VOCABULARY DRILL</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Glossary — Delimitation &amp; Federalism</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Key terms to recognise on sight</a:t>
            </a:r>
            <a:endParaRPr lang="en-US" sz="1400" dirty="0"/>
          </a:p>
        </p:txBody>
      </p:sp>
      <p:sp>
        <p:nvSpPr>
          <p:cNvPr id="13" name="Shape 10"/>
          <p:cNvSpPr/>
          <p:nvPr/>
        </p:nvSpPr>
        <p:spPr>
          <a:xfrm>
            <a:off x="457200" y="2103120"/>
            <a:ext cx="3657600" cy="868680"/>
          </a:xfrm>
          <a:prstGeom prst="roundRect">
            <a:avLst>
              <a:gd name="adj" fmla="val 5263"/>
            </a:avLst>
          </a:prstGeom>
          <a:solidFill>
            <a:srgbClr val="FFFFFF"/>
          </a:solidFill>
          <a:ln w="9525">
            <a:solidFill>
              <a:srgbClr val="1B2D4F"/>
            </a:solidFill>
            <a:prstDash val="solid"/>
          </a:ln>
        </p:spPr>
      </p:sp>
      <p:sp>
        <p:nvSpPr>
          <p:cNvPr id="14" name="Shape 11"/>
          <p:cNvSpPr/>
          <p:nvPr/>
        </p:nvSpPr>
        <p:spPr>
          <a:xfrm>
            <a:off x="457200" y="2103120"/>
            <a:ext cx="109728" cy="868680"/>
          </a:xfrm>
          <a:prstGeom prst="rect">
            <a:avLst/>
          </a:prstGeom>
          <a:solidFill>
            <a:srgbClr val="FF6B35"/>
          </a:solidFill>
          <a:ln/>
        </p:spPr>
      </p:sp>
      <p:sp>
        <p:nvSpPr>
          <p:cNvPr id="15" name="Text 12"/>
          <p:cNvSpPr/>
          <p:nvPr/>
        </p:nvSpPr>
        <p:spPr>
          <a:xfrm>
            <a:off x="68580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Delimitation</a:t>
            </a:r>
            <a:endParaRPr lang="en-US" sz="1200" dirty="0"/>
          </a:p>
        </p:txBody>
      </p:sp>
      <p:sp>
        <p:nvSpPr>
          <p:cNvPr id="16" name="Text 13"/>
          <p:cNvSpPr/>
          <p:nvPr/>
        </p:nvSpPr>
        <p:spPr>
          <a:xfrm>
            <a:off x="68580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Fixing constituency boundaries on Census data</a:t>
            </a:r>
            <a:endParaRPr lang="en-US" sz="1000" dirty="0"/>
          </a:p>
        </p:txBody>
      </p:sp>
      <p:sp>
        <p:nvSpPr>
          <p:cNvPr id="17" name="Shape 14"/>
          <p:cNvSpPr/>
          <p:nvPr/>
        </p:nvSpPr>
        <p:spPr>
          <a:xfrm>
            <a:off x="4251960" y="2103120"/>
            <a:ext cx="3657600" cy="868680"/>
          </a:xfrm>
          <a:prstGeom prst="roundRect">
            <a:avLst>
              <a:gd name="adj" fmla="val 5263"/>
            </a:avLst>
          </a:prstGeom>
          <a:solidFill>
            <a:srgbClr val="FFFFFF"/>
          </a:solidFill>
          <a:ln w="9525">
            <a:solidFill>
              <a:srgbClr val="1B2D4F"/>
            </a:solidFill>
            <a:prstDash val="solid"/>
          </a:ln>
        </p:spPr>
      </p:sp>
      <p:sp>
        <p:nvSpPr>
          <p:cNvPr id="18" name="Shape 15"/>
          <p:cNvSpPr/>
          <p:nvPr/>
        </p:nvSpPr>
        <p:spPr>
          <a:xfrm>
            <a:off x="4251960" y="2103120"/>
            <a:ext cx="109728" cy="868680"/>
          </a:xfrm>
          <a:prstGeom prst="rect">
            <a:avLst/>
          </a:prstGeom>
          <a:solidFill>
            <a:srgbClr val="FF6B35"/>
          </a:solidFill>
          <a:ln/>
        </p:spPr>
      </p:sp>
      <p:sp>
        <p:nvSpPr>
          <p:cNvPr id="19" name="Text 16"/>
          <p:cNvSpPr/>
          <p:nvPr/>
        </p:nvSpPr>
        <p:spPr>
          <a:xfrm>
            <a:off x="448056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Readjustment</a:t>
            </a:r>
            <a:endParaRPr lang="en-US" sz="1200" dirty="0"/>
          </a:p>
        </p:txBody>
      </p:sp>
      <p:sp>
        <p:nvSpPr>
          <p:cNvPr id="20" name="Text 17"/>
          <p:cNvSpPr/>
          <p:nvPr/>
        </p:nvSpPr>
        <p:spPr>
          <a:xfrm>
            <a:off x="448056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Re-allocation of LS seats among states (Art 82)</a:t>
            </a:r>
            <a:endParaRPr lang="en-US" sz="1000" dirty="0"/>
          </a:p>
        </p:txBody>
      </p:sp>
      <p:sp>
        <p:nvSpPr>
          <p:cNvPr id="21" name="Shape 18"/>
          <p:cNvSpPr/>
          <p:nvPr/>
        </p:nvSpPr>
        <p:spPr>
          <a:xfrm>
            <a:off x="8046720" y="2103120"/>
            <a:ext cx="3657600" cy="868680"/>
          </a:xfrm>
          <a:prstGeom prst="roundRect">
            <a:avLst>
              <a:gd name="adj" fmla="val 5263"/>
            </a:avLst>
          </a:prstGeom>
          <a:solidFill>
            <a:srgbClr val="FFFFFF"/>
          </a:solidFill>
          <a:ln w="9525">
            <a:solidFill>
              <a:srgbClr val="1B2D4F"/>
            </a:solidFill>
            <a:prstDash val="solid"/>
          </a:ln>
        </p:spPr>
      </p:sp>
      <p:sp>
        <p:nvSpPr>
          <p:cNvPr id="22" name="Shape 19"/>
          <p:cNvSpPr/>
          <p:nvPr/>
        </p:nvSpPr>
        <p:spPr>
          <a:xfrm>
            <a:off x="8046720" y="2103120"/>
            <a:ext cx="109728" cy="868680"/>
          </a:xfrm>
          <a:prstGeom prst="rect">
            <a:avLst/>
          </a:prstGeom>
          <a:solidFill>
            <a:srgbClr val="FF6B35"/>
          </a:solidFill>
          <a:ln/>
        </p:spPr>
      </p:sp>
      <p:sp>
        <p:nvSpPr>
          <p:cNvPr id="23" name="Text 20"/>
          <p:cNvSpPr/>
          <p:nvPr/>
        </p:nvSpPr>
        <p:spPr>
          <a:xfrm>
            <a:off x="827532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Territorial Constituency</a:t>
            </a:r>
            <a:endParaRPr lang="en-US" sz="1200" dirty="0"/>
          </a:p>
        </p:txBody>
      </p:sp>
      <p:sp>
        <p:nvSpPr>
          <p:cNvPr id="24" name="Text 21"/>
          <p:cNvSpPr/>
          <p:nvPr/>
        </p:nvSpPr>
        <p:spPr>
          <a:xfrm>
            <a:off x="827532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A geographic LS or Assembly seat</a:t>
            </a:r>
            <a:endParaRPr lang="en-US" sz="1000" dirty="0"/>
          </a:p>
        </p:txBody>
      </p:sp>
      <p:sp>
        <p:nvSpPr>
          <p:cNvPr id="25" name="Shape 22"/>
          <p:cNvSpPr/>
          <p:nvPr/>
        </p:nvSpPr>
        <p:spPr>
          <a:xfrm>
            <a:off x="457200" y="3081528"/>
            <a:ext cx="3657600" cy="868680"/>
          </a:xfrm>
          <a:prstGeom prst="roundRect">
            <a:avLst>
              <a:gd name="adj" fmla="val 5263"/>
            </a:avLst>
          </a:prstGeom>
          <a:solidFill>
            <a:srgbClr val="FFFFFF"/>
          </a:solidFill>
          <a:ln w="9525">
            <a:solidFill>
              <a:srgbClr val="1B2D4F"/>
            </a:solidFill>
            <a:prstDash val="solid"/>
          </a:ln>
        </p:spPr>
      </p:sp>
      <p:sp>
        <p:nvSpPr>
          <p:cNvPr id="26" name="Shape 23"/>
          <p:cNvSpPr/>
          <p:nvPr/>
        </p:nvSpPr>
        <p:spPr>
          <a:xfrm>
            <a:off x="457200" y="3081528"/>
            <a:ext cx="109728" cy="868680"/>
          </a:xfrm>
          <a:prstGeom prst="rect">
            <a:avLst/>
          </a:prstGeom>
          <a:solidFill>
            <a:srgbClr val="FF6B35"/>
          </a:solidFill>
          <a:ln/>
        </p:spPr>
      </p:sp>
      <p:sp>
        <p:nvSpPr>
          <p:cNvPr id="27" name="Text 24"/>
          <p:cNvSpPr/>
          <p:nvPr/>
        </p:nvSpPr>
        <p:spPr>
          <a:xfrm>
            <a:off x="68580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Freeze</a:t>
            </a:r>
            <a:endParaRPr lang="en-US" sz="1200" dirty="0"/>
          </a:p>
        </p:txBody>
      </p:sp>
      <p:sp>
        <p:nvSpPr>
          <p:cNvPr id="28" name="Text 25"/>
          <p:cNvSpPr/>
          <p:nvPr/>
        </p:nvSpPr>
        <p:spPr>
          <a:xfrm>
            <a:off x="68580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Constitutional bar on changing seat numbers (1976→2026)</a:t>
            </a:r>
            <a:endParaRPr lang="en-US" sz="1000" dirty="0"/>
          </a:p>
        </p:txBody>
      </p:sp>
      <p:sp>
        <p:nvSpPr>
          <p:cNvPr id="29" name="Shape 26"/>
          <p:cNvSpPr/>
          <p:nvPr/>
        </p:nvSpPr>
        <p:spPr>
          <a:xfrm>
            <a:off x="4251960" y="3081528"/>
            <a:ext cx="3657600" cy="868680"/>
          </a:xfrm>
          <a:prstGeom prst="roundRect">
            <a:avLst>
              <a:gd name="adj" fmla="val 5263"/>
            </a:avLst>
          </a:prstGeom>
          <a:solidFill>
            <a:srgbClr val="FFFFFF"/>
          </a:solidFill>
          <a:ln w="9525">
            <a:solidFill>
              <a:srgbClr val="1B2D4F"/>
            </a:solidFill>
            <a:prstDash val="solid"/>
          </a:ln>
        </p:spPr>
      </p:sp>
      <p:sp>
        <p:nvSpPr>
          <p:cNvPr id="30" name="Shape 27"/>
          <p:cNvSpPr/>
          <p:nvPr/>
        </p:nvSpPr>
        <p:spPr>
          <a:xfrm>
            <a:off x="4251960" y="3081528"/>
            <a:ext cx="109728" cy="868680"/>
          </a:xfrm>
          <a:prstGeom prst="rect">
            <a:avLst/>
          </a:prstGeom>
          <a:solidFill>
            <a:srgbClr val="FF6B35"/>
          </a:solidFill>
          <a:ln/>
        </p:spPr>
      </p:sp>
      <p:sp>
        <p:nvSpPr>
          <p:cNvPr id="31" name="Text 28"/>
          <p:cNvSpPr/>
          <p:nvPr/>
        </p:nvSpPr>
        <p:spPr>
          <a:xfrm>
            <a:off x="448056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TFR / Replacement-level</a:t>
            </a:r>
            <a:endParaRPr lang="en-US" sz="1200" dirty="0"/>
          </a:p>
        </p:txBody>
      </p:sp>
      <p:sp>
        <p:nvSpPr>
          <p:cNvPr id="32" name="Text 29"/>
          <p:cNvSpPr/>
          <p:nvPr/>
        </p:nvSpPr>
        <p:spPr>
          <a:xfrm>
            <a:off x="448056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Total Fertility Rate ~2.1 = stable population</a:t>
            </a:r>
            <a:endParaRPr lang="en-US" sz="1000" dirty="0"/>
          </a:p>
        </p:txBody>
      </p:sp>
      <p:sp>
        <p:nvSpPr>
          <p:cNvPr id="33" name="Shape 30"/>
          <p:cNvSpPr/>
          <p:nvPr/>
        </p:nvSpPr>
        <p:spPr>
          <a:xfrm>
            <a:off x="8046720" y="3081528"/>
            <a:ext cx="3657600" cy="868680"/>
          </a:xfrm>
          <a:prstGeom prst="roundRect">
            <a:avLst>
              <a:gd name="adj" fmla="val 5263"/>
            </a:avLst>
          </a:prstGeom>
          <a:solidFill>
            <a:srgbClr val="FFFFFF"/>
          </a:solidFill>
          <a:ln w="9525">
            <a:solidFill>
              <a:srgbClr val="1B2D4F"/>
            </a:solidFill>
            <a:prstDash val="solid"/>
          </a:ln>
        </p:spPr>
      </p:sp>
      <p:sp>
        <p:nvSpPr>
          <p:cNvPr id="34" name="Shape 31"/>
          <p:cNvSpPr/>
          <p:nvPr/>
        </p:nvSpPr>
        <p:spPr>
          <a:xfrm>
            <a:off x="8046720" y="3081528"/>
            <a:ext cx="109728" cy="868680"/>
          </a:xfrm>
          <a:prstGeom prst="rect">
            <a:avLst/>
          </a:prstGeom>
          <a:solidFill>
            <a:srgbClr val="FF6B35"/>
          </a:solidFill>
          <a:ln/>
        </p:spPr>
      </p:sp>
      <p:sp>
        <p:nvSpPr>
          <p:cNvPr id="35" name="Text 32"/>
          <p:cNvSpPr/>
          <p:nvPr/>
        </p:nvSpPr>
        <p:spPr>
          <a:xfrm>
            <a:off x="827532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Nari Shakti Vandan Adhiniyam</a:t>
            </a:r>
            <a:endParaRPr lang="en-US" sz="1200" dirty="0"/>
          </a:p>
        </p:txBody>
      </p:sp>
      <p:sp>
        <p:nvSpPr>
          <p:cNvPr id="36" name="Text 33"/>
          <p:cNvSpPr/>
          <p:nvPr/>
        </p:nvSpPr>
        <p:spPr>
          <a:xfrm>
            <a:off x="827532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106th CAA, 2023 — 33% women quota</a:t>
            </a:r>
            <a:endParaRPr lang="en-US" sz="1000" dirty="0"/>
          </a:p>
        </p:txBody>
      </p:sp>
      <p:sp>
        <p:nvSpPr>
          <p:cNvPr id="37" name="Shape 34"/>
          <p:cNvSpPr/>
          <p:nvPr/>
        </p:nvSpPr>
        <p:spPr>
          <a:xfrm>
            <a:off x="457200" y="4059936"/>
            <a:ext cx="3657600" cy="868680"/>
          </a:xfrm>
          <a:prstGeom prst="roundRect">
            <a:avLst>
              <a:gd name="adj" fmla="val 5263"/>
            </a:avLst>
          </a:prstGeom>
          <a:solidFill>
            <a:srgbClr val="FFFFFF"/>
          </a:solidFill>
          <a:ln w="9525">
            <a:solidFill>
              <a:srgbClr val="1B2D4F"/>
            </a:solidFill>
            <a:prstDash val="solid"/>
          </a:ln>
        </p:spPr>
      </p:sp>
      <p:sp>
        <p:nvSpPr>
          <p:cNvPr id="38" name="Shape 35"/>
          <p:cNvSpPr/>
          <p:nvPr/>
        </p:nvSpPr>
        <p:spPr>
          <a:xfrm>
            <a:off x="457200" y="4059936"/>
            <a:ext cx="109728" cy="868680"/>
          </a:xfrm>
          <a:prstGeom prst="rect">
            <a:avLst/>
          </a:prstGeom>
          <a:solidFill>
            <a:srgbClr val="FF6B35"/>
          </a:solidFill>
          <a:ln/>
        </p:spPr>
      </p:sp>
      <p:sp>
        <p:nvSpPr>
          <p:cNvPr id="39" name="Text 36"/>
          <p:cNvSpPr/>
          <p:nvPr/>
        </p:nvSpPr>
        <p:spPr>
          <a:xfrm>
            <a:off x="68580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Quasi-federal</a:t>
            </a:r>
            <a:endParaRPr lang="en-US" sz="1200" dirty="0"/>
          </a:p>
        </p:txBody>
      </p:sp>
      <p:sp>
        <p:nvSpPr>
          <p:cNvPr id="40" name="Text 37"/>
          <p:cNvSpPr/>
          <p:nvPr/>
        </p:nvSpPr>
        <p:spPr>
          <a:xfrm>
            <a:off x="68580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Federal in form, unitary in spirit (K.C. Wheare)</a:t>
            </a:r>
            <a:endParaRPr lang="en-US" sz="1000" dirty="0"/>
          </a:p>
        </p:txBody>
      </p:sp>
      <p:sp>
        <p:nvSpPr>
          <p:cNvPr id="41" name="Shape 38"/>
          <p:cNvSpPr/>
          <p:nvPr/>
        </p:nvSpPr>
        <p:spPr>
          <a:xfrm>
            <a:off x="4251960" y="4059936"/>
            <a:ext cx="3657600" cy="868680"/>
          </a:xfrm>
          <a:prstGeom prst="roundRect">
            <a:avLst>
              <a:gd name="adj" fmla="val 5263"/>
            </a:avLst>
          </a:prstGeom>
          <a:solidFill>
            <a:srgbClr val="FFFFFF"/>
          </a:solidFill>
          <a:ln w="9525">
            <a:solidFill>
              <a:srgbClr val="1B2D4F"/>
            </a:solidFill>
            <a:prstDash val="solid"/>
          </a:ln>
        </p:spPr>
      </p:sp>
      <p:sp>
        <p:nvSpPr>
          <p:cNvPr id="42" name="Shape 39"/>
          <p:cNvSpPr/>
          <p:nvPr/>
        </p:nvSpPr>
        <p:spPr>
          <a:xfrm>
            <a:off x="4251960" y="4059936"/>
            <a:ext cx="109728" cy="868680"/>
          </a:xfrm>
          <a:prstGeom prst="rect">
            <a:avLst/>
          </a:prstGeom>
          <a:solidFill>
            <a:srgbClr val="FF6B35"/>
          </a:solidFill>
          <a:ln/>
        </p:spPr>
      </p:sp>
      <p:sp>
        <p:nvSpPr>
          <p:cNvPr id="43" name="Text 40"/>
          <p:cNvSpPr/>
          <p:nvPr/>
        </p:nvSpPr>
        <p:spPr>
          <a:xfrm>
            <a:off x="448056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Asymmetric federalism</a:t>
            </a:r>
            <a:endParaRPr lang="en-US" sz="1200" dirty="0"/>
          </a:p>
        </p:txBody>
      </p:sp>
      <p:sp>
        <p:nvSpPr>
          <p:cNvPr id="44" name="Text 41"/>
          <p:cNvSpPr/>
          <p:nvPr/>
        </p:nvSpPr>
        <p:spPr>
          <a:xfrm>
            <a:off x="448056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Unequal autonomy across states (NE, J&amp;K)</a:t>
            </a:r>
            <a:endParaRPr lang="en-US" sz="1000" dirty="0"/>
          </a:p>
        </p:txBody>
      </p:sp>
      <p:sp>
        <p:nvSpPr>
          <p:cNvPr id="45" name="Shape 42"/>
          <p:cNvSpPr/>
          <p:nvPr/>
        </p:nvSpPr>
        <p:spPr>
          <a:xfrm>
            <a:off x="8046720" y="4059936"/>
            <a:ext cx="3657600" cy="868680"/>
          </a:xfrm>
          <a:prstGeom prst="roundRect">
            <a:avLst>
              <a:gd name="adj" fmla="val 5263"/>
            </a:avLst>
          </a:prstGeom>
          <a:solidFill>
            <a:srgbClr val="FFFFFF"/>
          </a:solidFill>
          <a:ln w="9525">
            <a:solidFill>
              <a:srgbClr val="1B2D4F"/>
            </a:solidFill>
            <a:prstDash val="solid"/>
          </a:ln>
        </p:spPr>
      </p:sp>
      <p:sp>
        <p:nvSpPr>
          <p:cNvPr id="46" name="Shape 43"/>
          <p:cNvSpPr/>
          <p:nvPr/>
        </p:nvSpPr>
        <p:spPr>
          <a:xfrm>
            <a:off x="8046720" y="4059936"/>
            <a:ext cx="109728" cy="868680"/>
          </a:xfrm>
          <a:prstGeom prst="rect">
            <a:avLst/>
          </a:prstGeom>
          <a:solidFill>
            <a:srgbClr val="FF6B35"/>
          </a:solidFill>
          <a:ln/>
        </p:spPr>
      </p:sp>
      <p:sp>
        <p:nvSpPr>
          <p:cNvPr id="47" name="Text 44"/>
          <p:cNvSpPr/>
          <p:nvPr/>
        </p:nvSpPr>
        <p:spPr>
          <a:xfrm>
            <a:off x="827532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Cooperative federalism</a:t>
            </a:r>
            <a:endParaRPr lang="en-US" sz="1200" dirty="0"/>
          </a:p>
        </p:txBody>
      </p:sp>
      <p:sp>
        <p:nvSpPr>
          <p:cNvPr id="48" name="Text 45"/>
          <p:cNvSpPr/>
          <p:nvPr/>
        </p:nvSpPr>
        <p:spPr>
          <a:xfrm>
            <a:off x="827532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Centre-state consultation model (NCT 2018)</a:t>
            </a:r>
            <a:endParaRPr lang="en-US" sz="1000" dirty="0"/>
          </a:p>
        </p:txBody>
      </p:sp>
      <p:sp>
        <p:nvSpPr>
          <p:cNvPr id="49" name="Shape 46"/>
          <p:cNvSpPr/>
          <p:nvPr/>
        </p:nvSpPr>
        <p:spPr>
          <a:xfrm>
            <a:off x="457200" y="5038344"/>
            <a:ext cx="3657600" cy="868680"/>
          </a:xfrm>
          <a:prstGeom prst="roundRect">
            <a:avLst>
              <a:gd name="adj" fmla="val 5263"/>
            </a:avLst>
          </a:prstGeom>
          <a:solidFill>
            <a:srgbClr val="FFFFFF"/>
          </a:solidFill>
          <a:ln w="9525">
            <a:solidFill>
              <a:srgbClr val="1B2D4F"/>
            </a:solidFill>
            <a:prstDash val="solid"/>
          </a:ln>
        </p:spPr>
      </p:sp>
      <p:sp>
        <p:nvSpPr>
          <p:cNvPr id="50" name="Shape 47"/>
          <p:cNvSpPr/>
          <p:nvPr/>
        </p:nvSpPr>
        <p:spPr>
          <a:xfrm>
            <a:off x="457200" y="5038344"/>
            <a:ext cx="109728" cy="868680"/>
          </a:xfrm>
          <a:prstGeom prst="rect">
            <a:avLst/>
          </a:prstGeom>
          <a:solidFill>
            <a:srgbClr val="FF6B35"/>
          </a:solidFill>
          <a:ln/>
        </p:spPr>
      </p:sp>
      <p:sp>
        <p:nvSpPr>
          <p:cNvPr id="51" name="Text 48"/>
          <p:cNvSpPr/>
          <p:nvPr/>
        </p:nvSpPr>
        <p:spPr>
          <a:xfrm>
            <a:off x="68580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Basic Structure</a:t>
            </a:r>
            <a:endParaRPr lang="en-US" sz="1200" dirty="0"/>
          </a:p>
        </p:txBody>
      </p:sp>
      <p:sp>
        <p:nvSpPr>
          <p:cNvPr id="52" name="Text 49"/>
          <p:cNvSpPr/>
          <p:nvPr/>
        </p:nvSpPr>
        <p:spPr>
          <a:xfrm>
            <a:off x="68580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Non-amendable constitutional core (Kesavananda 1973)</a:t>
            </a:r>
            <a:endParaRPr lang="en-US" sz="1000" dirty="0"/>
          </a:p>
        </p:txBody>
      </p:sp>
      <p:sp>
        <p:nvSpPr>
          <p:cNvPr id="53" name="Shape 50"/>
          <p:cNvSpPr/>
          <p:nvPr/>
        </p:nvSpPr>
        <p:spPr>
          <a:xfrm>
            <a:off x="4251960" y="5038344"/>
            <a:ext cx="3657600" cy="868680"/>
          </a:xfrm>
          <a:prstGeom prst="roundRect">
            <a:avLst>
              <a:gd name="adj" fmla="val 5263"/>
            </a:avLst>
          </a:prstGeom>
          <a:solidFill>
            <a:srgbClr val="FFFFFF"/>
          </a:solidFill>
          <a:ln w="9525">
            <a:solidFill>
              <a:srgbClr val="1B2D4F"/>
            </a:solidFill>
            <a:prstDash val="solid"/>
          </a:ln>
        </p:spPr>
      </p:sp>
      <p:sp>
        <p:nvSpPr>
          <p:cNvPr id="54" name="Shape 51"/>
          <p:cNvSpPr/>
          <p:nvPr/>
        </p:nvSpPr>
        <p:spPr>
          <a:xfrm>
            <a:off x="4251960" y="5038344"/>
            <a:ext cx="109728" cy="868680"/>
          </a:xfrm>
          <a:prstGeom prst="rect">
            <a:avLst/>
          </a:prstGeom>
          <a:solidFill>
            <a:srgbClr val="FF6B35"/>
          </a:solidFill>
          <a:ln/>
        </p:spPr>
      </p:sp>
      <p:sp>
        <p:nvSpPr>
          <p:cNvPr id="55" name="Text 52"/>
          <p:cNvSpPr/>
          <p:nvPr/>
        </p:nvSpPr>
        <p:spPr>
          <a:xfrm>
            <a:off x="448056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Pro-rata addition</a:t>
            </a:r>
            <a:endParaRPr lang="en-US" sz="1200" dirty="0"/>
          </a:p>
        </p:txBody>
      </p:sp>
      <p:sp>
        <p:nvSpPr>
          <p:cNvPr id="56" name="Text 53"/>
          <p:cNvSpPr/>
          <p:nvPr/>
        </p:nvSpPr>
        <p:spPr>
          <a:xfrm>
            <a:off x="448056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Proportional seat-preservation formula</a:t>
            </a:r>
            <a:endParaRPr lang="en-US" sz="1000" dirty="0"/>
          </a:p>
        </p:txBody>
      </p:sp>
      <p:sp>
        <p:nvSpPr>
          <p:cNvPr id="57" name="Shape 54"/>
          <p:cNvSpPr/>
          <p:nvPr/>
        </p:nvSpPr>
        <p:spPr>
          <a:xfrm>
            <a:off x="8046720" y="5038344"/>
            <a:ext cx="3657600" cy="868680"/>
          </a:xfrm>
          <a:prstGeom prst="roundRect">
            <a:avLst>
              <a:gd name="adj" fmla="val 5263"/>
            </a:avLst>
          </a:prstGeom>
          <a:solidFill>
            <a:srgbClr val="FFFFFF"/>
          </a:solidFill>
          <a:ln w="9525">
            <a:solidFill>
              <a:srgbClr val="1B2D4F"/>
            </a:solidFill>
            <a:prstDash val="solid"/>
          </a:ln>
        </p:spPr>
      </p:sp>
      <p:sp>
        <p:nvSpPr>
          <p:cNvPr id="58" name="Shape 55"/>
          <p:cNvSpPr/>
          <p:nvPr/>
        </p:nvSpPr>
        <p:spPr>
          <a:xfrm>
            <a:off x="8046720" y="5038344"/>
            <a:ext cx="109728" cy="868680"/>
          </a:xfrm>
          <a:prstGeom prst="rect">
            <a:avLst/>
          </a:prstGeom>
          <a:solidFill>
            <a:srgbClr val="FF6B35"/>
          </a:solidFill>
          <a:ln/>
        </p:spPr>
      </p:sp>
      <p:sp>
        <p:nvSpPr>
          <p:cNvPr id="59" name="Text 56"/>
          <p:cNvSpPr/>
          <p:nvPr/>
        </p:nvSpPr>
        <p:spPr>
          <a:xfrm>
            <a:off x="827532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MMP</a:t>
            </a:r>
            <a:endParaRPr lang="en-US" sz="1200" dirty="0"/>
          </a:p>
        </p:txBody>
      </p:sp>
      <p:sp>
        <p:nvSpPr>
          <p:cNvPr id="60" name="Text 57"/>
          <p:cNvSpPr/>
          <p:nvPr/>
        </p:nvSpPr>
        <p:spPr>
          <a:xfrm>
            <a:off x="827532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Mixed Member Proportional (Germany)</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B</a:t>
            </a:r>
            <a:endParaRPr lang="en-US" sz="28000" dirty="0"/>
          </a:p>
        </p:txBody>
      </p:sp>
      <p:sp>
        <p:nvSpPr>
          <p:cNvPr id="3" name="Shape 1"/>
          <p:cNvSpPr/>
          <p:nvPr/>
        </p:nvSpPr>
        <p:spPr>
          <a:xfrm>
            <a:off x="5029200" y="2103120"/>
            <a:ext cx="164592" cy="2468880"/>
          </a:xfrm>
          <a:prstGeom prst="rect">
            <a:avLst/>
          </a:prstGeom>
          <a:solidFill>
            <a:srgbClr val="FF6B35"/>
          </a:solidFill>
          <a:ln/>
        </p:spPr>
      </p:sp>
      <p:sp>
        <p:nvSpPr>
          <p:cNvPr id="4" name="Text 2"/>
          <p:cNvSpPr/>
          <p:nvPr/>
        </p:nvSpPr>
        <p:spPr>
          <a:xfrm>
            <a:off x="5349240" y="2103120"/>
            <a:ext cx="3657600" cy="274320"/>
          </a:xfrm>
          <a:prstGeom prst="rect">
            <a:avLst/>
          </a:prstGeom>
          <a:noFill/>
          <a:ln/>
        </p:spPr>
        <p:txBody>
          <a:bodyPr wrap="square" rtlCol="0" anchor="ctr"/>
          <a:lstStyle/>
          <a:p>
            <a:pPr indent="0" marL="0">
              <a:buNone/>
            </a:pPr>
            <a:r>
              <a:rPr lang="en-US" sz="1200" spc="400" kern="0" dirty="0">
                <a:solidFill>
                  <a:srgbClr val="FF6B35"/>
                </a:solidFill>
                <a:latin typeface="Calibri" pitchFamily="34" charset="0"/>
                <a:ea typeface="Calibri" pitchFamily="34" charset="-122"/>
                <a:cs typeface="Calibri" pitchFamily="34" charset="-120"/>
              </a:rPr>
              <a:t>PART</a:t>
            </a:r>
            <a:endParaRPr lang="en-US" sz="1200" dirty="0"/>
          </a:p>
        </p:txBody>
      </p:sp>
      <p:sp>
        <p:nvSpPr>
          <p:cNvPr id="5" name="Text 3"/>
          <p:cNvSpPr/>
          <p:nvPr/>
        </p:nvSpPr>
        <p:spPr>
          <a:xfrm>
            <a:off x="5349240" y="2331720"/>
            <a:ext cx="3657600" cy="457200"/>
          </a:xfrm>
          <a:prstGeom prst="rect">
            <a:avLst/>
          </a:prstGeom>
          <a:noFill/>
          <a:ln/>
        </p:spPr>
        <p:txBody>
          <a:bodyPr wrap="square" rtlCol="0" anchor="ctr"/>
          <a:lstStyle/>
          <a:p>
            <a:pPr indent="0" marL="0">
              <a:buNone/>
            </a:pPr>
            <a:r>
              <a:rPr lang="en-US" sz="2200" b="1" dirty="0">
                <a:solidFill>
                  <a:srgbClr val="FF6B35"/>
                </a:solidFill>
                <a:latin typeface="Calibri" pitchFamily="34" charset="0"/>
                <a:ea typeface="Calibri" pitchFamily="34" charset="-122"/>
                <a:cs typeface="Calibri" pitchFamily="34" charset="-120"/>
              </a:rPr>
              <a:t>B</a:t>
            </a:r>
            <a:endParaRPr lang="en-US" sz="2200" dirty="0"/>
          </a:p>
        </p:txBody>
      </p:sp>
      <p:sp>
        <p:nvSpPr>
          <p:cNvPr id="6" name="Text 4"/>
          <p:cNvSpPr/>
          <p:nvPr/>
        </p:nvSpPr>
        <p:spPr>
          <a:xfrm>
            <a:off x="5349240" y="2834640"/>
            <a:ext cx="6675120" cy="118872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India's Space Programme</a:t>
            </a:r>
            <a:endParaRPr lang="en-US" sz="3800" dirty="0"/>
          </a:p>
        </p:txBody>
      </p:sp>
      <p:sp>
        <p:nvSpPr>
          <p:cNvPr id="7" name="Text 5"/>
          <p:cNvSpPr/>
          <p:nvPr/>
        </p:nvSpPr>
        <p:spPr>
          <a:xfrm>
            <a:off x="5349240" y="4023360"/>
            <a:ext cx="6675120" cy="36576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Skyroot · PFBR-500 · Artemis II · IN-SPACe · OST 1967</a:t>
            </a:r>
            <a:endParaRPr lang="en-US" sz="1400" dirty="0"/>
          </a:p>
        </p:txBody>
      </p:sp>
      <p:sp>
        <p:nvSpPr>
          <p:cNvPr id="8" name="Shape 6"/>
          <p:cNvSpPr/>
          <p:nvPr/>
        </p:nvSpPr>
        <p:spPr>
          <a:xfrm>
            <a:off x="5349240" y="4526280"/>
            <a:ext cx="5486400" cy="0"/>
          </a:xfrm>
          <a:prstGeom prst="line">
            <a:avLst/>
          </a:prstGeom>
          <a:noFill/>
          <a:ln w="12700">
            <a:solidFill>
              <a:srgbClr val="FF6B35"/>
            </a:solidFill>
            <a:prstDash val="solid"/>
          </a:ln>
        </p:spPr>
      </p:sp>
      <p:sp>
        <p:nvSpPr>
          <p:cNvPr id="9" name="Text 7"/>
          <p:cNvSpPr/>
          <p:nvPr/>
        </p:nvSpPr>
        <p:spPr>
          <a:xfrm>
            <a:off x="5349240" y="4617720"/>
            <a:ext cx="6675120" cy="45720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From Aryabhata in 1975 to India's first private orbital launch in 2026</a:t>
            </a:r>
            <a:endParaRPr lang="en-US" sz="1200" dirty="0"/>
          </a:p>
        </p:txBody>
      </p:sp>
      <p:sp>
        <p:nvSpPr>
          <p:cNvPr id="10" name="Shape 8"/>
          <p:cNvSpPr/>
          <p:nvPr/>
        </p:nvSpPr>
        <p:spPr>
          <a:xfrm>
            <a:off x="0" y="0"/>
            <a:ext cx="12191695" cy="45720"/>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12" name="Text 9"/>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13" name="Text 10"/>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GK &amp; CA  ·  Class 02</a:t>
            </a:r>
            <a:endParaRPr lang="en-US" sz="850" dirty="0"/>
          </a:p>
        </p:txBody>
      </p:sp>
      <p:sp>
        <p:nvSpPr>
          <p:cNvPr id="14" name="Shape 11"/>
          <p:cNvSpPr/>
          <p:nvPr/>
        </p:nvSpPr>
        <p:spPr>
          <a:xfrm>
            <a:off x="11414455" y="6355080"/>
            <a:ext cx="411480" cy="411480"/>
          </a:xfrm>
          <a:prstGeom prst="ellipse">
            <a:avLst/>
          </a:prstGeom>
          <a:solidFill>
            <a:srgbClr val="FF6B35"/>
          </a:solidFill>
          <a:ln/>
        </p:spPr>
      </p:sp>
      <p:sp>
        <p:nvSpPr>
          <p:cNvPr id="15" name="Text 12"/>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14</a:t>
            </a:r>
            <a:endParaRPr lang="en-US" sz="1200" dirty="0"/>
          </a:p>
        </p:txBody>
      </p:sp>
      <p:sp>
        <p:nvSpPr>
          <p:cNvPr id="16" name="Text 13"/>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FOUNDATION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ISRO at 56 — Quick Snapshot</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Established 15 August 1969; HQ Bengaluru. Vikram Sarabhai is the “Father of the Indian Space Programme.” Today it operates three launchers, has put 100+ foreign satellites in orbit, and supports a fast-growing private sector.</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PARENT</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Department of Space, under the Prime Minister's Office. Current Chairman: V. Narayanan. ISRO is the R&amp;D and mission-execution arm.</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LAUNCHERS</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PSLV — workhorse since 1993. GSLV-Mk II for medium GTO. LVM-3 (GSLV-Mk III) for heavy lift &amp; Chandrayaan-3, Gaganyaan. SSLV (small-sat) and NGLV in pipeline.</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MARQUEE MISSIONS</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Aryabhata 1975 · Chandrayaan-1 (2008, water on Moon) · Mangalyaan 2013 (Mars on first try) · Chandrayaan-3 2023 (south-pole landing) · Aditya-L1 2023 (Sun) · Gaganyaan 2027 (planned).</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50-YEAR ARC</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ISRO — From Aryabhata to Vikram-1</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From bicycle-borne rocket parts in the 1960s to private orbital launches today</a:t>
            </a:r>
            <a:endParaRPr lang="en-US" sz="1400" dirty="0"/>
          </a:p>
        </p:txBody>
      </p:sp>
      <p:sp>
        <p:nvSpPr>
          <p:cNvPr id="13" name="Shape 10"/>
          <p:cNvSpPr/>
          <p:nvPr/>
        </p:nvSpPr>
        <p:spPr>
          <a:xfrm>
            <a:off x="731520" y="4023360"/>
            <a:ext cx="10698480" cy="0"/>
          </a:xfrm>
          <a:prstGeom prst="line">
            <a:avLst/>
          </a:prstGeom>
          <a:noFill/>
          <a:ln w="38100">
            <a:solidFill>
              <a:srgbClr val="1B2D4F"/>
            </a:solidFill>
            <a:prstDash val="solid"/>
          </a:ln>
        </p:spPr>
      </p:sp>
      <p:sp>
        <p:nvSpPr>
          <p:cNvPr id="14" name="Shape 11"/>
          <p:cNvSpPr/>
          <p:nvPr/>
        </p:nvSpPr>
        <p:spPr>
          <a:xfrm>
            <a:off x="566928" y="3858768"/>
            <a:ext cx="329184" cy="329184"/>
          </a:xfrm>
          <a:prstGeom prst="ellipse">
            <a:avLst/>
          </a:prstGeom>
          <a:solidFill>
            <a:srgbClr val="FF6B35"/>
          </a:solidFill>
          <a:ln w="25400">
            <a:solidFill>
              <a:srgbClr val="FFFFFF"/>
            </a:solidFill>
            <a:prstDash val="solid"/>
          </a:ln>
        </p:spPr>
      </p:sp>
      <p:sp>
        <p:nvSpPr>
          <p:cNvPr id="15" name="Shape 12"/>
          <p:cNvSpPr/>
          <p:nvPr/>
        </p:nvSpPr>
        <p:spPr>
          <a:xfrm>
            <a:off x="731520" y="3703320"/>
            <a:ext cx="0" cy="320040"/>
          </a:xfrm>
          <a:prstGeom prst="line">
            <a:avLst/>
          </a:prstGeom>
          <a:noFill/>
          <a:ln w="12700">
            <a:solidFill>
              <a:srgbClr val="FF6B35"/>
            </a:solidFill>
            <a:prstDash val="solid"/>
          </a:ln>
        </p:spPr>
      </p:sp>
      <p:sp>
        <p:nvSpPr>
          <p:cNvPr id="16" name="Shape 13"/>
          <p:cNvSpPr/>
          <p:nvPr/>
        </p:nvSpPr>
        <p:spPr>
          <a:xfrm>
            <a:off x="-274320" y="2194560"/>
            <a:ext cx="2011680" cy="1371600"/>
          </a:xfrm>
          <a:prstGeom prst="roundRect">
            <a:avLst>
              <a:gd name="adj" fmla="val 3333"/>
            </a:avLst>
          </a:prstGeom>
          <a:solidFill>
            <a:srgbClr val="FFF8F0"/>
          </a:solidFill>
          <a:ln w="9525">
            <a:solidFill>
              <a:srgbClr val="1B2D4F"/>
            </a:solidFill>
            <a:prstDash val="solid"/>
          </a:ln>
        </p:spPr>
      </p:sp>
      <p:sp>
        <p:nvSpPr>
          <p:cNvPr id="17" name="Text 14"/>
          <p:cNvSpPr/>
          <p:nvPr/>
        </p:nvSpPr>
        <p:spPr>
          <a:xfrm>
            <a:off x="-228600"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1969</a:t>
            </a:r>
            <a:endParaRPr lang="en-US" sz="1300" dirty="0"/>
          </a:p>
        </p:txBody>
      </p:sp>
      <p:sp>
        <p:nvSpPr>
          <p:cNvPr id="18" name="Text 15"/>
          <p:cNvSpPr/>
          <p:nvPr/>
        </p:nvSpPr>
        <p:spPr>
          <a:xfrm>
            <a:off x="-228600"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ISRO formed. Department of Space follows in 1972.</a:t>
            </a:r>
            <a:endParaRPr lang="en-US" sz="950" dirty="0"/>
          </a:p>
        </p:txBody>
      </p:sp>
      <p:sp>
        <p:nvSpPr>
          <p:cNvPr id="19" name="Shape 16"/>
          <p:cNvSpPr/>
          <p:nvPr/>
        </p:nvSpPr>
        <p:spPr>
          <a:xfrm>
            <a:off x="2095282" y="3858768"/>
            <a:ext cx="329184" cy="329184"/>
          </a:xfrm>
          <a:prstGeom prst="ellipse">
            <a:avLst/>
          </a:prstGeom>
          <a:solidFill>
            <a:srgbClr val="FF6B35"/>
          </a:solidFill>
          <a:ln w="25400">
            <a:solidFill>
              <a:srgbClr val="FFFFFF"/>
            </a:solidFill>
            <a:prstDash val="solid"/>
          </a:ln>
        </p:spPr>
      </p:sp>
      <p:sp>
        <p:nvSpPr>
          <p:cNvPr id="20" name="Shape 17"/>
          <p:cNvSpPr/>
          <p:nvPr/>
        </p:nvSpPr>
        <p:spPr>
          <a:xfrm>
            <a:off x="2259874" y="4187952"/>
            <a:ext cx="0" cy="228600"/>
          </a:xfrm>
          <a:prstGeom prst="line">
            <a:avLst/>
          </a:prstGeom>
          <a:noFill/>
          <a:ln w="12700">
            <a:solidFill>
              <a:srgbClr val="FF6B35"/>
            </a:solidFill>
            <a:prstDash val="solid"/>
          </a:ln>
        </p:spPr>
      </p:sp>
      <p:sp>
        <p:nvSpPr>
          <p:cNvPr id="21" name="Shape 18"/>
          <p:cNvSpPr/>
          <p:nvPr/>
        </p:nvSpPr>
        <p:spPr>
          <a:xfrm>
            <a:off x="1254034" y="4709160"/>
            <a:ext cx="2011680" cy="1371600"/>
          </a:xfrm>
          <a:prstGeom prst="roundRect">
            <a:avLst>
              <a:gd name="adj" fmla="val 3333"/>
            </a:avLst>
          </a:prstGeom>
          <a:solidFill>
            <a:srgbClr val="E8ECF3"/>
          </a:solidFill>
          <a:ln w="9525">
            <a:solidFill>
              <a:srgbClr val="1B2D4F"/>
            </a:solidFill>
            <a:prstDash val="solid"/>
          </a:ln>
        </p:spPr>
      </p:sp>
      <p:sp>
        <p:nvSpPr>
          <p:cNvPr id="22" name="Text 19"/>
          <p:cNvSpPr/>
          <p:nvPr/>
        </p:nvSpPr>
        <p:spPr>
          <a:xfrm>
            <a:off x="1299754"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1975</a:t>
            </a:r>
            <a:endParaRPr lang="en-US" sz="1300" dirty="0"/>
          </a:p>
        </p:txBody>
      </p:sp>
      <p:sp>
        <p:nvSpPr>
          <p:cNvPr id="23" name="Text 20"/>
          <p:cNvSpPr/>
          <p:nvPr/>
        </p:nvSpPr>
        <p:spPr>
          <a:xfrm>
            <a:off x="1299754"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Aryabhata — India's first satellite, launched aboard Soviet Kosmos.</a:t>
            </a:r>
            <a:endParaRPr lang="en-US" sz="950" dirty="0"/>
          </a:p>
        </p:txBody>
      </p:sp>
      <p:sp>
        <p:nvSpPr>
          <p:cNvPr id="24" name="Shape 21"/>
          <p:cNvSpPr/>
          <p:nvPr/>
        </p:nvSpPr>
        <p:spPr>
          <a:xfrm>
            <a:off x="3623637" y="3858768"/>
            <a:ext cx="329184" cy="329184"/>
          </a:xfrm>
          <a:prstGeom prst="ellipse">
            <a:avLst/>
          </a:prstGeom>
          <a:solidFill>
            <a:srgbClr val="FF6B35"/>
          </a:solidFill>
          <a:ln w="25400">
            <a:solidFill>
              <a:srgbClr val="FFFFFF"/>
            </a:solidFill>
            <a:prstDash val="solid"/>
          </a:ln>
        </p:spPr>
      </p:sp>
      <p:sp>
        <p:nvSpPr>
          <p:cNvPr id="25" name="Shape 22"/>
          <p:cNvSpPr/>
          <p:nvPr/>
        </p:nvSpPr>
        <p:spPr>
          <a:xfrm>
            <a:off x="3788229" y="3703320"/>
            <a:ext cx="0" cy="320040"/>
          </a:xfrm>
          <a:prstGeom prst="line">
            <a:avLst/>
          </a:prstGeom>
          <a:noFill/>
          <a:ln w="12700">
            <a:solidFill>
              <a:srgbClr val="FF6B35"/>
            </a:solidFill>
            <a:prstDash val="solid"/>
          </a:ln>
        </p:spPr>
      </p:sp>
      <p:sp>
        <p:nvSpPr>
          <p:cNvPr id="26" name="Shape 23"/>
          <p:cNvSpPr/>
          <p:nvPr/>
        </p:nvSpPr>
        <p:spPr>
          <a:xfrm>
            <a:off x="2782389" y="2194560"/>
            <a:ext cx="2011680" cy="1371600"/>
          </a:xfrm>
          <a:prstGeom prst="roundRect">
            <a:avLst>
              <a:gd name="adj" fmla="val 3333"/>
            </a:avLst>
          </a:prstGeom>
          <a:solidFill>
            <a:srgbClr val="FFF8F0"/>
          </a:solidFill>
          <a:ln w="9525">
            <a:solidFill>
              <a:srgbClr val="1B2D4F"/>
            </a:solidFill>
            <a:prstDash val="solid"/>
          </a:ln>
        </p:spPr>
      </p:sp>
      <p:sp>
        <p:nvSpPr>
          <p:cNvPr id="27" name="Text 24"/>
          <p:cNvSpPr/>
          <p:nvPr/>
        </p:nvSpPr>
        <p:spPr>
          <a:xfrm>
            <a:off x="2828109"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1980</a:t>
            </a:r>
            <a:endParaRPr lang="en-US" sz="1300" dirty="0"/>
          </a:p>
        </p:txBody>
      </p:sp>
      <p:sp>
        <p:nvSpPr>
          <p:cNvPr id="28" name="Text 25"/>
          <p:cNvSpPr/>
          <p:nvPr/>
        </p:nvSpPr>
        <p:spPr>
          <a:xfrm>
            <a:off x="2828109"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SLV-3 puts Rohini in orbit. India joins space-faring league.</a:t>
            </a:r>
            <a:endParaRPr lang="en-US" sz="950" dirty="0"/>
          </a:p>
        </p:txBody>
      </p:sp>
      <p:sp>
        <p:nvSpPr>
          <p:cNvPr id="29" name="Shape 26"/>
          <p:cNvSpPr/>
          <p:nvPr/>
        </p:nvSpPr>
        <p:spPr>
          <a:xfrm>
            <a:off x="5151991" y="3858768"/>
            <a:ext cx="329184" cy="329184"/>
          </a:xfrm>
          <a:prstGeom prst="ellipse">
            <a:avLst/>
          </a:prstGeom>
          <a:solidFill>
            <a:srgbClr val="FF6B35"/>
          </a:solidFill>
          <a:ln w="25400">
            <a:solidFill>
              <a:srgbClr val="FFFFFF"/>
            </a:solidFill>
            <a:prstDash val="solid"/>
          </a:ln>
        </p:spPr>
      </p:sp>
      <p:sp>
        <p:nvSpPr>
          <p:cNvPr id="30" name="Shape 27"/>
          <p:cNvSpPr/>
          <p:nvPr/>
        </p:nvSpPr>
        <p:spPr>
          <a:xfrm>
            <a:off x="5316583" y="4187952"/>
            <a:ext cx="0" cy="228600"/>
          </a:xfrm>
          <a:prstGeom prst="line">
            <a:avLst/>
          </a:prstGeom>
          <a:noFill/>
          <a:ln w="12700">
            <a:solidFill>
              <a:srgbClr val="FF6B35"/>
            </a:solidFill>
            <a:prstDash val="solid"/>
          </a:ln>
        </p:spPr>
      </p:sp>
      <p:sp>
        <p:nvSpPr>
          <p:cNvPr id="31" name="Shape 28"/>
          <p:cNvSpPr/>
          <p:nvPr/>
        </p:nvSpPr>
        <p:spPr>
          <a:xfrm>
            <a:off x="4310743" y="4709160"/>
            <a:ext cx="2011680" cy="1371600"/>
          </a:xfrm>
          <a:prstGeom prst="roundRect">
            <a:avLst>
              <a:gd name="adj" fmla="val 3333"/>
            </a:avLst>
          </a:prstGeom>
          <a:solidFill>
            <a:srgbClr val="E8ECF3"/>
          </a:solidFill>
          <a:ln w="9525">
            <a:solidFill>
              <a:srgbClr val="1B2D4F"/>
            </a:solidFill>
            <a:prstDash val="solid"/>
          </a:ln>
        </p:spPr>
      </p:sp>
      <p:sp>
        <p:nvSpPr>
          <p:cNvPr id="32" name="Text 29"/>
          <p:cNvSpPr/>
          <p:nvPr/>
        </p:nvSpPr>
        <p:spPr>
          <a:xfrm>
            <a:off x="4356463"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1993</a:t>
            </a:r>
            <a:endParaRPr lang="en-US" sz="1300" dirty="0"/>
          </a:p>
        </p:txBody>
      </p:sp>
      <p:sp>
        <p:nvSpPr>
          <p:cNvPr id="33" name="Text 30"/>
          <p:cNvSpPr/>
          <p:nvPr/>
        </p:nvSpPr>
        <p:spPr>
          <a:xfrm>
            <a:off x="4356463"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PSLV's first successful flight (PSLV-D2).</a:t>
            </a:r>
            <a:endParaRPr lang="en-US" sz="950" dirty="0"/>
          </a:p>
        </p:txBody>
      </p:sp>
      <p:sp>
        <p:nvSpPr>
          <p:cNvPr id="34" name="Shape 31"/>
          <p:cNvSpPr/>
          <p:nvPr/>
        </p:nvSpPr>
        <p:spPr>
          <a:xfrm>
            <a:off x="6680345" y="3858768"/>
            <a:ext cx="329184" cy="329184"/>
          </a:xfrm>
          <a:prstGeom prst="ellipse">
            <a:avLst/>
          </a:prstGeom>
          <a:solidFill>
            <a:srgbClr val="FF6B35"/>
          </a:solidFill>
          <a:ln w="25400">
            <a:solidFill>
              <a:srgbClr val="FFFFFF"/>
            </a:solidFill>
            <a:prstDash val="solid"/>
          </a:ln>
        </p:spPr>
      </p:sp>
      <p:sp>
        <p:nvSpPr>
          <p:cNvPr id="35" name="Shape 32"/>
          <p:cNvSpPr/>
          <p:nvPr/>
        </p:nvSpPr>
        <p:spPr>
          <a:xfrm>
            <a:off x="6844937" y="3703320"/>
            <a:ext cx="0" cy="320040"/>
          </a:xfrm>
          <a:prstGeom prst="line">
            <a:avLst/>
          </a:prstGeom>
          <a:noFill/>
          <a:ln w="12700">
            <a:solidFill>
              <a:srgbClr val="FF6B35"/>
            </a:solidFill>
            <a:prstDash val="solid"/>
          </a:ln>
        </p:spPr>
      </p:sp>
      <p:sp>
        <p:nvSpPr>
          <p:cNvPr id="36" name="Shape 33"/>
          <p:cNvSpPr/>
          <p:nvPr/>
        </p:nvSpPr>
        <p:spPr>
          <a:xfrm>
            <a:off x="5839097" y="2194560"/>
            <a:ext cx="2011680" cy="1371600"/>
          </a:xfrm>
          <a:prstGeom prst="roundRect">
            <a:avLst>
              <a:gd name="adj" fmla="val 3333"/>
            </a:avLst>
          </a:prstGeom>
          <a:solidFill>
            <a:srgbClr val="FFF8F0"/>
          </a:solidFill>
          <a:ln w="9525">
            <a:solidFill>
              <a:srgbClr val="1B2D4F"/>
            </a:solidFill>
            <a:prstDash val="solid"/>
          </a:ln>
        </p:spPr>
      </p:sp>
      <p:sp>
        <p:nvSpPr>
          <p:cNvPr id="37" name="Text 34"/>
          <p:cNvSpPr/>
          <p:nvPr/>
        </p:nvSpPr>
        <p:spPr>
          <a:xfrm>
            <a:off x="5884817"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2008</a:t>
            </a:r>
            <a:endParaRPr lang="en-US" sz="1300" dirty="0"/>
          </a:p>
        </p:txBody>
      </p:sp>
      <p:sp>
        <p:nvSpPr>
          <p:cNvPr id="38" name="Text 35"/>
          <p:cNvSpPr/>
          <p:nvPr/>
        </p:nvSpPr>
        <p:spPr>
          <a:xfrm>
            <a:off x="5884817"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Chandrayaan-1 confirms WATER on the Moon.</a:t>
            </a:r>
            <a:endParaRPr lang="en-US" sz="950" dirty="0"/>
          </a:p>
        </p:txBody>
      </p:sp>
      <p:sp>
        <p:nvSpPr>
          <p:cNvPr id="39" name="Shape 36"/>
          <p:cNvSpPr/>
          <p:nvPr/>
        </p:nvSpPr>
        <p:spPr>
          <a:xfrm>
            <a:off x="8208699" y="3858768"/>
            <a:ext cx="329184" cy="329184"/>
          </a:xfrm>
          <a:prstGeom prst="ellipse">
            <a:avLst/>
          </a:prstGeom>
          <a:solidFill>
            <a:srgbClr val="FF6B35"/>
          </a:solidFill>
          <a:ln w="25400">
            <a:solidFill>
              <a:srgbClr val="FFFFFF"/>
            </a:solidFill>
            <a:prstDash val="solid"/>
          </a:ln>
        </p:spPr>
      </p:sp>
      <p:sp>
        <p:nvSpPr>
          <p:cNvPr id="40" name="Shape 37"/>
          <p:cNvSpPr/>
          <p:nvPr/>
        </p:nvSpPr>
        <p:spPr>
          <a:xfrm>
            <a:off x="8373291" y="4187952"/>
            <a:ext cx="0" cy="228600"/>
          </a:xfrm>
          <a:prstGeom prst="line">
            <a:avLst/>
          </a:prstGeom>
          <a:noFill/>
          <a:ln w="12700">
            <a:solidFill>
              <a:srgbClr val="FF6B35"/>
            </a:solidFill>
            <a:prstDash val="solid"/>
          </a:ln>
        </p:spPr>
      </p:sp>
      <p:sp>
        <p:nvSpPr>
          <p:cNvPr id="41" name="Shape 38"/>
          <p:cNvSpPr/>
          <p:nvPr/>
        </p:nvSpPr>
        <p:spPr>
          <a:xfrm>
            <a:off x="7367451" y="4709160"/>
            <a:ext cx="2011680" cy="1371600"/>
          </a:xfrm>
          <a:prstGeom prst="roundRect">
            <a:avLst>
              <a:gd name="adj" fmla="val 3333"/>
            </a:avLst>
          </a:prstGeom>
          <a:solidFill>
            <a:srgbClr val="E8ECF3"/>
          </a:solidFill>
          <a:ln w="9525">
            <a:solidFill>
              <a:srgbClr val="1B2D4F"/>
            </a:solidFill>
            <a:prstDash val="solid"/>
          </a:ln>
        </p:spPr>
      </p:sp>
      <p:sp>
        <p:nvSpPr>
          <p:cNvPr id="42" name="Text 39"/>
          <p:cNvSpPr/>
          <p:nvPr/>
        </p:nvSpPr>
        <p:spPr>
          <a:xfrm>
            <a:off x="7413171"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2014</a:t>
            </a:r>
            <a:endParaRPr lang="en-US" sz="1300" dirty="0"/>
          </a:p>
        </p:txBody>
      </p:sp>
      <p:sp>
        <p:nvSpPr>
          <p:cNvPr id="43" name="Text 40"/>
          <p:cNvSpPr/>
          <p:nvPr/>
        </p:nvSpPr>
        <p:spPr>
          <a:xfrm>
            <a:off x="7413171"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Mangalyaan reaches Mars on FIRST attempt — cheapest interplanetary mission.</a:t>
            </a:r>
            <a:endParaRPr lang="en-US" sz="950" dirty="0"/>
          </a:p>
        </p:txBody>
      </p:sp>
      <p:sp>
        <p:nvSpPr>
          <p:cNvPr id="44" name="Shape 41"/>
          <p:cNvSpPr/>
          <p:nvPr/>
        </p:nvSpPr>
        <p:spPr>
          <a:xfrm>
            <a:off x="9737054" y="3858768"/>
            <a:ext cx="329184" cy="329184"/>
          </a:xfrm>
          <a:prstGeom prst="ellipse">
            <a:avLst/>
          </a:prstGeom>
          <a:solidFill>
            <a:srgbClr val="FF6B35"/>
          </a:solidFill>
          <a:ln w="25400">
            <a:solidFill>
              <a:srgbClr val="FFFFFF"/>
            </a:solidFill>
            <a:prstDash val="solid"/>
          </a:ln>
        </p:spPr>
      </p:sp>
      <p:sp>
        <p:nvSpPr>
          <p:cNvPr id="45" name="Shape 42"/>
          <p:cNvSpPr/>
          <p:nvPr/>
        </p:nvSpPr>
        <p:spPr>
          <a:xfrm>
            <a:off x="9901646" y="3703320"/>
            <a:ext cx="0" cy="320040"/>
          </a:xfrm>
          <a:prstGeom prst="line">
            <a:avLst/>
          </a:prstGeom>
          <a:noFill/>
          <a:ln w="12700">
            <a:solidFill>
              <a:srgbClr val="FF6B35"/>
            </a:solidFill>
            <a:prstDash val="solid"/>
          </a:ln>
        </p:spPr>
      </p:sp>
      <p:sp>
        <p:nvSpPr>
          <p:cNvPr id="46" name="Shape 43"/>
          <p:cNvSpPr/>
          <p:nvPr/>
        </p:nvSpPr>
        <p:spPr>
          <a:xfrm>
            <a:off x="8895806" y="2194560"/>
            <a:ext cx="2011680" cy="1371600"/>
          </a:xfrm>
          <a:prstGeom prst="roundRect">
            <a:avLst>
              <a:gd name="adj" fmla="val 3333"/>
            </a:avLst>
          </a:prstGeom>
          <a:solidFill>
            <a:srgbClr val="FFF8F0"/>
          </a:solidFill>
          <a:ln w="9525">
            <a:solidFill>
              <a:srgbClr val="1B2D4F"/>
            </a:solidFill>
            <a:prstDash val="solid"/>
          </a:ln>
        </p:spPr>
      </p:sp>
      <p:sp>
        <p:nvSpPr>
          <p:cNvPr id="47" name="Text 44"/>
          <p:cNvSpPr/>
          <p:nvPr/>
        </p:nvSpPr>
        <p:spPr>
          <a:xfrm>
            <a:off x="8941526" y="22402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2023</a:t>
            </a:r>
            <a:endParaRPr lang="en-US" sz="1300" dirty="0"/>
          </a:p>
        </p:txBody>
      </p:sp>
      <p:sp>
        <p:nvSpPr>
          <p:cNvPr id="48" name="Text 45"/>
          <p:cNvSpPr/>
          <p:nvPr/>
        </p:nvSpPr>
        <p:spPr>
          <a:xfrm>
            <a:off x="8941526" y="25146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Chandrayaan-3 soft-lands at south pole; Aditya-L1 launched.</a:t>
            </a:r>
            <a:endParaRPr lang="en-US" sz="950" dirty="0"/>
          </a:p>
        </p:txBody>
      </p:sp>
      <p:sp>
        <p:nvSpPr>
          <p:cNvPr id="49" name="Shape 46"/>
          <p:cNvSpPr/>
          <p:nvPr/>
        </p:nvSpPr>
        <p:spPr>
          <a:xfrm>
            <a:off x="11265408" y="3858768"/>
            <a:ext cx="329184" cy="329184"/>
          </a:xfrm>
          <a:prstGeom prst="ellipse">
            <a:avLst/>
          </a:prstGeom>
          <a:solidFill>
            <a:srgbClr val="FF6B35"/>
          </a:solidFill>
          <a:ln w="25400">
            <a:solidFill>
              <a:srgbClr val="FFFFFF"/>
            </a:solidFill>
            <a:prstDash val="solid"/>
          </a:ln>
        </p:spPr>
      </p:sp>
      <p:sp>
        <p:nvSpPr>
          <p:cNvPr id="50" name="Shape 47"/>
          <p:cNvSpPr/>
          <p:nvPr/>
        </p:nvSpPr>
        <p:spPr>
          <a:xfrm>
            <a:off x="11430000" y="4187952"/>
            <a:ext cx="0" cy="228600"/>
          </a:xfrm>
          <a:prstGeom prst="line">
            <a:avLst/>
          </a:prstGeom>
          <a:noFill/>
          <a:ln w="12700">
            <a:solidFill>
              <a:srgbClr val="FF6B35"/>
            </a:solidFill>
            <a:prstDash val="solid"/>
          </a:ln>
        </p:spPr>
      </p:sp>
      <p:sp>
        <p:nvSpPr>
          <p:cNvPr id="51" name="Shape 48"/>
          <p:cNvSpPr/>
          <p:nvPr/>
        </p:nvSpPr>
        <p:spPr>
          <a:xfrm>
            <a:off x="10424160" y="4709160"/>
            <a:ext cx="2011680" cy="1371600"/>
          </a:xfrm>
          <a:prstGeom prst="roundRect">
            <a:avLst>
              <a:gd name="adj" fmla="val 3333"/>
            </a:avLst>
          </a:prstGeom>
          <a:solidFill>
            <a:srgbClr val="E8ECF3"/>
          </a:solidFill>
          <a:ln w="9525">
            <a:solidFill>
              <a:srgbClr val="1B2D4F"/>
            </a:solidFill>
            <a:prstDash val="solid"/>
          </a:ln>
        </p:spPr>
      </p:sp>
      <p:sp>
        <p:nvSpPr>
          <p:cNvPr id="52" name="Text 49"/>
          <p:cNvSpPr/>
          <p:nvPr/>
        </p:nvSpPr>
        <p:spPr>
          <a:xfrm>
            <a:off x="10469880" y="4754880"/>
            <a:ext cx="1920240" cy="274320"/>
          </a:xfrm>
          <a:prstGeom prst="rect">
            <a:avLst/>
          </a:prstGeom>
          <a:noFill/>
          <a:ln/>
        </p:spPr>
        <p:txBody>
          <a:bodyPr wrap="square" rtlCol="0" anchor="ctr"/>
          <a:lstStyle/>
          <a:p>
            <a:pPr algn="ctr" indent="0" marL="0">
              <a:buNone/>
            </a:pPr>
            <a:r>
              <a:rPr lang="en-US" sz="1300" b="1" dirty="0">
                <a:solidFill>
                  <a:srgbClr val="FF6B35"/>
                </a:solidFill>
                <a:latin typeface="Calibri" pitchFamily="34" charset="0"/>
                <a:ea typeface="Calibri" pitchFamily="34" charset="-122"/>
                <a:cs typeface="Calibri" pitchFamily="34" charset="-120"/>
              </a:rPr>
              <a:t>2026</a:t>
            </a:r>
            <a:endParaRPr lang="en-US" sz="1300" dirty="0"/>
          </a:p>
        </p:txBody>
      </p:sp>
      <p:sp>
        <p:nvSpPr>
          <p:cNvPr id="53" name="Text 50"/>
          <p:cNvSpPr/>
          <p:nvPr/>
        </p:nvSpPr>
        <p:spPr>
          <a:xfrm>
            <a:off x="10469880" y="5029200"/>
            <a:ext cx="1920240" cy="1005840"/>
          </a:xfrm>
          <a:prstGeom prst="rect">
            <a:avLst/>
          </a:prstGeom>
          <a:noFill/>
          <a:ln/>
        </p:spPr>
        <p:txBody>
          <a:bodyPr wrap="square" rtlCol="0" anchor="t"/>
          <a:lstStyle/>
          <a:p>
            <a:pPr algn="ctr" indent="0" marL="0">
              <a:spcAft>
                <a:spcPts val="200"/>
              </a:spcAft>
              <a:buNone/>
            </a:pPr>
            <a:r>
              <a:rPr lang="en-US" sz="950" dirty="0">
                <a:solidFill>
                  <a:srgbClr val="1B2D4F"/>
                </a:solidFill>
                <a:latin typeface="Calibri" pitchFamily="34" charset="0"/>
                <a:ea typeface="Calibri" pitchFamily="34" charset="-122"/>
                <a:cs typeface="Calibri" pitchFamily="34" charset="-120"/>
              </a:rPr>
              <a:t>Skyroot Vikram-1 — first Indian PRIVATE orbital launch.</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BY THE NUMBERS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India's Space Sector in Four Numbers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What the 2020 reforms and the Space Policy 2023 have done to the sector</a:t>
            </a:r>
            <a:endParaRPr lang="en-US" sz="1400" dirty="0"/>
          </a:p>
        </p:txBody>
      </p:sp>
      <p:sp>
        <p:nvSpPr>
          <p:cNvPr id="13" name="Shape 10"/>
          <p:cNvSpPr/>
          <p:nvPr/>
        </p:nvSpPr>
        <p:spPr>
          <a:xfrm>
            <a:off x="457200" y="2194560"/>
            <a:ext cx="2606040" cy="3931920"/>
          </a:xfrm>
          <a:prstGeom prst="rect">
            <a:avLst/>
          </a:prstGeom>
          <a:solidFill>
            <a:srgbClr val="1B2D4F"/>
          </a:solidFill>
          <a:ln/>
        </p:spPr>
      </p:sp>
      <p:sp>
        <p:nvSpPr>
          <p:cNvPr id="14" name="Text 11"/>
          <p:cNvSpPr/>
          <p:nvPr/>
        </p:nvSpPr>
        <p:spPr>
          <a:xfrm>
            <a:off x="59436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FOREIGN SATS LAUNCHED</a:t>
            </a:r>
            <a:endParaRPr lang="en-US" sz="1100" dirty="0"/>
          </a:p>
        </p:txBody>
      </p:sp>
      <p:sp>
        <p:nvSpPr>
          <p:cNvPr id="15" name="Text 12"/>
          <p:cNvSpPr/>
          <p:nvPr/>
        </p:nvSpPr>
        <p:spPr>
          <a:xfrm>
            <a:off x="54864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430+</a:t>
            </a:r>
            <a:endParaRPr lang="en-US" sz="5600" dirty="0"/>
          </a:p>
        </p:txBody>
      </p:sp>
      <p:sp>
        <p:nvSpPr>
          <p:cNvPr id="16" name="Text 13"/>
          <p:cNvSpPr/>
          <p:nvPr/>
        </p:nvSpPr>
        <p:spPr>
          <a:xfrm>
            <a:off x="54864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via PSLV / LVM-3</a:t>
            </a:r>
            <a:endParaRPr lang="en-US" sz="1300" dirty="0"/>
          </a:p>
        </p:txBody>
      </p:sp>
      <p:sp>
        <p:nvSpPr>
          <p:cNvPr id="17" name="Shape 14"/>
          <p:cNvSpPr/>
          <p:nvPr/>
        </p:nvSpPr>
        <p:spPr>
          <a:xfrm>
            <a:off x="914400" y="4800600"/>
            <a:ext cx="1691640" cy="0"/>
          </a:xfrm>
          <a:prstGeom prst="line">
            <a:avLst/>
          </a:prstGeom>
          <a:noFill/>
          <a:ln w="12700">
            <a:solidFill>
              <a:srgbClr val="FF6B35"/>
            </a:solidFill>
            <a:prstDash val="solid"/>
          </a:ln>
        </p:spPr>
      </p:sp>
      <p:sp>
        <p:nvSpPr>
          <p:cNvPr id="18" name="Text 15"/>
          <p:cNvSpPr/>
          <p:nvPr/>
        </p:nvSpPr>
        <p:spPr>
          <a:xfrm>
            <a:off x="59436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From 36 countries since 1999. NSIL is the commercial arm.</a:t>
            </a:r>
            <a:endParaRPr lang="en-US" sz="1050" dirty="0"/>
          </a:p>
        </p:txBody>
      </p:sp>
      <p:sp>
        <p:nvSpPr>
          <p:cNvPr id="19" name="Shape 16"/>
          <p:cNvSpPr/>
          <p:nvPr/>
        </p:nvSpPr>
        <p:spPr>
          <a:xfrm>
            <a:off x="3337560" y="2194560"/>
            <a:ext cx="2606040" cy="3931920"/>
          </a:xfrm>
          <a:prstGeom prst="rect">
            <a:avLst/>
          </a:prstGeom>
          <a:solidFill>
            <a:srgbClr val="FF6B35"/>
          </a:solidFill>
          <a:ln/>
        </p:spPr>
      </p:sp>
      <p:sp>
        <p:nvSpPr>
          <p:cNvPr id="20" name="Text 17"/>
          <p:cNvSpPr/>
          <p:nvPr/>
        </p:nvSpPr>
        <p:spPr>
          <a:xfrm>
            <a:off x="347472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SPACE ECONOMY</a:t>
            </a:r>
            <a:endParaRPr lang="en-US" sz="1100" dirty="0"/>
          </a:p>
        </p:txBody>
      </p:sp>
      <p:sp>
        <p:nvSpPr>
          <p:cNvPr id="21" name="Text 18"/>
          <p:cNvSpPr/>
          <p:nvPr/>
        </p:nvSpPr>
        <p:spPr>
          <a:xfrm>
            <a:off x="342900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8.4</a:t>
            </a:r>
            <a:endParaRPr lang="en-US" sz="5600" dirty="0"/>
          </a:p>
        </p:txBody>
      </p:sp>
      <p:sp>
        <p:nvSpPr>
          <p:cNvPr id="22" name="Text 19"/>
          <p:cNvSpPr/>
          <p:nvPr/>
        </p:nvSpPr>
        <p:spPr>
          <a:xfrm>
            <a:off x="342900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USD billion (2023)</a:t>
            </a:r>
            <a:endParaRPr lang="en-US" sz="1300" dirty="0"/>
          </a:p>
        </p:txBody>
      </p:sp>
      <p:sp>
        <p:nvSpPr>
          <p:cNvPr id="23" name="Shape 20"/>
          <p:cNvSpPr/>
          <p:nvPr/>
        </p:nvSpPr>
        <p:spPr>
          <a:xfrm>
            <a:off x="3794760" y="4800600"/>
            <a:ext cx="1691640" cy="0"/>
          </a:xfrm>
          <a:prstGeom prst="line">
            <a:avLst/>
          </a:prstGeom>
          <a:noFill/>
          <a:ln w="12700">
            <a:solidFill>
              <a:srgbClr val="FFFFFF"/>
            </a:solidFill>
            <a:prstDash val="solid"/>
          </a:ln>
        </p:spPr>
      </p:sp>
      <p:sp>
        <p:nvSpPr>
          <p:cNvPr id="24" name="Text 21"/>
          <p:cNvSpPr/>
          <p:nvPr/>
        </p:nvSpPr>
        <p:spPr>
          <a:xfrm>
            <a:off x="347472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Target USD 44 bn by 2033 per Space Policy 2023.</a:t>
            </a:r>
            <a:endParaRPr lang="en-US" sz="1050" dirty="0"/>
          </a:p>
        </p:txBody>
      </p:sp>
      <p:sp>
        <p:nvSpPr>
          <p:cNvPr id="25" name="Shape 22"/>
          <p:cNvSpPr/>
          <p:nvPr/>
        </p:nvSpPr>
        <p:spPr>
          <a:xfrm>
            <a:off x="6217920" y="2194560"/>
            <a:ext cx="2606040" cy="3931920"/>
          </a:xfrm>
          <a:prstGeom prst="rect">
            <a:avLst/>
          </a:prstGeom>
          <a:solidFill>
            <a:srgbClr val="1B2D4F"/>
          </a:solidFill>
          <a:ln/>
        </p:spPr>
      </p:sp>
      <p:sp>
        <p:nvSpPr>
          <p:cNvPr id="26" name="Text 23"/>
          <p:cNvSpPr/>
          <p:nvPr/>
        </p:nvSpPr>
        <p:spPr>
          <a:xfrm>
            <a:off x="635508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PRIVATE STARTUPS</a:t>
            </a:r>
            <a:endParaRPr lang="en-US" sz="1100" dirty="0"/>
          </a:p>
        </p:txBody>
      </p:sp>
      <p:sp>
        <p:nvSpPr>
          <p:cNvPr id="27" name="Text 24"/>
          <p:cNvSpPr/>
          <p:nvPr/>
        </p:nvSpPr>
        <p:spPr>
          <a:xfrm>
            <a:off x="630936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200+</a:t>
            </a:r>
            <a:endParaRPr lang="en-US" sz="5600" dirty="0"/>
          </a:p>
        </p:txBody>
      </p:sp>
      <p:sp>
        <p:nvSpPr>
          <p:cNvPr id="28" name="Text 25"/>
          <p:cNvSpPr/>
          <p:nvPr/>
        </p:nvSpPr>
        <p:spPr>
          <a:xfrm>
            <a:off x="630936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registered with IN-SPACe</a:t>
            </a:r>
            <a:endParaRPr lang="en-US" sz="1300" dirty="0"/>
          </a:p>
        </p:txBody>
      </p:sp>
      <p:sp>
        <p:nvSpPr>
          <p:cNvPr id="29" name="Shape 26"/>
          <p:cNvSpPr/>
          <p:nvPr/>
        </p:nvSpPr>
        <p:spPr>
          <a:xfrm>
            <a:off x="6675120" y="4800600"/>
            <a:ext cx="1691640" cy="0"/>
          </a:xfrm>
          <a:prstGeom prst="line">
            <a:avLst/>
          </a:prstGeom>
          <a:noFill/>
          <a:ln w="12700">
            <a:solidFill>
              <a:srgbClr val="FF6B35"/>
            </a:solidFill>
            <a:prstDash val="solid"/>
          </a:ln>
        </p:spPr>
      </p:sp>
      <p:sp>
        <p:nvSpPr>
          <p:cNvPr id="30" name="Text 27"/>
          <p:cNvSpPr/>
          <p:nvPr/>
        </p:nvSpPr>
        <p:spPr>
          <a:xfrm>
            <a:off x="635508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From &lt;10 in 2019. Skyroot, Agnikul, Pixxel, Bellatrix, Dhruva Space lead.</a:t>
            </a:r>
            <a:endParaRPr lang="en-US" sz="1050" dirty="0"/>
          </a:p>
        </p:txBody>
      </p:sp>
      <p:sp>
        <p:nvSpPr>
          <p:cNvPr id="31" name="Shape 28"/>
          <p:cNvSpPr/>
          <p:nvPr/>
        </p:nvSpPr>
        <p:spPr>
          <a:xfrm>
            <a:off x="9098280" y="2194560"/>
            <a:ext cx="2606040" cy="3931920"/>
          </a:xfrm>
          <a:prstGeom prst="rect">
            <a:avLst/>
          </a:prstGeom>
          <a:solidFill>
            <a:srgbClr val="FF6B35"/>
          </a:solidFill>
          <a:ln/>
        </p:spPr>
      </p:sp>
      <p:sp>
        <p:nvSpPr>
          <p:cNvPr id="32" name="Text 29"/>
          <p:cNvSpPr/>
          <p:nvPr/>
        </p:nvSpPr>
        <p:spPr>
          <a:xfrm>
            <a:off x="923544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FDI IN MFG</a:t>
            </a:r>
            <a:endParaRPr lang="en-US" sz="1100" dirty="0"/>
          </a:p>
        </p:txBody>
      </p:sp>
      <p:sp>
        <p:nvSpPr>
          <p:cNvPr id="33" name="Text 30"/>
          <p:cNvSpPr/>
          <p:nvPr/>
        </p:nvSpPr>
        <p:spPr>
          <a:xfrm>
            <a:off x="918972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100</a:t>
            </a:r>
            <a:endParaRPr lang="en-US" sz="5600" dirty="0"/>
          </a:p>
        </p:txBody>
      </p:sp>
      <p:sp>
        <p:nvSpPr>
          <p:cNvPr id="34" name="Text 31"/>
          <p:cNvSpPr/>
          <p:nvPr/>
        </p:nvSpPr>
        <p:spPr>
          <a:xfrm>
            <a:off x="918972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 automatic route</a:t>
            </a:r>
            <a:endParaRPr lang="en-US" sz="1300" dirty="0"/>
          </a:p>
        </p:txBody>
      </p:sp>
      <p:sp>
        <p:nvSpPr>
          <p:cNvPr id="35" name="Shape 32"/>
          <p:cNvSpPr/>
          <p:nvPr/>
        </p:nvSpPr>
        <p:spPr>
          <a:xfrm>
            <a:off x="9555480" y="4800600"/>
            <a:ext cx="1691640" cy="0"/>
          </a:xfrm>
          <a:prstGeom prst="line">
            <a:avLst/>
          </a:prstGeom>
          <a:noFill/>
          <a:ln w="12700">
            <a:solidFill>
              <a:srgbClr val="FFFFFF"/>
            </a:solidFill>
            <a:prstDash val="solid"/>
          </a:ln>
        </p:spPr>
      </p:sp>
      <p:sp>
        <p:nvSpPr>
          <p:cNvPr id="36" name="Text 33"/>
          <p:cNvSpPr/>
          <p:nvPr/>
        </p:nvSpPr>
        <p:spPr>
          <a:xfrm>
            <a:off x="923544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49% in launch vehicles via auto; beyond via approval. 100% in sat mfg.</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HEADLINE MISSION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Skyroot Vikram-1 — Private Orbital</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914400"/>
          </a:xfrm>
          <a:prstGeom prst="rect">
            <a:avLst/>
          </a:prstGeom>
          <a:solidFill>
            <a:srgbClr val="1B2D4F"/>
          </a:solidFill>
          <a:ln/>
        </p:spPr>
      </p:sp>
      <p:sp>
        <p:nvSpPr>
          <p:cNvPr id="14" name="Shape 11"/>
          <p:cNvSpPr/>
          <p:nvPr/>
        </p:nvSpPr>
        <p:spPr>
          <a:xfrm>
            <a:off x="457200" y="1828800"/>
            <a:ext cx="164592" cy="914400"/>
          </a:xfrm>
          <a:prstGeom prst="rect">
            <a:avLst/>
          </a:prstGeom>
          <a:solidFill>
            <a:srgbClr val="FF6B35"/>
          </a:solidFill>
          <a:ln/>
        </p:spPr>
      </p:sp>
      <p:sp>
        <p:nvSpPr>
          <p:cNvPr id="15" name="Text 12"/>
          <p:cNvSpPr/>
          <p:nvPr/>
        </p:nvSpPr>
        <p:spPr>
          <a:xfrm>
            <a:off x="777240" y="1920240"/>
            <a:ext cx="7315200" cy="228600"/>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LANDMARK JUDGMENT</a:t>
            </a:r>
            <a:endParaRPr lang="en-US" sz="1000" dirty="0"/>
          </a:p>
        </p:txBody>
      </p:sp>
      <p:sp>
        <p:nvSpPr>
          <p:cNvPr id="16" name="Text 13"/>
          <p:cNvSpPr/>
          <p:nvPr/>
        </p:nvSpPr>
        <p:spPr>
          <a:xfrm>
            <a:off x="777240" y="2148840"/>
            <a:ext cx="7772400" cy="411480"/>
          </a:xfrm>
          <a:prstGeom prst="rect">
            <a:avLst/>
          </a:prstGeom>
          <a:noFill/>
          <a:ln/>
        </p:spPr>
        <p:txBody>
          <a:bodyPr wrap="square"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Vikram-1 / Skyroot Aerospace</a:t>
            </a:r>
            <a:endParaRPr lang="en-US" sz="1900" dirty="0"/>
          </a:p>
        </p:txBody>
      </p:sp>
      <p:sp>
        <p:nvSpPr>
          <p:cNvPr id="17" name="Text 14"/>
          <p:cNvSpPr/>
          <p:nvPr/>
        </p:nvSpPr>
        <p:spPr>
          <a:xfrm>
            <a:off x="777240" y="2542032"/>
            <a:ext cx="7772400" cy="201168"/>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Launched April 2026 from Sriharikota  ·  3-stage solid-fuel  ·  480 kg LEO  ·  IN-SPACe authorisation</a:t>
            </a:r>
            <a:endParaRPr lang="en-US" sz="1000" dirty="0"/>
          </a:p>
        </p:txBody>
      </p:sp>
      <p:sp>
        <p:nvSpPr>
          <p:cNvPr id="18" name="Text 15"/>
          <p:cNvSpPr/>
          <p:nvPr/>
        </p:nvSpPr>
        <p:spPr>
          <a:xfrm>
            <a:off x="10058400" y="1920240"/>
            <a:ext cx="1554480" cy="777240"/>
          </a:xfrm>
          <a:prstGeom prst="rect">
            <a:avLst/>
          </a:prstGeom>
          <a:noFill/>
          <a:ln/>
        </p:spPr>
        <p:txBody>
          <a:bodyPr wrap="square" rtlCol="0" anchor="ctr"/>
          <a:lstStyle/>
          <a:p>
            <a:pPr algn="r" indent="0" marL="0">
              <a:buNone/>
            </a:pPr>
            <a:r>
              <a:rPr lang="en-US" sz="3800" b="1" dirty="0">
                <a:solidFill>
                  <a:srgbClr val="FFFFFF"/>
                </a:solidFill>
                <a:latin typeface="Calibri" pitchFamily="34" charset="0"/>
                <a:ea typeface="Calibri" pitchFamily="34" charset="-122"/>
                <a:cs typeface="Calibri" pitchFamily="34" charset="-120"/>
              </a:rPr>
              <a:t>2026</a:t>
            </a:r>
            <a:endParaRPr lang="en-US" sz="3800" dirty="0"/>
          </a:p>
        </p:txBody>
      </p:sp>
      <p:sp>
        <p:nvSpPr>
          <p:cNvPr id="19" name="Text 16"/>
          <p:cNvSpPr/>
          <p:nvPr/>
        </p:nvSpPr>
        <p:spPr>
          <a:xfrm>
            <a:off x="77724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HOLDINGS</a:t>
            </a:r>
            <a:endParaRPr lang="en-US" sz="1100" dirty="0"/>
          </a:p>
        </p:txBody>
      </p:sp>
      <p:sp>
        <p:nvSpPr>
          <p:cNvPr id="20" name="Text 17"/>
          <p:cNvSpPr/>
          <p:nvPr/>
        </p:nvSpPr>
        <p:spPr>
          <a:xfrm>
            <a:off x="777240" y="3200400"/>
            <a:ext cx="5212080" cy="2743200"/>
          </a:xfrm>
          <a:prstGeom prst="rect">
            <a:avLst/>
          </a:prstGeom>
          <a:noFill/>
          <a:ln/>
        </p:spPr>
        <p:txBody>
          <a:bodyPr wrap="square" rtlCol="0" anchor="t"/>
          <a:lstStyle/>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First-ever Indian PRIVATE orbital launch</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Skyroot — Hyderabad-based, founded 2018 by Pawan Chandana &amp; Naga Bharath Daka</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Predecessor Vikram-S (Mission Prarambh) flew sub-orbital in November 2022</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Range support by ISRO; full authorisation by IN-SPACe under Space Policy 2023</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Validates the post-2020 demonopolisation of India's space sector</a:t>
            </a:r>
            <a:endParaRPr lang="en-US" sz="1200" dirty="0"/>
          </a:p>
        </p:txBody>
      </p:sp>
      <p:sp>
        <p:nvSpPr>
          <p:cNvPr id="21" name="Shape 18"/>
          <p:cNvSpPr/>
          <p:nvPr/>
        </p:nvSpPr>
        <p:spPr>
          <a:xfrm>
            <a:off x="6126480" y="2926080"/>
            <a:ext cx="0" cy="3017520"/>
          </a:xfrm>
          <a:prstGeom prst="line">
            <a:avLst/>
          </a:prstGeom>
          <a:noFill/>
          <a:ln w="12700">
            <a:solidFill>
              <a:srgbClr val="E8ECF3"/>
            </a:solidFill>
            <a:prstDash val="solid"/>
          </a:ln>
        </p:spPr>
      </p:sp>
      <p:sp>
        <p:nvSpPr>
          <p:cNvPr id="22" name="Text 19"/>
          <p:cNvSpPr/>
          <p:nvPr/>
        </p:nvSpPr>
        <p:spPr>
          <a:xfrm>
            <a:off x="635508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WHY IT MATTERS TODAY</a:t>
            </a:r>
            <a:endParaRPr lang="en-US" sz="1100" dirty="0"/>
          </a:p>
        </p:txBody>
      </p:sp>
      <p:sp>
        <p:nvSpPr>
          <p:cNvPr id="23" name="Text 20"/>
          <p:cNvSpPr/>
          <p:nvPr/>
        </p:nvSpPr>
        <p:spPr>
          <a:xfrm>
            <a:off x="6355080" y="3200400"/>
            <a:ext cx="5212080" cy="2743200"/>
          </a:xfrm>
          <a:prstGeom prst="rect">
            <a:avLst/>
          </a:prstGeom>
          <a:noFill/>
          <a:ln/>
        </p:spPr>
        <p:txBody>
          <a:bodyPr wrap="square" rtlCol="0" anchor="ctr"/>
          <a:lstStyle/>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Constitutional &amp; regulatory significance: Article VI of the OST 1967 holds INDIA internationally responsible for Skyroot's activities. Hence the IN-SPACe single-window licence + indemnity contract structure. Pending Space Activities Bill will codify domestic liability. Vikram-1 puts India in the US/China private-launch league. Other private firms in the pipeline: Agnikul (Chennai, Agnibaan), Pixxel (hyperspectral), Dhruva (microsats), Bellatrix (electric propulsion).</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ENERGY SOVEREIGNTY</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Bhabha's Three-Stage Nuclear Programme</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Why PFBR-500 going critical in April 2026 is a milestone</a:t>
            </a:r>
            <a:endParaRPr lang="en-US" sz="1400" dirty="0"/>
          </a:p>
        </p:txBody>
      </p:sp>
      <p:sp>
        <p:nvSpPr>
          <p:cNvPr id="13" name="Shape 10"/>
          <p:cNvSpPr/>
          <p:nvPr/>
        </p:nvSpPr>
        <p:spPr>
          <a:xfrm>
            <a:off x="434340" y="2103120"/>
            <a:ext cx="3520440" cy="3931920"/>
          </a:xfrm>
          <a:prstGeom prst="roundRect">
            <a:avLst>
              <a:gd name="adj" fmla="val 2597"/>
            </a:avLst>
          </a:prstGeom>
          <a:solidFill>
            <a:srgbClr val="FFFFFF"/>
          </a:solidFill>
          <a:ln w="19050">
            <a:solidFill>
              <a:srgbClr val="1B2D4F"/>
            </a:solidFill>
            <a:prstDash val="solid"/>
          </a:ln>
        </p:spPr>
      </p:sp>
      <p:sp>
        <p:nvSpPr>
          <p:cNvPr id="14" name="Shape 11"/>
          <p:cNvSpPr/>
          <p:nvPr/>
        </p:nvSpPr>
        <p:spPr>
          <a:xfrm>
            <a:off x="1691640" y="1874520"/>
            <a:ext cx="1005840" cy="1005840"/>
          </a:xfrm>
          <a:prstGeom prst="ellipse">
            <a:avLst/>
          </a:prstGeom>
          <a:solidFill>
            <a:srgbClr val="1B2D4F"/>
          </a:solidFill>
          <a:ln w="38100">
            <a:solidFill>
              <a:srgbClr val="FFFFFF"/>
            </a:solidFill>
            <a:prstDash val="solid"/>
          </a:ln>
        </p:spPr>
      </p:sp>
      <p:sp>
        <p:nvSpPr>
          <p:cNvPr id="15" name="Text 12"/>
          <p:cNvSpPr/>
          <p:nvPr/>
        </p:nvSpPr>
        <p:spPr>
          <a:xfrm>
            <a:off x="1691640" y="1874520"/>
            <a:ext cx="1005840" cy="100584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01</a:t>
            </a:r>
            <a:endParaRPr lang="en-US" sz="2400" dirty="0"/>
          </a:p>
        </p:txBody>
      </p:sp>
      <p:sp>
        <p:nvSpPr>
          <p:cNvPr id="16" name="Shape 13"/>
          <p:cNvSpPr/>
          <p:nvPr/>
        </p:nvSpPr>
        <p:spPr>
          <a:xfrm>
            <a:off x="434340" y="3017520"/>
            <a:ext cx="3520440" cy="365760"/>
          </a:xfrm>
          <a:prstGeom prst="rect">
            <a:avLst/>
          </a:prstGeom>
          <a:solidFill>
            <a:srgbClr val="1B2D4F"/>
          </a:solidFill>
          <a:ln/>
        </p:spPr>
      </p:sp>
      <p:sp>
        <p:nvSpPr>
          <p:cNvPr id="17" name="Text 14"/>
          <p:cNvSpPr/>
          <p:nvPr/>
        </p:nvSpPr>
        <p:spPr>
          <a:xfrm>
            <a:off x="434340" y="3017520"/>
            <a:ext cx="3520440" cy="365760"/>
          </a:xfrm>
          <a:prstGeom prst="rect">
            <a:avLst/>
          </a:prstGeom>
          <a:noFill/>
          <a:ln/>
        </p:spPr>
        <p:txBody>
          <a:bodyPr wrap="square" rtlCol="0" anchor="ctr"/>
          <a:lstStyle/>
          <a:p>
            <a:pPr algn="ctr" indent="0" marL="0">
              <a:buNone/>
            </a:pPr>
            <a:r>
              <a:rPr lang="en-US" sz="1100" b="1" spc="200" kern="0" dirty="0">
                <a:solidFill>
                  <a:srgbClr val="FFFFFF"/>
                </a:solidFill>
                <a:latin typeface="Calibri" pitchFamily="34" charset="0"/>
                <a:ea typeface="Calibri" pitchFamily="34" charset="-122"/>
                <a:cs typeface="Calibri" pitchFamily="34" charset="-120"/>
              </a:rPr>
              <a:t>OPERATIONAL</a:t>
            </a:r>
            <a:endParaRPr lang="en-US" sz="1100" dirty="0"/>
          </a:p>
        </p:txBody>
      </p:sp>
      <p:sp>
        <p:nvSpPr>
          <p:cNvPr id="18" name="Text 15"/>
          <p:cNvSpPr/>
          <p:nvPr/>
        </p:nvSpPr>
        <p:spPr>
          <a:xfrm>
            <a:off x="617220" y="3520440"/>
            <a:ext cx="3154680" cy="548640"/>
          </a:xfrm>
          <a:prstGeom prst="rect">
            <a:avLst/>
          </a:prstGeom>
          <a:noFill/>
          <a:ln/>
        </p:spPr>
        <p:txBody>
          <a:bodyPr wrap="square" rtlCol="0" anchor="ctr"/>
          <a:lstStyle/>
          <a:p>
            <a:pPr algn="ctr" indent="0" marL="0">
              <a:buNone/>
            </a:pPr>
            <a:r>
              <a:rPr lang="en-US" sz="1400" b="1" dirty="0">
                <a:solidFill>
                  <a:srgbClr val="1B2D4F"/>
                </a:solidFill>
                <a:latin typeface="Calibri" pitchFamily="34" charset="0"/>
                <a:ea typeface="Calibri" pitchFamily="34" charset="-122"/>
                <a:cs typeface="Calibri" pitchFamily="34" charset="-120"/>
              </a:rPr>
              <a:t>Pressurised Heavy Water Reactor</a:t>
            </a:r>
            <a:endParaRPr lang="en-US" sz="1400" dirty="0"/>
          </a:p>
        </p:txBody>
      </p:sp>
      <p:sp>
        <p:nvSpPr>
          <p:cNvPr id="19" name="Text 16"/>
          <p:cNvSpPr/>
          <p:nvPr/>
        </p:nvSpPr>
        <p:spPr>
          <a:xfrm>
            <a:off x="617220" y="416052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FUEL</a:t>
            </a:r>
            <a:endParaRPr lang="en-US" sz="900" dirty="0"/>
          </a:p>
        </p:txBody>
      </p:sp>
      <p:sp>
        <p:nvSpPr>
          <p:cNvPr id="20" name="Text 17"/>
          <p:cNvSpPr/>
          <p:nvPr/>
        </p:nvSpPr>
        <p:spPr>
          <a:xfrm>
            <a:off x="617220" y="438912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Natural Uranium</a:t>
            </a:r>
            <a:endParaRPr lang="en-US" sz="1200" dirty="0"/>
          </a:p>
        </p:txBody>
      </p:sp>
      <p:sp>
        <p:nvSpPr>
          <p:cNvPr id="21" name="Text 18"/>
          <p:cNvSpPr/>
          <p:nvPr/>
        </p:nvSpPr>
        <p:spPr>
          <a:xfrm>
            <a:off x="617220" y="475488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OUTPUT</a:t>
            </a:r>
            <a:endParaRPr lang="en-US" sz="900" dirty="0"/>
          </a:p>
        </p:txBody>
      </p:sp>
      <p:sp>
        <p:nvSpPr>
          <p:cNvPr id="22" name="Text 19"/>
          <p:cNvSpPr/>
          <p:nvPr/>
        </p:nvSpPr>
        <p:spPr>
          <a:xfrm>
            <a:off x="617220" y="498348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Plutonium-239</a:t>
            </a:r>
            <a:endParaRPr lang="en-US" sz="1200" dirty="0"/>
          </a:p>
        </p:txBody>
      </p:sp>
      <p:sp>
        <p:nvSpPr>
          <p:cNvPr id="23" name="Shape 20"/>
          <p:cNvSpPr/>
          <p:nvPr/>
        </p:nvSpPr>
        <p:spPr>
          <a:xfrm>
            <a:off x="891540" y="5440680"/>
            <a:ext cx="2606040" cy="0"/>
          </a:xfrm>
          <a:prstGeom prst="line">
            <a:avLst/>
          </a:prstGeom>
          <a:noFill/>
          <a:ln w="12700">
            <a:solidFill>
              <a:srgbClr val="E8ECF3"/>
            </a:solidFill>
            <a:prstDash val="solid"/>
          </a:ln>
        </p:spPr>
      </p:sp>
      <p:sp>
        <p:nvSpPr>
          <p:cNvPr id="24" name="Text 21"/>
          <p:cNvSpPr/>
          <p:nvPr/>
        </p:nvSpPr>
        <p:spPr>
          <a:xfrm>
            <a:off x="617220" y="5532120"/>
            <a:ext cx="3154680" cy="365760"/>
          </a:xfrm>
          <a:prstGeom prst="rect">
            <a:avLst/>
          </a:prstGeom>
          <a:noFill/>
          <a:ln/>
        </p:spPr>
        <p:txBody>
          <a:bodyPr wrap="square" rtlCol="0" anchor="ctr"/>
          <a:lstStyle/>
          <a:p>
            <a:pPr algn="ctr" indent="0" marL="0">
              <a:buNone/>
            </a:pPr>
            <a:r>
              <a:rPr lang="en-US" sz="1100" i="1" dirty="0">
                <a:solidFill>
                  <a:srgbClr val="5A6478"/>
                </a:solidFill>
                <a:latin typeface="Calibri" pitchFamily="34" charset="0"/>
                <a:ea typeface="Calibri" pitchFamily="34" charset="-122"/>
                <a:cs typeface="Calibri" pitchFamily="34" charset="-120"/>
              </a:rPr>
              <a:t>22 reactors</a:t>
            </a:r>
            <a:endParaRPr lang="en-US" sz="1100" dirty="0"/>
          </a:p>
        </p:txBody>
      </p:sp>
      <p:sp>
        <p:nvSpPr>
          <p:cNvPr id="25" name="Shape 22"/>
          <p:cNvSpPr/>
          <p:nvPr/>
        </p:nvSpPr>
        <p:spPr>
          <a:xfrm rot="1800000">
            <a:off x="4000500" y="3931920"/>
            <a:ext cx="274320" cy="274320"/>
          </a:xfrm>
          <a:prstGeom prst="rightTriangle">
            <a:avLst/>
          </a:prstGeom>
          <a:solidFill>
            <a:srgbClr val="FF6B35"/>
          </a:solidFill>
          <a:ln/>
        </p:spPr>
      </p:sp>
      <p:sp>
        <p:nvSpPr>
          <p:cNvPr id="26" name="Text 23"/>
          <p:cNvSpPr/>
          <p:nvPr/>
        </p:nvSpPr>
        <p:spPr>
          <a:xfrm>
            <a:off x="3973068" y="3840480"/>
            <a:ext cx="365760" cy="457200"/>
          </a:xfrm>
          <a:prstGeom prst="rect">
            <a:avLst/>
          </a:prstGeom>
          <a:noFill/>
          <a:ln/>
        </p:spPr>
        <p:txBody>
          <a:bodyPr wrap="square" rtlCol="0" anchor="ctr"/>
          <a:lstStyle/>
          <a:p>
            <a:pPr algn="ctr" indent="0" marL="0">
              <a:buNone/>
            </a:pPr>
            <a:r>
              <a:rPr lang="en-US" sz="2400" b="1" dirty="0">
                <a:solidFill>
                  <a:srgbClr val="FF6B35"/>
                </a:solidFill>
                <a:latin typeface="Calibri" pitchFamily="34" charset="0"/>
                <a:ea typeface="Calibri" pitchFamily="34" charset="-122"/>
                <a:cs typeface="Calibri" pitchFamily="34" charset="-120"/>
              </a:rPr>
              <a:t>→</a:t>
            </a:r>
            <a:endParaRPr lang="en-US" sz="2400" dirty="0"/>
          </a:p>
        </p:txBody>
      </p:sp>
      <p:sp>
        <p:nvSpPr>
          <p:cNvPr id="27" name="Shape 24"/>
          <p:cNvSpPr/>
          <p:nvPr/>
        </p:nvSpPr>
        <p:spPr>
          <a:xfrm>
            <a:off x="4320540" y="2103120"/>
            <a:ext cx="3520440" cy="3931920"/>
          </a:xfrm>
          <a:prstGeom prst="roundRect">
            <a:avLst>
              <a:gd name="adj" fmla="val 2597"/>
            </a:avLst>
          </a:prstGeom>
          <a:solidFill>
            <a:srgbClr val="FFFFFF"/>
          </a:solidFill>
          <a:ln w="19050">
            <a:solidFill>
              <a:srgbClr val="FF6B35"/>
            </a:solidFill>
            <a:prstDash val="solid"/>
          </a:ln>
        </p:spPr>
      </p:sp>
      <p:sp>
        <p:nvSpPr>
          <p:cNvPr id="28" name="Shape 25"/>
          <p:cNvSpPr/>
          <p:nvPr/>
        </p:nvSpPr>
        <p:spPr>
          <a:xfrm>
            <a:off x="5577840" y="1874520"/>
            <a:ext cx="1005840" cy="1005840"/>
          </a:xfrm>
          <a:prstGeom prst="ellipse">
            <a:avLst/>
          </a:prstGeom>
          <a:solidFill>
            <a:srgbClr val="FF6B35"/>
          </a:solidFill>
          <a:ln w="38100">
            <a:solidFill>
              <a:srgbClr val="FFFFFF"/>
            </a:solidFill>
            <a:prstDash val="solid"/>
          </a:ln>
        </p:spPr>
      </p:sp>
      <p:sp>
        <p:nvSpPr>
          <p:cNvPr id="29" name="Text 26"/>
          <p:cNvSpPr/>
          <p:nvPr/>
        </p:nvSpPr>
        <p:spPr>
          <a:xfrm>
            <a:off x="5577840" y="1874520"/>
            <a:ext cx="1005840" cy="100584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02</a:t>
            </a:r>
            <a:endParaRPr lang="en-US" sz="2400" dirty="0"/>
          </a:p>
        </p:txBody>
      </p:sp>
      <p:sp>
        <p:nvSpPr>
          <p:cNvPr id="30" name="Shape 27"/>
          <p:cNvSpPr/>
          <p:nvPr/>
        </p:nvSpPr>
        <p:spPr>
          <a:xfrm>
            <a:off x="4320540" y="3017520"/>
            <a:ext cx="3520440" cy="365760"/>
          </a:xfrm>
          <a:prstGeom prst="rect">
            <a:avLst/>
          </a:prstGeom>
          <a:solidFill>
            <a:srgbClr val="FF6B35"/>
          </a:solidFill>
          <a:ln/>
        </p:spPr>
      </p:sp>
      <p:sp>
        <p:nvSpPr>
          <p:cNvPr id="31" name="Text 28"/>
          <p:cNvSpPr/>
          <p:nvPr/>
        </p:nvSpPr>
        <p:spPr>
          <a:xfrm>
            <a:off x="4320540" y="3017520"/>
            <a:ext cx="3520440" cy="365760"/>
          </a:xfrm>
          <a:prstGeom prst="rect">
            <a:avLst/>
          </a:prstGeom>
          <a:noFill/>
          <a:ln/>
        </p:spPr>
        <p:txBody>
          <a:bodyPr wrap="square" rtlCol="0" anchor="ctr"/>
          <a:lstStyle/>
          <a:p>
            <a:pPr algn="ctr" indent="0" marL="0">
              <a:buNone/>
            </a:pPr>
            <a:r>
              <a:rPr lang="en-US" sz="1100" b="1" spc="200" kern="0" dirty="0">
                <a:solidFill>
                  <a:srgbClr val="FFFFFF"/>
                </a:solidFill>
                <a:latin typeface="Calibri" pitchFamily="34" charset="0"/>
                <a:ea typeface="Calibri" pitchFamily="34" charset="-122"/>
                <a:cs typeface="Calibri" pitchFamily="34" charset="-120"/>
              </a:rPr>
              <a:t>PFBR-500 LIVE (APR 2026)</a:t>
            </a:r>
            <a:endParaRPr lang="en-US" sz="1100" dirty="0"/>
          </a:p>
        </p:txBody>
      </p:sp>
      <p:sp>
        <p:nvSpPr>
          <p:cNvPr id="32" name="Text 29"/>
          <p:cNvSpPr/>
          <p:nvPr/>
        </p:nvSpPr>
        <p:spPr>
          <a:xfrm>
            <a:off x="4503420" y="3520440"/>
            <a:ext cx="3154680" cy="548640"/>
          </a:xfrm>
          <a:prstGeom prst="rect">
            <a:avLst/>
          </a:prstGeom>
          <a:noFill/>
          <a:ln/>
        </p:spPr>
        <p:txBody>
          <a:bodyPr wrap="square" rtlCol="0" anchor="ctr"/>
          <a:lstStyle/>
          <a:p>
            <a:pPr algn="ctr" indent="0" marL="0">
              <a:buNone/>
            </a:pPr>
            <a:r>
              <a:rPr lang="en-US" sz="1400" b="1" dirty="0">
                <a:solidFill>
                  <a:srgbClr val="1B2D4F"/>
                </a:solidFill>
                <a:latin typeface="Calibri" pitchFamily="34" charset="0"/>
                <a:ea typeface="Calibri" pitchFamily="34" charset="-122"/>
                <a:cs typeface="Calibri" pitchFamily="34" charset="-120"/>
              </a:rPr>
              <a:t>Fast Breeder Reactor</a:t>
            </a:r>
            <a:endParaRPr lang="en-US" sz="1400" dirty="0"/>
          </a:p>
        </p:txBody>
      </p:sp>
      <p:sp>
        <p:nvSpPr>
          <p:cNvPr id="33" name="Text 30"/>
          <p:cNvSpPr/>
          <p:nvPr/>
        </p:nvSpPr>
        <p:spPr>
          <a:xfrm>
            <a:off x="4503420" y="416052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FUEL</a:t>
            </a:r>
            <a:endParaRPr lang="en-US" sz="900" dirty="0"/>
          </a:p>
        </p:txBody>
      </p:sp>
      <p:sp>
        <p:nvSpPr>
          <p:cNvPr id="34" name="Text 31"/>
          <p:cNvSpPr/>
          <p:nvPr/>
        </p:nvSpPr>
        <p:spPr>
          <a:xfrm>
            <a:off x="4503420" y="438912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Plutonium + U-238</a:t>
            </a:r>
            <a:endParaRPr lang="en-US" sz="1200" dirty="0"/>
          </a:p>
        </p:txBody>
      </p:sp>
      <p:sp>
        <p:nvSpPr>
          <p:cNvPr id="35" name="Text 32"/>
          <p:cNvSpPr/>
          <p:nvPr/>
        </p:nvSpPr>
        <p:spPr>
          <a:xfrm>
            <a:off x="4503420" y="475488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OUTPUT</a:t>
            </a:r>
            <a:endParaRPr lang="en-US" sz="900" dirty="0"/>
          </a:p>
        </p:txBody>
      </p:sp>
      <p:sp>
        <p:nvSpPr>
          <p:cNvPr id="36" name="Text 33"/>
          <p:cNvSpPr/>
          <p:nvPr/>
        </p:nvSpPr>
        <p:spPr>
          <a:xfrm>
            <a:off x="4503420" y="498348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U-233 (from Th-232)</a:t>
            </a:r>
            <a:endParaRPr lang="en-US" sz="1200" dirty="0"/>
          </a:p>
        </p:txBody>
      </p:sp>
      <p:sp>
        <p:nvSpPr>
          <p:cNvPr id="37" name="Shape 34"/>
          <p:cNvSpPr/>
          <p:nvPr/>
        </p:nvSpPr>
        <p:spPr>
          <a:xfrm>
            <a:off x="4777740" y="5440680"/>
            <a:ext cx="2606040" cy="0"/>
          </a:xfrm>
          <a:prstGeom prst="line">
            <a:avLst/>
          </a:prstGeom>
          <a:noFill/>
          <a:ln w="12700">
            <a:solidFill>
              <a:srgbClr val="E8ECF3"/>
            </a:solidFill>
            <a:prstDash val="solid"/>
          </a:ln>
        </p:spPr>
      </p:sp>
      <p:sp>
        <p:nvSpPr>
          <p:cNvPr id="38" name="Text 35"/>
          <p:cNvSpPr/>
          <p:nvPr/>
        </p:nvSpPr>
        <p:spPr>
          <a:xfrm>
            <a:off x="4503420" y="5532120"/>
            <a:ext cx="3154680" cy="365760"/>
          </a:xfrm>
          <a:prstGeom prst="rect">
            <a:avLst/>
          </a:prstGeom>
          <a:noFill/>
          <a:ln/>
        </p:spPr>
        <p:txBody>
          <a:bodyPr wrap="square" rtlCol="0" anchor="ctr"/>
          <a:lstStyle/>
          <a:p>
            <a:pPr algn="ctr" indent="0" marL="0">
              <a:buNone/>
            </a:pPr>
            <a:r>
              <a:rPr lang="en-US" sz="1100" i="1" dirty="0">
                <a:solidFill>
                  <a:srgbClr val="5A6478"/>
                </a:solidFill>
                <a:latin typeface="Calibri" pitchFamily="34" charset="0"/>
                <a:ea typeface="Calibri" pitchFamily="34" charset="-122"/>
                <a:cs typeface="Calibri" pitchFamily="34" charset="-120"/>
              </a:rPr>
              <a:t>Kalpakkam</a:t>
            </a:r>
            <a:endParaRPr lang="en-US" sz="1100" dirty="0"/>
          </a:p>
        </p:txBody>
      </p:sp>
      <p:sp>
        <p:nvSpPr>
          <p:cNvPr id="39" name="Shape 36"/>
          <p:cNvSpPr/>
          <p:nvPr/>
        </p:nvSpPr>
        <p:spPr>
          <a:xfrm rot="1800000">
            <a:off x="7886700" y="3931920"/>
            <a:ext cx="274320" cy="274320"/>
          </a:xfrm>
          <a:prstGeom prst="rightTriangle">
            <a:avLst/>
          </a:prstGeom>
          <a:solidFill>
            <a:srgbClr val="FF6B35"/>
          </a:solidFill>
          <a:ln/>
        </p:spPr>
      </p:sp>
      <p:sp>
        <p:nvSpPr>
          <p:cNvPr id="40" name="Text 37"/>
          <p:cNvSpPr/>
          <p:nvPr/>
        </p:nvSpPr>
        <p:spPr>
          <a:xfrm>
            <a:off x="7859268" y="3840480"/>
            <a:ext cx="365760" cy="457200"/>
          </a:xfrm>
          <a:prstGeom prst="rect">
            <a:avLst/>
          </a:prstGeom>
          <a:noFill/>
          <a:ln/>
        </p:spPr>
        <p:txBody>
          <a:bodyPr wrap="square" rtlCol="0" anchor="ctr"/>
          <a:lstStyle/>
          <a:p>
            <a:pPr algn="ctr" indent="0" marL="0">
              <a:buNone/>
            </a:pPr>
            <a:r>
              <a:rPr lang="en-US" sz="2400" b="1" dirty="0">
                <a:solidFill>
                  <a:srgbClr val="FF6B35"/>
                </a:solidFill>
                <a:latin typeface="Calibri" pitchFamily="34" charset="0"/>
                <a:ea typeface="Calibri" pitchFamily="34" charset="-122"/>
                <a:cs typeface="Calibri" pitchFamily="34" charset="-120"/>
              </a:rPr>
              <a:t>→</a:t>
            </a:r>
            <a:endParaRPr lang="en-US" sz="2400" dirty="0"/>
          </a:p>
        </p:txBody>
      </p:sp>
      <p:sp>
        <p:nvSpPr>
          <p:cNvPr id="41" name="Shape 38"/>
          <p:cNvSpPr/>
          <p:nvPr/>
        </p:nvSpPr>
        <p:spPr>
          <a:xfrm>
            <a:off x="8206740" y="2103120"/>
            <a:ext cx="3520440" cy="3931920"/>
          </a:xfrm>
          <a:prstGeom prst="roundRect">
            <a:avLst>
              <a:gd name="adj" fmla="val 2597"/>
            </a:avLst>
          </a:prstGeom>
          <a:solidFill>
            <a:srgbClr val="FFFFFF"/>
          </a:solidFill>
          <a:ln w="19050">
            <a:solidFill>
              <a:srgbClr val="F4B860"/>
            </a:solidFill>
            <a:prstDash val="solid"/>
          </a:ln>
        </p:spPr>
      </p:sp>
      <p:sp>
        <p:nvSpPr>
          <p:cNvPr id="42" name="Shape 39"/>
          <p:cNvSpPr/>
          <p:nvPr/>
        </p:nvSpPr>
        <p:spPr>
          <a:xfrm>
            <a:off x="9464040" y="1874520"/>
            <a:ext cx="1005840" cy="1005840"/>
          </a:xfrm>
          <a:prstGeom prst="ellipse">
            <a:avLst/>
          </a:prstGeom>
          <a:solidFill>
            <a:srgbClr val="F4B860"/>
          </a:solidFill>
          <a:ln w="38100">
            <a:solidFill>
              <a:srgbClr val="FFFFFF"/>
            </a:solidFill>
            <a:prstDash val="solid"/>
          </a:ln>
        </p:spPr>
      </p:sp>
      <p:sp>
        <p:nvSpPr>
          <p:cNvPr id="43" name="Text 40"/>
          <p:cNvSpPr/>
          <p:nvPr/>
        </p:nvSpPr>
        <p:spPr>
          <a:xfrm>
            <a:off x="9464040" y="1874520"/>
            <a:ext cx="1005840" cy="100584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03</a:t>
            </a:r>
            <a:endParaRPr lang="en-US" sz="2400" dirty="0"/>
          </a:p>
        </p:txBody>
      </p:sp>
      <p:sp>
        <p:nvSpPr>
          <p:cNvPr id="44" name="Shape 41"/>
          <p:cNvSpPr/>
          <p:nvPr/>
        </p:nvSpPr>
        <p:spPr>
          <a:xfrm>
            <a:off x="8206740" y="3017520"/>
            <a:ext cx="3520440" cy="365760"/>
          </a:xfrm>
          <a:prstGeom prst="rect">
            <a:avLst/>
          </a:prstGeom>
          <a:solidFill>
            <a:srgbClr val="F4B860"/>
          </a:solidFill>
          <a:ln/>
        </p:spPr>
      </p:sp>
      <p:sp>
        <p:nvSpPr>
          <p:cNvPr id="45" name="Text 42"/>
          <p:cNvSpPr/>
          <p:nvPr/>
        </p:nvSpPr>
        <p:spPr>
          <a:xfrm>
            <a:off x="8206740" y="3017520"/>
            <a:ext cx="3520440" cy="365760"/>
          </a:xfrm>
          <a:prstGeom prst="rect">
            <a:avLst/>
          </a:prstGeom>
          <a:noFill/>
          <a:ln/>
        </p:spPr>
        <p:txBody>
          <a:bodyPr wrap="square" rtlCol="0" anchor="ctr"/>
          <a:lstStyle/>
          <a:p>
            <a:pPr algn="ctr" indent="0" marL="0">
              <a:buNone/>
            </a:pPr>
            <a:r>
              <a:rPr lang="en-US" sz="1100" b="1" spc="200" kern="0" dirty="0">
                <a:solidFill>
                  <a:srgbClr val="FFFFFF"/>
                </a:solidFill>
                <a:latin typeface="Calibri" pitchFamily="34" charset="0"/>
                <a:ea typeface="Calibri" pitchFamily="34" charset="-122"/>
                <a:cs typeface="Calibri" pitchFamily="34" charset="-120"/>
              </a:rPr>
              <a:t>FUTURE</a:t>
            </a:r>
            <a:endParaRPr lang="en-US" sz="1100" dirty="0"/>
          </a:p>
        </p:txBody>
      </p:sp>
      <p:sp>
        <p:nvSpPr>
          <p:cNvPr id="46" name="Text 43"/>
          <p:cNvSpPr/>
          <p:nvPr/>
        </p:nvSpPr>
        <p:spPr>
          <a:xfrm>
            <a:off x="8389620" y="3520440"/>
            <a:ext cx="3154680" cy="548640"/>
          </a:xfrm>
          <a:prstGeom prst="rect">
            <a:avLst/>
          </a:prstGeom>
          <a:noFill/>
          <a:ln/>
        </p:spPr>
        <p:txBody>
          <a:bodyPr wrap="square" rtlCol="0" anchor="ctr"/>
          <a:lstStyle/>
          <a:p>
            <a:pPr algn="ctr" indent="0" marL="0">
              <a:buNone/>
            </a:pPr>
            <a:r>
              <a:rPr lang="en-US" sz="1400" b="1" dirty="0">
                <a:solidFill>
                  <a:srgbClr val="1B2D4F"/>
                </a:solidFill>
                <a:latin typeface="Calibri" pitchFamily="34" charset="0"/>
                <a:ea typeface="Calibri" pitchFamily="34" charset="-122"/>
                <a:cs typeface="Calibri" pitchFamily="34" charset="-120"/>
              </a:rPr>
              <a:t>Thorium Reactors</a:t>
            </a:r>
            <a:endParaRPr lang="en-US" sz="1400" dirty="0"/>
          </a:p>
        </p:txBody>
      </p:sp>
      <p:sp>
        <p:nvSpPr>
          <p:cNvPr id="47" name="Text 44"/>
          <p:cNvSpPr/>
          <p:nvPr/>
        </p:nvSpPr>
        <p:spPr>
          <a:xfrm>
            <a:off x="8389620" y="416052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FUEL</a:t>
            </a:r>
            <a:endParaRPr lang="en-US" sz="900" dirty="0"/>
          </a:p>
        </p:txBody>
      </p:sp>
      <p:sp>
        <p:nvSpPr>
          <p:cNvPr id="48" name="Text 45"/>
          <p:cNvSpPr/>
          <p:nvPr/>
        </p:nvSpPr>
        <p:spPr>
          <a:xfrm>
            <a:off x="8389620" y="438912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U-233 + Thorium</a:t>
            </a:r>
            <a:endParaRPr lang="en-US" sz="1200" dirty="0"/>
          </a:p>
        </p:txBody>
      </p:sp>
      <p:sp>
        <p:nvSpPr>
          <p:cNvPr id="49" name="Text 46"/>
          <p:cNvSpPr/>
          <p:nvPr/>
        </p:nvSpPr>
        <p:spPr>
          <a:xfrm>
            <a:off x="8389620" y="4754880"/>
            <a:ext cx="3154680" cy="228600"/>
          </a:xfrm>
          <a:prstGeom prst="rect">
            <a:avLst/>
          </a:prstGeom>
          <a:noFill/>
          <a:ln/>
        </p:spPr>
        <p:txBody>
          <a:bodyPr wrap="square" rtlCol="0" anchor="ctr"/>
          <a:lstStyle/>
          <a:p>
            <a:pPr algn="ctr" indent="0" marL="0">
              <a:buNone/>
            </a:pPr>
            <a:r>
              <a:rPr lang="en-US" sz="900" b="1" spc="300" kern="0" dirty="0">
                <a:solidFill>
                  <a:srgbClr val="FF6B35"/>
                </a:solidFill>
                <a:latin typeface="Calibri" pitchFamily="34" charset="0"/>
                <a:ea typeface="Calibri" pitchFamily="34" charset="-122"/>
                <a:cs typeface="Calibri" pitchFamily="34" charset="-120"/>
              </a:rPr>
              <a:t>OUTPUT</a:t>
            </a:r>
            <a:endParaRPr lang="en-US" sz="900" dirty="0"/>
          </a:p>
        </p:txBody>
      </p:sp>
      <p:sp>
        <p:nvSpPr>
          <p:cNvPr id="50" name="Text 47"/>
          <p:cNvSpPr/>
          <p:nvPr/>
        </p:nvSpPr>
        <p:spPr>
          <a:xfrm>
            <a:off x="8389620" y="4983480"/>
            <a:ext cx="3154680" cy="274320"/>
          </a:xfrm>
          <a:prstGeom prst="rect">
            <a:avLst/>
          </a:prstGeom>
          <a:noFill/>
          <a:ln/>
        </p:spPr>
        <p:txBody>
          <a:bodyPr wrap="square" rtlCol="0" anchor="ctr"/>
          <a:lstStyle/>
          <a:p>
            <a:pPr algn="ctr" indent="0" marL="0">
              <a:buNone/>
            </a:pPr>
            <a:r>
              <a:rPr lang="en-US" sz="1200" dirty="0">
                <a:solidFill>
                  <a:srgbClr val="1A1A1A"/>
                </a:solidFill>
                <a:latin typeface="Calibri" pitchFamily="34" charset="0"/>
                <a:ea typeface="Calibri" pitchFamily="34" charset="-122"/>
                <a:cs typeface="Calibri" pitchFamily="34" charset="-120"/>
              </a:rPr>
              <a:t>Self-sustaining thorium cycle</a:t>
            </a:r>
            <a:endParaRPr lang="en-US" sz="1200" dirty="0"/>
          </a:p>
        </p:txBody>
      </p:sp>
      <p:sp>
        <p:nvSpPr>
          <p:cNvPr id="51" name="Shape 48"/>
          <p:cNvSpPr/>
          <p:nvPr/>
        </p:nvSpPr>
        <p:spPr>
          <a:xfrm>
            <a:off x="8663940" y="5440680"/>
            <a:ext cx="2606040" cy="0"/>
          </a:xfrm>
          <a:prstGeom prst="line">
            <a:avLst/>
          </a:prstGeom>
          <a:noFill/>
          <a:ln w="12700">
            <a:solidFill>
              <a:srgbClr val="E8ECF3"/>
            </a:solidFill>
            <a:prstDash val="solid"/>
          </a:ln>
        </p:spPr>
      </p:sp>
      <p:sp>
        <p:nvSpPr>
          <p:cNvPr id="52" name="Text 49"/>
          <p:cNvSpPr/>
          <p:nvPr/>
        </p:nvSpPr>
        <p:spPr>
          <a:xfrm>
            <a:off x="8389620" y="5532120"/>
            <a:ext cx="3154680" cy="365760"/>
          </a:xfrm>
          <a:prstGeom prst="rect">
            <a:avLst/>
          </a:prstGeom>
          <a:noFill/>
          <a:ln/>
        </p:spPr>
        <p:txBody>
          <a:bodyPr wrap="square" rtlCol="0" anchor="ctr"/>
          <a:lstStyle/>
          <a:p>
            <a:pPr algn="ctr" indent="0" marL="0">
              <a:buNone/>
            </a:pPr>
            <a:r>
              <a:rPr lang="en-US" sz="1100" i="1" dirty="0">
                <a:solidFill>
                  <a:srgbClr val="5A6478"/>
                </a:solidFill>
                <a:latin typeface="Calibri" pitchFamily="34" charset="0"/>
                <a:ea typeface="Calibri" pitchFamily="34" charset="-122"/>
                <a:cs typeface="Calibri" pitchFamily="34" charset="-120"/>
              </a:rPr>
              <a:t>AHWR design ready</a:t>
            </a:r>
            <a:endParaRPr lang="en-US" sz="1100" dirty="0"/>
          </a:p>
        </p:txBody>
      </p:sp>
      <p:sp>
        <p:nvSpPr>
          <p:cNvPr id="53" name="Text 50"/>
          <p:cNvSpPr/>
          <p:nvPr/>
        </p:nvSpPr>
        <p:spPr>
          <a:xfrm>
            <a:off x="457200" y="6263640"/>
            <a:ext cx="11247120" cy="274320"/>
          </a:xfrm>
          <a:prstGeom prst="rect">
            <a:avLst/>
          </a:prstGeom>
          <a:noFill/>
          <a:ln/>
        </p:spPr>
        <p:txBody>
          <a:bodyPr wrap="square" rtlCol="0" anchor="ctr"/>
          <a:lstStyle/>
          <a:p>
            <a:pPr algn="ctr" indent="0" marL="0">
              <a:buNone/>
            </a:pPr>
            <a:r>
              <a:rPr lang="en-US" sz="1100" b="1" spc="300" kern="0" dirty="0">
                <a:solidFill>
                  <a:srgbClr val="1B2D4F"/>
                </a:solidFill>
                <a:latin typeface="Calibri" pitchFamily="34" charset="0"/>
                <a:ea typeface="Calibri" pitchFamily="34" charset="-122"/>
                <a:cs typeface="Calibri" pitchFamily="34" charset="-120"/>
              </a:rPr>
              <a:t>INDIA HOLDS THE WORLD'S 3RD-LARGEST THORIUM RESERVES → STAGE 3 = ENERGY INDEPENDENCE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APRIL 2026 MILESTONE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PFBR-500 Kalpakkam Goes Critical</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On 11 April 2026, India's Prototype Fast Breeder Reactor (500 MWe, sodium-cooled, plutonium-fuelled) achieved its first sustained chain reaction at Kalpakkam, Tamil Nadu — operationalising Stage-2 of Bhabha's three-stage thorium plan.</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BHAVINI</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Bharatiya Nabhikiya Vidyut Nigam Ltd. PSU under DAE. Operates PFBR. India is the second nation (after Russia) with an operational commercial-scale FBR.</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STRATEGIC GAIN</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Breeder reactor produces MORE fissile material than it consumes. Generates U-233 from Th-232 — exactly the feedstock for Stage-3 thorium reactors. Energy independence in sight.</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WORLD CONTEXT</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India holds ~25% of world's known thorium reserves (Kerala beach sands). Stage-3 AHWR (Advanced Heavy-Water Reactor) design ready at BARC. Climate-friendly + dual-use deterrence.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21</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INTERNATIONAL SPACE LAW</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The 5 UN Space Treaties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year, the name, and where India stands on each one</a:t>
            </a:r>
            <a:endParaRPr lang="en-US" sz="1400" dirty="0"/>
          </a:p>
        </p:txBody>
      </p:sp>
      <p:sp>
        <p:nvSpPr>
          <p:cNvPr id="13" name="Shape 10"/>
          <p:cNvSpPr/>
          <p:nvPr/>
        </p:nvSpPr>
        <p:spPr>
          <a:xfrm>
            <a:off x="420624" y="2103120"/>
            <a:ext cx="2176272" cy="3977640"/>
          </a:xfrm>
          <a:prstGeom prst="roundRect">
            <a:avLst>
              <a:gd name="adj" fmla="val 3361"/>
            </a:avLst>
          </a:prstGeom>
          <a:solidFill>
            <a:srgbClr val="FFFFFF"/>
          </a:solidFill>
          <a:ln w="25400">
            <a:solidFill>
              <a:srgbClr val="FF6B35"/>
            </a:solidFill>
            <a:prstDash val="solid"/>
          </a:ln>
        </p:spPr>
      </p:sp>
      <p:sp>
        <p:nvSpPr>
          <p:cNvPr id="14" name="Shape 11"/>
          <p:cNvSpPr/>
          <p:nvPr/>
        </p:nvSpPr>
        <p:spPr>
          <a:xfrm>
            <a:off x="420624" y="2103120"/>
            <a:ext cx="2176272" cy="777240"/>
          </a:xfrm>
          <a:prstGeom prst="rect">
            <a:avLst/>
          </a:prstGeom>
          <a:solidFill>
            <a:srgbClr val="FF6B35"/>
          </a:solidFill>
          <a:ln/>
        </p:spPr>
      </p:sp>
      <p:sp>
        <p:nvSpPr>
          <p:cNvPr id="15" name="Text 12"/>
          <p:cNvSpPr/>
          <p:nvPr/>
        </p:nvSpPr>
        <p:spPr>
          <a:xfrm>
            <a:off x="420624" y="2121408"/>
            <a:ext cx="2176272" cy="594360"/>
          </a:xfrm>
          <a:prstGeom prst="rect">
            <a:avLst/>
          </a:prstGeom>
          <a:no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1967</a:t>
            </a:r>
            <a:endParaRPr lang="en-US" sz="2600" dirty="0"/>
          </a:p>
        </p:txBody>
      </p:sp>
      <p:sp>
        <p:nvSpPr>
          <p:cNvPr id="16" name="Text 13"/>
          <p:cNvSpPr/>
          <p:nvPr/>
        </p:nvSpPr>
        <p:spPr>
          <a:xfrm>
            <a:off x="420624" y="2679192"/>
            <a:ext cx="2176272" cy="201168"/>
          </a:xfrm>
          <a:prstGeom prst="rect">
            <a:avLst/>
          </a:prstGeom>
          <a:noFill/>
          <a:ln/>
        </p:spPr>
        <p:txBody>
          <a:bodyPr wrap="square" rtlCol="0" anchor="ctr"/>
          <a:lstStyle/>
          <a:p>
            <a:pPr algn="ctr" indent="0" marL="0">
              <a:buNone/>
            </a:pPr>
            <a:r>
              <a:rPr lang="en-US" sz="800" spc="200" kern="0" dirty="0">
                <a:solidFill>
                  <a:srgbClr val="FFFFFF"/>
                </a:solidFill>
                <a:latin typeface="Calibri" pitchFamily="34" charset="0"/>
                <a:ea typeface="Calibri" pitchFamily="34" charset="-122"/>
                <a:cs typeface="Calibri" pitchFamily="34" charset="-120"/>
              </a:rPr>
              <a:t>MAGNA CARTA</a:t>
            </a:r>
            <a:endParaRPr lang="en-US" sz="800" dirty="0"/>
          </a:p>
        </p:txBody>
      </p:sp>
      <p:sp>
        <p:nvSpPr>
          <p:cNvPr id="17" name="Text 14"/>
          <p:cNvSpPr/>
          <p:nvPr/>
        </p:nvSpPr>
        <p:spPr>
          <a:xfrm>
            <a:off x="557784" y="3017520"/>
            <a:ext cx="1901952" cy="365760"/>
          </a:xfrm>
          <a:prstGeom prst="rect">
            <a:avLst/>
          </a:prstGeom>
          <a:noFill/>
          <a:ln/>
        </p:spPr>
        <p:txBody>
          <a:bodyPr wrap="square" rtlCol="0" anchor="ctr"/>
          <a:lstStyle/>
          <a:p>
            <a:pPr algn="ctr" indent="0" marL="0">
              <a:buNone/>
            </a:pPr>
            <a:r>
              <a:rPr lang="en-US" sz="2200" b="1" dirty="0">
                <a:solidFill>
                  <a:srgbClr val="1B2D4F"/>
                </a:solidFill>
                <a:latin typeface="Calibri" pitchFamily="34" charset="0"/>
                <a:ea typeface="Calibri" pitchFamily="34" charset="-122"/>
                <a:cs typeface="Calibri" pitchFamily="34" charset="-120"/>
              </a:rPr>
              <a:t>OST</a:t>
            </a:r>
            <a:endParaRPr lang="en-US" sz="2200" dirty="0"/>
          </a:p>
        </p:txBody>
      </p:sp>
      <p:sp>
        <p:nvSpPr>
          <p:cNvPr id="18" name="Text 15"/>
          <p:cNvSpPr/>
          <p:nvPr/>
        </p:nvSpPr>
        <p:spPr>
          <a:xfrm>
            <a:off x="512064" y="3383280"/>
            <a:ext cx="1993392" cy="548640"/>
          </a:xfrm>
          <a:prstGeom prst="rect">
            <a:avLst/>
          </a:prstGeom>
          <a:noFill/>
          <a:ln/>
        </p:spPr>
        <p:txBody>
          <a:bodyPr wrap="square" rtlCol="0" anchor="ctr"/>
          <a:lstStyle/>
          <a:p>
            <a:pPr algn="ctr" indent="0" marL="0">
              <a:buNone/>
            </a:pPr>
            <a:r>
              <a:rPr lang="en-US" sz="1100" b="1" dirty="0">
                <a:solidFill>
                  <a:srgbClr val="1B2D4F"/>
                </a:solidFill>
                <a:latin typeface="Calibri" pitchFamily="34" charset="0"/>
                <a:ea typeface="Calibri" pitchFamily="34" charset="-122"/>
                <a:cs typeface="Calibri" pitchFamily="34" charset="-120"/>
              </a:rPr>
              <a:t>Outer Space Treaty</a:t>
            </a:r>
            <a:endParaRPr lang="en-US" sz="1100" dirty="0"/>
          </a:p>
        </p:txBody>
      </p:sp>
      <p:sp>
        <p:nvSpPr>
          <p:cNvPr id="19" name="Shape 16"/>
          <p:cNvSpPr/>
          <p:nvPr/>
        </p:nvSpPr>
        <p:spPr>
          <a:xfrm>
            <a:off x="786384" y="4023360"/>
            <a:ext cx="1444752" cy="0"/>
          </a:xfrm>
          <a:prstGeom prst="line">
            <a:avLst/>
          </a:prstGeom>
          <a:noFill/>
          <a:ln w="12700">
            <a:solidFill>
              <a:srgbClr val="FF6B35"/>
            </a:solidFill>
            <a:prstDash val="solid"/>
          </a:ln>
        </p:spPr>
      </p:sp>
      <p:sp>
        <p:nvSpPr>
          <p:cNvPr id="20" name="Text 17"/>
          <p:cNvSpPr/>
          <p:nvPr/>
        </p:nvSpPr>
        <p:spPr>
          <a:xfrm>
            <a:off x="557784" y="4114800"/>
            <a:ext cx="1901952" cy="1280160"/>
          </a:xfrm>
          <a:prstGeom prst="rect">
            <a:avLst/>
          </a:prstGeom>
          <a:noFill/>
          <a:ln/>
        </p:spPr>
        <p:txBody>
          <a:bodyPr wrap="square" rtlCol="0" anchor="t"/>
          <a:lstStyle/>
          <a:p>
            <a:pPr algn="ctr" indent="0" marL="0">
              <a:buNone/>
            </a:pPr>
            <a:r>
              <a:rPr lang="en-US" sz="950" dirty="0">
                <a:solidFill>
                  <a:srgbClr val="1A1A1A"/>
                </a:solidFill>
                <a:latin typeface="Calibri" pitchFamily="34" charset="0"/>
                <a:ea typeface="Calibri" pitchFamily="34" charset="-122"/>
                <a:cs typeface="Calibri" pitchFamily="34" charset="-120"/>
              </a:rPr>
              <a:t>No appropriation · States liable for nationals' acts (Art VI)</a:t>
            </a:r>
            <a:endParaRPr lang="en-US" sz="950" dirty="0"/>
          </a:p>
        </p:txBody>
      </p:sp>
      <p:sp>
        <p:nvSpPr>
          <p:cNvPr id="21" name="Shape 18"/>
          <p:cNvSpPr/>
          <p:nvPr/>
        </p:nvSpPr>
        <p:spPr>
          <a:xfrm>
            <a:off x="603504" y="5623560"/>
            <a:ext cx="1810512" cy="365760"/>
          </a:xfrm>
          <a:prstGeom prst="rect">
            <a:avLst/>
          </a:prstGeom>
          <a:solidFill>
            <a:srgbClr val="1B2D4F"/>
          </a:solidFill>
          <a:ln/>
        </p:spPr>
      </p:sp>
      <p:sp>
        <p:nvSpPr>
          <p:cNvPr id="22" name="Text 19"/>
          <p:cNvSpPr/>
          <p:nvPr/>
        </p:nvSpPr>
        <p:spPr>
          <a:xfrm>
            <a:off x="603504" y="5623560"/>
            <a:ext cx="1810512" cy="36576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Ratified 1982</a:t>
            </a:r>
            <a:endParaRPr lang="en-US" sz="900" dirty="0"/>
          </a:p>
        </p:txBody>
      </p:sp>
      <p:sp>
        <p:nvSpPr>
          <p:cNvPr id="23" name="Shape 20"/>
          <p:cNvSpPr/>
          <p:nvPr/>
        </p:nvSpPr>
        <p:spPr>
          <a:xfrm>
            <a:off x="2706624" y="2103120"/>
            <a:ext cx="2176272" cy="3977640"/>
          </a:xfrm>
          <a:prstGeom prst="roundRect">
            <a:avLst>
              <a:gd name="adj" fmla="val 3361"/>
            </a:avLst>
          </a:prstGeom>
          <a:solidFill>
            <a:srgbClr val="FFFFFF"/>
          </a:solidFill>
          <a:ln w="25400">
            <a:solidFill>
              <a:srgbClr val="1B2D4F"/>
            </a:solidFill>
            <a:prstDash val="solid"/>
          </a:ln>
        </p:spPr>
      </p:sp>
      <p:sp>
        <p:nvSpPr>
          <p:cNvPr id="24" name="Shape 21"/>
          <p:cNvSpPr/>
          <p:nvPr/>
        </p:nvSpPr>
        <p:spPr>
          <a:xfrm>
            <a:off x="2706624" y="2103120"/>
            <a:ext cx="2176272" cy="777240"/>
          </a:xfrm>
          <a:prstGeom prst="rect">
            <a:avLst/>
          </a:prstGeom>
          <a:solidFill>
            <a:srgbClr val="1B2D4F"/>
          </a:solidFill>
          <a:ln/>
        </p:spPr>
      </p:sp>
      <p:sp>
        <p:nvSpPr>
          <p:cNvPr id="25" name="Text 22"/>
          <p:cNvSpPr/>
          <p:nvPr/>
        </p:nvSpPr>
        <p:spPr>
          <a:xfrm>
            <a:off x="2706624" y="2121408"/>
            <a:ext cx="2176272" cy="594360"/>
          </a:xfrm>
          <a:prstGeom prst="rect">
            <a:avLst/>
          </a:prstGeom>
          <a:no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1968</a:t>
            </a:r>
            <a:endParaRPr lang="en-US" sz="2600" dirty="0"/>
          </a:p>
        </p:txBody>
      </p:sp>
      <p:sp>
        <p:nvSpPr>
          <p:cNvPr id="26" name="Text 23"/>
          <p:cNvSpPr/>
          <p:nvPr/>
        </p:nvSpPr>
        <p:spPr>
          <a:xfrm>
            <a:off x="2706624" y="2679192"/>
            <a:ext cx="2176272" cy="201168"/>
          </a:xfrm>
          <a:prstGeom prst="rect">
            <a:avLst/>
          </a:prstGeom>
          <a:noFill/>
          <a:ln/>
        </p:spPr>
        <p:txBody>
          <a:bodyPr wrap="square" rtlCol="0" anchor="ctr"/>
          <a:lstStyle/>
          <a:p>
            <a:pPr algn="ctr" indent="0" marL="0">
              <a:buNone/>
            </a:pPr>
            <a:r>
              <a:rPr lang="en-US" sz="800" spc="200" kern="0" dirty="0">
                <a:solidFill>
                  <a:srgbClr val="FFFFFF"/>
                </a:solidFill>
                <a:latin typeface="Calibri" pitchFamily="34" charset="0"/>
                <a:ea typeface="Calibri" pitchFamily="34" charset="-122"/>
                <a:cs typeface="Calibri" pitchFamily="34" charset="-120"/>
              </a:rPr>
              <a:t>ASTRONAUTS</a:t>
            </a:r>
            <a:endParaRPr lang="en-US" sz="800" dirty="0"/>
          </a:p>
        </p:txBody>
      </p:sp>
      <p:sp>
        <p:nvSpPr>
          <p:cNvPr id="27" name="Text 24"/>
          <p:cNvSpPr/>
          <p:nvPr/>
        </p:nvSpPr>
        <p:spPr>
          <a:xfrm>
            <a:off x="2843784" y="3017520"/>
            <a:ext cx="1901952" cy="365760"/>
          </a:xfrm>
          <a:prstGeom prst="rect">
            <a:avLst/>
          </a:prstGeom>
          <a:noFill/>
          <a:ln/>
        </p:spPr>
        <p:txBody>
          <a:bodyPr wrap="square" rtlCol="0" anchor="ctr"/>
          <a:lstStyle/>
          <a:p>
            <a:pPr algn="ctr" indent="0" marL="0">
              <a:buNone/>
            </a:pPr>
            <a:r>
              <a:rPr lang="en-US" sz="2200" b="1" dirty="0">
                <a:solidFill>
                  <a:srgbClr val="1B2D4F"/>
                </a:solidFill>
                <a:latin typeface="Calibri" pitchFamily="34" charset="0"/>
                <a:ea typeface="Calibri" pitchFamily="34" charset="-122"/>
                <a:cs typeface="Calibri" pitchFamily="34" charset="-120"/>
              </a:rPr>
              <a:t>RA</a:t>
            </a:r>
            <a:endParaRPr lang="en-US" sz="2200" dirty="0"/>
          </a:p>
        </p:txBody>
      </p:sp>
      <p:sp>
        <p:nvSpPr>
          <p:cNvPr id="28" name="Text 25"/>
          <p:cNvSpPr/>
          <p:nvPr/>
        </p:nvSpPr>
        <p:spPr>
          <a:xfrm>
            <a:off x="2798064" y="3383280"/>
            <a:ext cx="1993392" cy="548640"/>
          </a:xfrm>
          <a:prstGeom prst="rect">
            <a:avLst/>
          </a:prstGeom>
          <a:noFill/>
          <a:ln/>
        </p:spPr>
        <p:txBody>
          <a:bodyPr wrap="square" rtlCol="0" anchor="ctr"/>
          <a:lstStyle/>
          <a:p>
            <a:pPr algn="ctr" indent="0" marL="0">
              <a:buNone/>
            </a:pPr>
            <a:r>
              <a:rPr lang="en-US" sz="1100" b="1" dirty="0">
                <a:solidFill>
                  <a:srgbClr val="1B2D4F"/>
                </a:solidFill>
                <a:latin typeface="Calibri" pitchFamily="34" charset="0"/>
                <a:ea typeface="Calibri" pitchFamily="34" charset="-122"/>
                <a:cs typeface="Calibri" pitchFamily="34" charset="-120"/>
              </a:rPr>
              <a:t>Rescue Agreement</a:t>
            </a:r>
            <a:endParaRPr lang="en-US" sz="1100" dirty="0"/>
          </a:p>
        </p:txBody>
      </p:sp>
      <p:sp>
        <p:nvSpPr>
          <p:cNvPr id="29" name="Shape 26"/>
          <p:cNvSpPr/>
          <p:nvPr/>
        </p:nvSpPr>
        <p:spPr>
          <a:xfrm>
            <a:off x="3072384" y="4023360"/>
            <a:ext cx="1444752" cy="0"/>
          </a:xfrm>
          <a:prstGeom prst="line">
            <a:avLst/>
          </a:prstGeom>
          <a:noFill/>
          <a:ln w="12700">
            <a:solidFill>
              <a:srgbClr val="FF6B35"/>
            </a:solidFill>
            <a:prstDash val="solid"/>
          </a:ln>
        </p:spPr>
      </p:sp>
      <p:sp>
        <p:nvSpPr>
          <p:cNvPr id="30" name="Text 27"/>
          <p:cNvSpPr/>
          <p:nvPr/>
        </p:nvSpPr>
        <p:spPr>
          <a:xfrm>
            <a:off x="2843784" y="4114800"/>
            <a:ext cx="1901952" cy="1280160"/>
          </a:xfrm>
          <a:prstGeom prst="rect">
            <a:avLst/>
          </a:prstGeom>
          <a:noFill/>
          <a:ln/>
        </p:spPr>
        <p:txBody>
          <a:bodyPr wrap="square" rtlCol="0" anchor="t"/>
          <a:lstStyle/>
          <a:p>
            <a:pPr algn="ctr" indent="0" marL="0">
              <a:buNone/>
            </a:pPr>
            <a:r>
              <a:rPr lang="en-US" sz="950" dirty="0">
                <a:solidFill>
                  <a:srgbClr val="1A1A1A"/>
                </a:solidFill>
                <a:latin typeface="Calibri" pitchFamily="34" charset="0"/>
                <a:ea typeface="Calibri" pitchFamily="34" charset="-122"/>
                <a:cs typeface="Calibri" pitchFamily="34" charset="-120"/>
              </a:rPr>
              <a:t>Return astronauts &amp; space objects to launching state</a:t>
            </a:r>
            <a:endParaRPr lang="en-US" sz="950" dirty="0"/>
          </a:p>
        </p:txBody>
      </p:sp>
      <p:sp>
        <p:nvSpPr>
          <p:cNvPr id="31" name="Shape 28"/>
          <p:cNvSpPr/>
          <p:nvPr/>
        </p:nvSpPr>
        <p:spPr>
          <a:xfrm>
            <a:off x="2889504" y="5623560"/>
            <a:ext cx="1810512" cy="365760"/>
          </a:xfrm>
          <a:prstGeom prst="rect">
            <a:avLst/>
          </a:prstGeom>
          <a:solidFill>
            <a:srgbClr val="1B2D4F"/>
          </a:solidFill>
          <a:ln/>
        </p:spPr>
      </p:sp>
      <p:sp>
        <p:nvSpPr>
          <p:cNvPr id="32" name="Text 29"/>
          <p:cNvSpPr/>
          <p:nvPr/>
        </p:nvSpPr>
        <p:spPr>
          <a:xfrm>
            <a:off x="2889504" y="5623560"/>
            <a:ext cx="1810512" cy="36576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Ratified</a:t>
            </a:r>
            <a:endParaRPr lang="en-US" sz="900" dirty="0"/>
          </a:p>
        </p:txBody>
      </p:sp>
      <p:sp>
        <p:nvSpPr>
          <p:cNvPr id="33" name="Shape 30"/>
          <p:cNvSpPr/>
          <p:nvPr/>
        </p:nvSpPr>
        <p:spPr>
          <a:xfrm>
            <a:off x="4992624" y="2103120"/>
            <a:ext cx="2176272" cy="3977640"/>
          </a:xfrm>
          <a:prstGeom prst="roundRect">
            <a:avLst>
              <a:gd name="adj" fmla="val 3361"/>
            </a:avLst>
          </a:prstGeom>
          <a:solidFill>
            <a:srgbClr val="FFFFFF"/>
          </a:solidFill>
          <a:ln w="25400">
            <a:solidFill>
              <a:srgbClr val="2E4773"/>
            </a:solidFill>
            <a:prstDash val="solid"/>
          </a:ln>
        </p:spPr>
      </p:sp>
      <p:sp>
        <p:nvSpPr>
          <p:cNvPr id="34" name="Shape 31"/>
          <p:cNvSpPr/>
          <p:nvPr/>
        </p:nvSpPr>
        <p:spPr>
          <a:xfrm>
            <a:off x="4992624" y="2103120"/>
            <a:ext cx="2176272" cy="777240"/>
          </a:xfrm>
          <a:prstGeom prst="rect">
            <a:avLst/>
          </a:prstGeom>
          <a:solidFill>
            <a:srgbClr val="2E4773"/>
          </a:solidFill>
          <a:ln/>
        </p:spPr>
      </p:sp>
      <p:sp>
        <p:nvSpPr>
          <p:cNvPr id="35" name="Text 32"/>
          <p:cNvSpPr/>
          <p:nvPr/>
        </p:nvSpPr>
        <p:spPr>
          <a:xfrm>
            <a:off x="4992624" y="2121408"/>
            <a:ext cx="2176272" cy="594360"/>
          </a:xfrm>
          <a:prstGeom prst="rect">
            <a:avLst/>
          </a:prstGeom>
          <a:no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1972</a:t>
            </a:r>
            <a:endParaRPr lang="en-US" sz="2600" dirty="0"/>
          </a:p>
        </p:txBody>
      </p:sp>
      <p:sp>
        <p:nvSpPr>
          <p:cNvPr id="36" name="Text 33"/>
          <p:cNvSpPr/>
          <p:nvPr/>
        </p:nvSpPr>
        <p:spPr>
          <a:xfrm>
            <a:off x="4992624" y="2679192"/>
            <a:ext cx="2176272" cy="201168"/>
          </a:xfrm>
          <a:prstGeom prst="rect">
            <a:avLst/>
          </a:prstGeom>
          <a:noFill/>
          <a:ln/>
        </p:spPr>
        <p:txBody>
          <a:bodyPr wrap="square" rtlCol="0" anchor="ctr"/>
          <a:lstStyle/>
          <a:p>
            <a:pPr algn="ctr" indent="0" marL="0">
              <a:buNone/>
            </a:pPr>
            <a:r>
              <a:rPr lang="en-US" sz="800" spc="200" kern="0" dirty="0">
                <a:solidFill>
                  <a:srgbClr val="FFFFFF"/>
                </a:solidFill>
                <a:latin typeface="Calibri" pitchFamily="34" charset="0"/>
                <a:ea typeface="Calibri" pitchFamily="34" charset="-122"/>
                <a:cs typeface="Calibri" pitchFamily="34" charset="-120"/>
              </a:rPr>
              <a:t>DAMAGE</a:t>
            </a:r>
            <a:endParaRPr lang="en-US" sz="800" dirty="0"/>
          </a:p>
        </p:txBody>
      </p:sp>
      <p:sp>
        <p:nvSpPr>
          <p:cNvPr id="37" name="Text 34"/>
          <p:cNvSpPr/>
          <p:nvPr/>
        </p:nvSpPr>
        <p:spPr>
          <a:xfrm>
            <a:off x="5129784" y="3017520"/>
            <a:ext cx="1901952" cy="365760"/>
          </a:xfrm>
          <a:prstGeom prst="rect">
            <a:avLst/>
          </a:prstGeom>
          <a:noFill/>
          <a:ln/>
        </p:spPr>
        <p:txBody>
          <a:bodyPr wrap="square" rtlCol="0" anchor="ctr"/>
          <a:lstStyle/>
          <a:p>
            <a:pPr algn="ctr" indent="0" marL="0">
              <a:buNone/>
            </a:pPr>
            <a:r>
              <a:rPr lang="en-US" sz="2200" b="1" dirty="0">
                <a:solidFill>
                  <a:srgbClr val="1B2D4F"/>
                </a:solidFill>
                <a:latin typeface="Calibri" pitchFamily="34" charset="0"/>
                <a:ea typeface="Calibri" pitchFamily="34" charset="-122"/>
                <a:cs typeface="Calibri" pitchFamily="34" charset="-120"/>
              </a:rPr>
              <a:t>LC</a:t>
            </a:r>
            <a:endParaRPr lang="en-US" sz="2200" dirty="0"/>
          </a:p>
        </p:txBody>
      </p:sp>
      <p:sp>
        <p:nvSpPr>
          <p:cNvPr id="38" name="Text 35"/>
          <p:cNvSpPr/>
          <p:nvPr/>
        </p:nvSpPr>
        <p:spPr>
          <a:xfrm>
            <a:off x="5084064" y="3383280"/>
            <a:ext cx="1993392" cy="548640"/>
          </a:xfrm>
          <a:prstGeom prst="rect">
            <a:avLst/>
          </a:prstGeom>
          <a:noFill/>
          <a:ln/>
        </p:spPr>
        <p:txBody>
          <a:bodyPr wrap="square" rtlCol="0" anchor="ctr"/>
          <a:lstStyle/>
          <a:p>
            <a:pPr algn="ctr" indent="0" marL="0">
              <a:buNone/>
            </a:pPr>
            <a:r>
              <a:rPr lang="en-US" sz="1100" b="1" dirty="0">
                <a:solidFill>
                  <a:srgbClr val="1B2D4F"/>
                </a:solidFill>
                <a:latin typeface="Calibri" pitchFamily="34" charset="0"/>
                <a:ea typeface="Calibri" pitchFamily="34" charset="-122"/>
                <a:cs typeface="Calibri" pitchFamily="34" charset="-120"/>
              </a:rPr>
              <a:t>Liability Convention</a:t>
            </a:r>
            <a:endParaRPr lang="en-US" sz="1100" dirty="0"/>
          </a:p>
        </p:txBody>
      </p:sp>
      <p:sp>
        <p:nvSpPr>
          <p:cNvPr id="39" name="Shape 36"/>
          <p:cNvSpPr/>
          <p:nvPr/>
        </p:nvSpPr>
        <p:spPr>
          <a:xfrm>
            <a:off x="5358384" y="4023360"/>
            <a:ext cx="1444752" cy="0"/>
          </a:xfrm>
          <a:prstGeom prst="line">
            <a:avLst/>
          </a:prstGeom>
          <a:noFill/>
          <a:ln w="12700">
            <a:solidFill>
              <a:srgbClr val="FF6B35"/>
            </a:solidFill>
            <a:prstDash val="solid"/>
          </a:ln>
        </p:spPr>
      </p:sp>
      <p:sp>
        <p:nvSpPr>
          <p:cNvPr id="40" name="Text 37"/>
          <p:cNvSpPr/>
          <p:nvPr/>
        </p:nvSpPr>
        <p:spPr>
          <a:xfrm>
            <a:off x="5129784" y="4114800"/>
            <a:ext cx="1901952" cy="1280160"/>
          </a:xfrm>
          <a:prstGeom prst="rect">
            <a:avLst/>
          </a:prstGeom>
          <a:noFill/>
          <a:ln/>
        </p:spPr>
        <p:txBody>
          <a:bodyPr wrap="square" rtlCol="0" anchor="t"/>
          <a:lstStyle/>
          <a:p>
            <a:pPr algn="ctr" indent="0" marL="0">
              <a:buNone/>
            </a:pPr>
            <a:r>
              <a:rPr lang="en-US" sz="950" dirty="0">
                <a:solidFill>
                  <a:srgbClr val="1A1A1A"/>
                </a:solidFill>
                <a:latin typeface="Calibri" pitchFamily="34" charset="0"/>
                <a:ea typeface="Calibri" pitchFamily="34" charset="-122"/>
                <a:cs typeface="Calibri" pitchFamily="34" charset="-120"/>
              </a:rPr>
              <a:t>Absolute liability on Earth · Fault-based in space</a:t>
            </a:r>
            <a:endParaRPr lang="en-US" sz="950" dirty="0"/>
          </a:p>
        </p:txBody>
      </p:sp>
      <p:sp>
        <p:nvSpPr>
          <p:cNvPr id="41" name="Shape 38"/>
          <p:cNvSpPr/>
          <p:nvPr/>
        </p:nvSpPr>
        <p:spPr>
          <a:xfrm>
            <a:off x="5175504" y="5623560"/>
            <a:ext cx="1810512" cy="365760"/>
          </a:xfrm>
          <a:prstGeom prst="rect">
            <a:avLst/>
          </a:prstGeom>
          <a:solidFill>
            <a:srgbClr val="1B2D4F"/>
          </a:solidFill>
          <a:ln/>
        </p:spPr>
      </p:sp>
      <p:sp>
        <p:nvSpPr>
          <p:cNvPr id="42" name="Text 39"/>
          <p:cNvSpPr/>
          <p:nvPr/>
        </p:nvSpPr>
        <p:spPr>
          <a:xfrm>
            <a:off x="5175504" y="5623560"/>
            <a:ext cx="1810512" cy="36576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Ratified</a:t>
            </a:r>
            <a:endParaRPr lang="en-US" sz="900" dirty="0"/>
          </a:p>
        </p:txBody>
      </p:sp>
      <p:sp>
        <p:nvSpPr>
          <p:cNvPr id="43" name="Shape 40"/>
          <p:cNvSpPr/>
          <p:nvPr/>
        </p:nvSpPr>
        <p:spPr>
          <a:xfrm>
            <a:off x="7278624" y="2103120"/>
            <a:ext cx="2176272" cy="3977640"/>
          </a:xfrm>
          <a:prstGeom prst="roundRect">
            <a:avLst>
              <a:gd name="adj" fmla="val 3361"/>
            </a:avLst>
          </a:prstGeom>
          <a:solidFill>
            <a:srgbClr val="FFFFFF"/>
          </a:solidFill>
          <a:ln w="25400">
            <a:solidFill>
              <a:srgbClr val="1B2D4F"/>
            </a:solidFill>
            <a:prstDash val="solid"/>
          </a:ln>
        </p:spPr>
      </p:sp>
      <p:sp>
        <p:nvSpPr>
          <p:cNvPr id="44" name="Shape 41"/>
          <p:cNvSpPr/>
          <p:nvPr/>
        </p:nvSpPr>
        <p:spPr>
          <a:xfrm>
            <a:off x="7278624" y="2103120"/>
            <a:ext cx="2176272" cy="777240"/>
          </a:xfrm>
          <a:prstGeom prst="rect">
            <a:avLst/>
          </a:prstGeom>
          <a:solidFill>
            <a:srgbClr val="1B2D4F"/>
          </a:solidFill>
          <a:ln/>
        </p:spPr>
      </p:sp>
      <p:sp>
        <p:nvSpPr>
          <p:cNvPr id="45" name="Text 42"/>
          <p:cNvSpPr/>
          <p:nvPr/>
        </p:nvSpPr>
        <p:spPr>
          <a:xfrm>
            <a:off x="7278624" y="2121408"/>
            <a:ext cx="2176272" cy="594360"/>
          </a:xfrm>
          <a:prstGeom prst="rect">
            <a:avLst/>
          </a:prstGeom>
          <a:no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1975</a:t>
            </a:r>
            <a:endParaRPr lang="en-US" sz="2600" dirty="0"/>
          </a:p>
        </p:txBody>
      </p:sp>
      <p:sp>
        <p:nvSpPr>
          <p:cNvPr id="46" name="Text 43"/>
          <p:cNvSpPr/>
          <p:nvPr/>
        </p:nvSpPr>
        <p:spPr>
          <a:xfrm>
            <a:off x="7278624" y="2679192"/>
            <a:ext cx="2176272" cy="201168"/>
          </a:xfrm>
          <a:prstGeom prst="rect">
            <a:avLst/>
          </a:prstGeom>
          <a:noFill/>
          <a:ln/>
        </p:spPr>
        <p:txBody>
          <a:bodyPr wrap="square" rtlCol="0" anchor="ctr"/>
          <a:lstStyle/>
          <a:p>
            <a:pPr algn="ctr" indent="0" marL="0">
              <a:buNone/>
            </a:pPr>
            <a:r>
              <a:rPr lang="en-US" sz="800" spc="200" kern="0" dirty="0">
                <a:solidFill>
                  <a:srgbClr val="FFFFFF"/>
                </a:solidFill>
                <a:latin typeface="Calibri" pitchFamily="34" charset="0"/>
                <a:ea typeface="Calibri" pitchFamily="34" charset="-122"/>
                <a:cs typeface="Calibri" pitchFamily="34" charset="-120"/>
              </a:rPr>
              <a:t>REGISTRY</a:t>
            </a:r>
            <a:endParaRPr lang="en-US" sz="800" dirty="0"/>
          </a:p>
        </p:txBody>
      </p:sp>
      <p:sp>
        <p:nvSpPr>
          <p:cNvPr id="47" name="Text 44"/>
          <p:cNvSpPr/>
          <p:nvPr/>
        </p:nvSpPr>
        <p:spPr>
          <a:xfrm>
            <a:off x="7415784" y="3017520"/>
            <a:ext cx="1901952" cy="365760"/>
          </a:xfrm>
          <a:prstGeom prst="rect">
            <a:avLst/>
          </a:prstGeom>
          <a:noFill/>
          <a:ln/>
        </p:spPr>
        <p:txBody>
          <a:bodyPr wrap="square" rtlCol="0" anchor="ctr"/>
          <a:lstStyle/>
          <a:p>
            <a:pPr algn="ctr" indent="0" marL="0">
              <a:buNone/>
            </a:pPr>
            <a:r>
              <a:rPr lang="en-US" sz="2200" b="1" dirty="0">
                <a:solidFill>
                  <a:srgbClr val="1B2D4F"/>
                </a:solidFill>
                <a:latin typeface="Calibri" pitchFamily="34" charset="0"/>
                <a:ea typeface="Calibri" pitchFamily="34" charset="-122"/>
                <a:cs typeface="Calibri" pitchFamily="34" charset="-120"/>
              </a:rPr>
              <a:t>RC</a:t>
            </a:r>
            <a:endParaRPr lang="en-US" sz="2200" dirty="0"/>
          </a:p>
        </p:txBody>
      </p:sp>
      <p:sp>
        <p:nvSpPr>
          <p:cNvPr id="48" name="Text 45"/>
          <p:cNvSpPr/>
          <p:nvPr/>
        </p:nvSpPr>
        <p:spPr>
          <a:xfrm>
            <a:off x="7370064" y="3383280"/>
            <a:ext cx="1993392" cy="548640"/>
          </a:xfrm>
          <a:prstGeom prst="rect">
            <a:avLst/>
          </a:prstGeom>
          <a:noFill/>
          <a:ln/>
        </p:spPr>
        <p:txBody>
          <a:bodyPr wrap="square" rtlCol="0" anchor="ctr"/>
          <a:lstStyle/>
          <a:p>
            <a:pPr algn="ctr" indent="0" marL="0">
              <a:buNone/>
            </a:pPr>
            <a:r>
              <a:rPr lang="en-US" sz="1100" b="1" dirty="0">
                <a:solidFill>
                  <a:srgbClr val="1B2D4F"/>
                </a:solidFill>
                <a:latin typeface="Calibri" pitchFamily="34" charset="0"/>
                <a:ea typeface="Calibri" pitchFamily="34" charset="-122"/>
                <a:cs typeface="Calibri" pitchFamily="34" charset="-120"/>
              </a:rPr>
              <a:t>Registration Conv.</a:t>
            </a:r>
            <a:endParaRPr lang="en-US" sz="1100" dirty="0"/>
          </a:p>
        </p:txBody>
      </p:sp>
      <p:sp>
        <p:nvSpPr>
          <p:cNvPr id="49" name="Shape 46"/>
          <p:cNvSpPr/>
          <p:nvPr/>
        </p:nvSpPr>
        <p:spPr>
          <a:xfrm>
            <a:off x="7644384" y="4023360"/>
            <a:ext cx="1444752" cy="0"/>
          </a:xfrm>
          <a:prstGeom prst="line">
            <a:avLst/>
          </a:prstGeom>
          <a:noFill/>
          <a:ln w="12700">
            <a:solidFill>
              <a:srgbClr val="FF6B35"/>
            </a:solidFill>
            <a:prstDash val="solid"/>
          </a:ln>
        </p:spPr>
      </p:sp>
      <p:sp>
        <p:nvSpPr>
          <p:cNvPr id="50" name="Text 47"/>
          <p:cNvSpPr/>
          <p:nvPr/>
        </p:nvSpPr>
        <p:spPr>
          <a:xfrm>
            <a:off x="7415784" y="4114800"/>
            <a:ext cx="1901952" cy="1280160"/>
          </a:xfrm>
          <a:prstGeom prst="rect">
            <a:avLst/>
          </a:prstGeom>
          <a:noFill/>
          <a:ln/>
        </p:spPr>
        <p:txBody>
          <a:bodyPr wrap="square" rtlCol="0" anchor="t"/>
          <a:lstStyle/>
          <a:p>
            <a:pPr algn="ctr" indent="0" marL="0">
              <a:buNone/>
            </a:pPr>
            <a:r>
              <a:rPr lang="en-US" sz="950" dirty="0">
                <a:solidFill>
                  <a:srgbClr val="1A1A1A"/>
                </a:solidFill>
                <a:latin typeface="Calibri" pitchFamily="34" charset="0"/>
                <a:ea typeface="Calibri" pitchFamily="34" charset="-122"/>
                <a:cs typeface="Calibri" pitchFamily="34" charset="-120"/>
              </a:rPr>
              <a:t>Each launching state registers space objects</a:t>
            </a:r>
            <a:endParaRPr lang="en-US" sz="950" dirty="0"/>
          </a:p>
        </p:txBody>
      </p:sp>
      <p:sp>
        <p:nvSpPr>
          <p:cNvPr id="51" name="Shape 48"/>
          <p:cNvSpPr/>
          <p:nvPr/>
        </p:nvSpPr>
        <p:spPr>
          <a:xfrm>
            <a:off x="7461504" y="5623560"/>
            <a:ext cx="1810512" cy="365760"/>
          </a:xfrm>
          <a:prstGeom prst="rect">
            <a:avLst/>
          </a:prstGeom>
          <a:solidFill>
            <a:srgbClr val="1B2D4F"/>
          </a:solidFill>
          <a:ln/>
        </p:spPr>
      </p:sp>
      <p:sp>
        <p:nvSpPr>
          <p:cNvPr id="52" name="Text 49"/>
          <p:cNvSpPr/>
          <p:nvPr/>
        </p:nvSpPr>
        <p:spPr>
          <a:xfrm>
            <a:off x="7461504" y="5623560"/>
            <a:ext cx="1810512" cy="36576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Ratified</a:t>
            </a:r>
            <a:endParaRPr lang="en-US" sz="900" dirty="0"/>
          </a:p>
        </p:txBody>
      </p:sp>
      <p:sp>
        <p:nvSpPr>
          <p:cNvPr id="53" name="Shape 50"/>
          <p:cNvSpPr/>
          <p:nvPr/>
        </p:nvSpPr>
        <p:spPr>
          <a:xfrm>
            <a:off x="9564624" y="2103120"/>
            <a:ext cx="2176272" cy="3977640"/>
          </a:xfrm>
          <a:prstGeom prst="roundRect">
            <a:avLst>
              <a:gd name="adj" fmla="val 3361"/>
            </a:avLst>
          </a:prstGeom>
          <a:solidFill>
            <a:srgbClr val="FFFFFF"/>
          </a:solidFill>
          <a:ln w="25400">
            <a:solidFill>
              <a:srgbClr val="F4B860"/>
            </a:solidFill>
            <a:prstDash val="solid"/>
          </a:ln>
        </p:spPr>
      </p:sp>
      <p:sp>
        <p:nvSpPr>
          <p:cNvPr id="54" name="Shape 51"/>
          <p:cNvSpPr/>
          <p:nvPr/>
        </p:nvSpPr>
        <p:spPr>
          <a:xfrm>
            <a:off x="9564624" y="2103120"/>
            <a:ext cx="2176272" cy="777240"/>
          </a:xfrm>
          <a:prstGeom prst="rect">
            <a:avLst/>
          </a:prstGeom>
          <a:solidFill>
            <a:srgbClr val="F4B860"/>
          </a:solidFill>
          <a:ln/>
        </p:spPr>
      </p:sp>
      <p:sp>
        <p:nvSpPr>
          <p:cNvPr id="55" name="Text 52"/>
          <p:cNvSpPr/>
          <p:nvPr/>
        </p:nvSpPr>
        <p:spPr>
          <a:xfrm>
            <a:off x="9564624" y="2121408"/>
            <a:ext cx="2176272" cy="594360"/>
          </a:xfrm>
          <a:prstGeom prst="rect">
            <a:avLst/>
          </a:prstGeom>
          <a:no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1979</a:t>
            </a:r>
            <a:endParaRPr lang="en-US" sz="2600" dirty="0"/>
          </a:p>
        </p:txBody>
      </p:sp>
      <p:sp>
        <p:nvSpPr>
          <p:cNvPr id="56" name="Text 53"/>
          <p:cNvSpPr/>
          <p:nvPr/>
        </p:nvSpPr>
        <p:spPr>
          <a:xfrm>
            <a:off x="9564624" y="2679192"/>
            <a:ext cx="2176272" cy="201168"/>
          </a:xfrm>
          <a:prstGeom prst="rect">
            <a:avLst/>
          </a:prstGeom>
          <a:noFill/>
          <a:ln/>
        </p:spPr>
        <p:txBody>
          <a:bodyPr wrap="square" rtlCol="0" anchor="ctr"/>
          <a:lstStyle/>
          <a:p>
            <a:pPr algn="ctr" indent="0" marL="0">
              <a:buNone/>
            </a:pPr>
            <a:r>
              <a:rPr lang="en-US" sz="800" spc="200" kern="0" dirty="0">
                <a:solidFill>
                  <a:srgbClr val="FFFFFF"/>
                </a:solidFill>
                <a:latin typeface="Calibri" pitchFamily="34" charset="0"/>
                <a:ea typeface="Calibri" pitchFamily="34" charset="-122"/>
                <a:cs typeface="Calibri" pitchFamily="34" charset="-120"/>
              </a:rPr>
              <a:t>NOT RATIFIED</a:t>
            </a:r>
            <a:endParaRPr lang="en-US" sz="800" dirty="0"/>
          </a:p>
        </p:txBody>
      </p:sp>
      <p:sp>
        <p:nvSpPr>
          <p:cNvPr id="57" name="Text 54"/>
          <p:cNvSpPr/>
          <p:nvPr/>
        </p:nvSpPr>
        <p:spPr>
          <a:xfrm>
            <a:off x="9701784" y="3017520"/>
            <a:ext cx="1901952" cy="365760"/>
          </a:xfrm>
          <a:prstGeom prst="rect">
            <a:avLst/>
          </a:prstGeom>
          <a:noFill/>
          <a:ln/>
        </p:spPr>
        <p:txBody>
          <a:bodyPr wrap="square" rtlCol="0" anchor="ctr"/>
          <a:lstStyle/>
          <a:p>
            <a:pPr algn="ctr" indent="0" marL="0">
              <a:buNone/>
            </a:pPr>
            <a:r>
              <a:rPr lang="en-US" sz="2200" b="1" dirty="0">
                <a:solidFill>
                  <a:srgbClr val="1B2D4F"/>
                </a:solidFill>
                <a:latin typeface="Calibri" pitchFamily="34" charset="0"/>
                <a:ea typeface="Calibri" pitchFamily="34" charset="-122"/>
                <a:cs typeface="Calibri" pitchFamily="34" charset="-120"/>
              </a:rPr>
              <a:t>MA</a:t>
            </a:r>
            <a:endParaRPr lang="en-US" sz="2200" dirty="0"/>
          </a:p>
        </p:txBody>
      </p:sp>
      <p:sp>
        <p:nvSpPr>
          <p:cNvPr id="58" name="Text 55"/>
          <p:cNvSpPr/>
          <p:nvPr/>
        </p:nvSpPr>
        <p:spPr>
          <a:xfrm>
            <a:off x="9656064" y="3383280"/>
            <a:ext cx="1993392" cy="548640"/>
          </a:xfrm>
          <a:prstGeom prst="rect">
            <a:avLst/>
          </a:prstGeom>
          <a:noFill/>
          <a:ln/>
        </p:spPr>
        <p:txBody>
          <a:bodyPr wrap="square" rtlCol="0" anchor="ctr"/>
          <a:lstStyle/>
          <a:p>
            <a:pPr algn="ctr" indent="0" marL="0">
              <a:buNone/>
            </a:pPr>
            <a:r>
              <a:rPr lang="en-US" sz="1100" b="1" dirty="0">
                <a:solidFill>
                  <a:srgbClr val="1B2D4F"/>
                </a:solidFill>
                <a:latin typeface="Calibri" pitchFamily="34" charset="0"/>
                <a:ea typeface="Calibri" pitchFamily="34" charset="-122"/>
                <a:cs typeface="Calibri" pitchFamily="34" charset="-120"/>
              </a:rPr>
              <a:t>Moon Agreement</a:t>
            </a:r>
            <a:endParaRPr lang="en-US" sz="1100" dirty="0"/>
          </a:p>
        </p:txBody>
      </p:sp>
      <p:sp>
        <p:nvSpPr>
          <p:cNvPr id="59" name="Shape 56"/>
          <p:cNvSpPr/>
          <p:nvPr/>
        </p:nvSpPr>
        <p:spPr>
          <a:xfrm>
            <a:off x="9930384" y="4023360"/>
            <a:ext cx="1444752" cy="0"/>
          </a:xfrm>
          <a:prstGeom prst="line">
            <a:avLst/>
          </a:prstGeom>
          <a:noFill/>
          <a:ln w="12700">
            <a:solidFill>
              <a:srgbClr val="FF6B35"/>
            </a:solidFill>
            <a:prstDash val="solid"/>
          </a:ln>
        </p:spPr>
      </p:sp>
      <p:sp>
        <p:nvSpPr>
          <p:cNvPr id="60" name="Text 57"/>
          <p:cNvSpPr/>
          <p:nvPr/>
        </p:nvSpPr>
        <p:spPr>
          <a:xfrm>
            <a:off x="9701784" y="4114800"/>
            <a:ext cx="1901952" cy="1280160"/>
          </a:xfrm>
          <a:prstGeom prst="rect">
            <a:avLst/>
          </a:prstGeom>
          <a:noFill/>
          <a:ln/>
        </p:spPr>
        <p:txBody>
          <a:bodyPr wrap="square" rtlCol="0" anchor="t"/>
          <a:lstStyle/>
          <a:p>
            <a:pPr algn="ctr" indent="0" marL="0">
              <a:buNone/>
            </a:pPr>
            <a:r>
              <a:rPr lang="en-US" sz="950" dirty="0">
                <a:solidFill>
                  <a:srgbClr val="1A1A1A"/>
                </a:solidFill>
                <a:latin typeface="Calibri" pitchFamily="34" charset="0"/>
                <a:ea typeface="Calibri" pitchFamily="34" charset="-122"/>
                <a:cs typeface="Calibri" pitchFamily="34" charset="-120"/>
              </a:rPr>
              <a:t>Common heritage of mankind · Only ~18 ratifications</a:t>
            </a:r>
            <a:endParaRPr lang="en-US" sz="950" dirty="0"/>
          </a:p>
        </p:txBody>
      </p:sp>
      <p:sp>
        <p:nvSpPr>
          <p:cNvPr id="61" name="Shape 58"/>
          <p:cNvSpPr/>
          <p:nvPr/>
        </p:nvSpPr>
        <p:spPr>
          <a:xfrm>
            <a:off x="9747504" y="5623560"/>
            <a:ext cx="1810512" cy="365760"/>
          </a:xfrm>
          <a:prstGeom prst="rect">
            <a:avLst/>
          </a:prstGeom>
          <a:solidFill>
            <a:srgbClr val="FF6B35"/>
          </a:solidFill>
          <a:ln/>
        </p:spPr>
      </p:sp>
      <p:sp>
        <p:nvSpPr>
          <p:cNvPr id="62" name="Text 59"/>
          <p:cNvSpPr/>
          <p:nvPr/>
        </p:nvSpPr>
        <p:spPr>
          <a:xfrm>
            <a:off x="9747504" y="5623560"/>
            <a:ext cx="1810512" cy="36576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India NOT a party</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SPACE LIABILITY LAW</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Who Pays When Space Things Fall?</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914400"/>
          </a:xfrm>
          <a:prstGeom prst="rect">
            <a:avLst/>
          </a:prstGeom>
          <a:solidFill>
            <a:srgbClr val="1B2D4F"/>
          </a:solidFill>
          <a:ln/>
        </p:spPr>
      </p:sp>
      <p:sp>
        <p:nvSpPr>
          <p:cNvPr id="14" name="Shape 11"/>
          <p:cNvSpPr/>
          <p:nvPr/>
        </p:nvSpPr>
        <p:spPr>
          <a:xfrm>
            <a:off x="457200" y="1828800"/>
            <a:ext cx="164592" cy="914400"/>
          </a:xfrm>
          <a:prstGeom prst="rect">
            <a:avLst/>
          </a:prstGeom>
          <a:solidFill>
            <a:srgbClr val="FF6B35"/>
          </a:solidFill>
          <a:ln/>
        </p:spPr>
      </p:sp>
      <p:sp>
        <p:nvSpPr>
          <p:cNvPr id="15" name="Text 12"/>
          <p:cNvSpPr/>
          <p:nvPr/>
        </p:nvSpPr>
        <p:spPr>
          <a:xfrm>
            <a:off x="777240" y="1920240"/>
            <a:ext cx="7315200" cy="228600"/>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LANDMARK JUDGMENT</a:t>
            </a:r>
            <a:endParaRPr lang="en-US" sz="1000" dirty="0"/>
          </a:p>
        </p:txBody>
      </p:sp>
      <p:sp>
        <p:nvSpPr>
          <p:cNvPr id="16" name="Text 13"/>
          <p:cNvSpPr/>
          <p:nvPr/>
        </p:nvSpPr>
        <p:spPr>
          <a:xfrm>
            <a:off x="777240" y="2148840"/>
            <a:ext cx="7772400" cy="411480"/>
          </a:xfrm>
          <a:prstGeom prst="rect">
            <a:avLst/>
          </a:prstGeom>
          <a:noFill/>
          <a:ln/>
        </p:spPr>
        <p:txBody>
          <a:bodyPr wrap="square"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Cosmos 954 — USSR satellite over Canada</a:t>
            </a:r>
            <a:endParaRPr lang="en-US" sz="1900" dirty="0"/>
          </a:p>
        </p:txBody>
      </p:sp>
      <p:sp>
        <p:nvSpPr>
          <p:cNvPr id="17" name="Text 14"/>
          <p:cNvSpPr/>
          <p:nvPr/>
        </p:nvSpPr>
        <p:spPr>
          <a:xfrm>
            <a:off x="777240" y="2542032"/>
            <a:ext cx="7772400" cy="201168"/>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Sovereign claim under Liability Convention 1972  ·  USSR settled CAD 3 million ex gratia</a:t>
            </a:r>
            <a:endParaRPr lang="en-US" sz="1000" dirty="0"/>
          </a:p>
        </p:txBody>
      </p:sp>
      <p:sp>
        <p:nvSpPr>
          <p:cNvPr id="18" name="Text 15"/>
          <p:cNvSpPr/>
          <p:nvPr/>
        </p:nvSpPr>
        <p:spPr>
          <a:xfrm>
            <a:off x="10058400" y="1920240"/>
            <a:ext cx="1554480" cy="777240"/>
          </a:xfrm>
          <a:prstGeom prst="rect">
            <a:avLst/>
          </a:prstGeom>
          <a:noFill/>
          <a:ln/>
        </p:spPr>
        <p:txBody>
          <a:bodyPr wrap="square" rtlCol="0" anchor="ctr"/>
          <a:lstStyle/>
          <a:p>
            <a:pPr algn="r" indent="0" marL="0">
              <a:buNone/>
            </a:pPr>
            <a:r>
              <a:rPr lang="en-US" sz="3800" b="1" dirty="0">
                <a:solidFill>
                  <a:srgbClr val="FFFFFF"/>
                </a:solidFill>
                <a:latin typeface="Calibri" pitchFamily="34" charset="0"/>
                <a:ea typeface="Calibri" pitchFamily="34" charset="-122"/>
                <a:cs typeface="Calibri" pitchFamily="34" charset="-120"/>
              </a:rPr>
              <a:t>1978</a:t>
            </a:r>
            <a:endParaRPr lang="en-US" sz="3800" dirty="0"/>
          </a:p>
        </p:txBody>
      </p:sp>
      <p:sp>
        <p:nvSpPr>
          <p:cNvPr id="19" name="Text 16"/>
          <p:cNvSpPr/>
          <p:nvPr/>
        </p:nvSpPr>
        <p:spPr>
          <a:xfrm>
            <a:off x="77724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HOLDINGS</a:t>
            </a:r>
            <a:endParaRPr lang="en-US" sz="1100" dirty="0"/>
          </a:p>
        </p:txBody>
      </p:sp>
      <p:sp>
        <p:nvSpPr>
          <p:cNvPr id="20" name="Text 17"/>
          <p:cNvSpPr/>
          <p:nvPr/>
        </p:nvSpPr>
        <p:spPr>
          <a:xfrm>
            <a:off x="777240" y="3200400"/>
            <a:ext cx="5212080" cy="2743200"/>
          </a:xfrm>
          <a:prstGeom prst="rect">
            <a:avLst/>
          </a:prstGeom>
          <a:noFill/>
          <a:ln/>
        </p:spPr>
        <p:txBody>
          <a:bodyPr wrap="square" rtlCol="0" anchor="t"/>
          <a:lstStyle/>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Cosmos 954 — Soviet nuclear-powered surveillance satellite</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Re-entered uncontrolled over Canada in January 1978</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Spread radioactive debris across Northwest Territories</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Canada invoked the Liability Convention 1972</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USSR paid CAD 3 million in 1981 settlement (ex gratia)</a:t>
            </a:r>
            <a:endParaRPr lang="en-US" sz="1200" dirty="0"/>
          </a:p>
          <a:p>
            <a:pPr marL="342900" indent="-342900">
              <a:spcAft>
                <a:spcPts val="500"/>
              </a:spcAft>
              <a:buSzPct val="100000"/>
              <a:buChar char="■"/>
            </a:pPr>
            <a:r>
              <a:rPr lang="en-US" sz="1200" dirty="0">
                <a:solidFill>
                  <a:srgbClr val="1B2D4F"/>
                </a:solidFill>
                <a:latin typeface="Calibri" pitchFamily="34" charset="0"/>
                <a:ea typeface="Calibri" pitchFamily="34" charset="-122"/>
                <a:cs typeface="Calibri" pitchFamily="34" charset="-120"/>
              </a:rPr>
              <a:t>Only major case settled under the LC regime</a:t>
            </a:r>
            <a:endParaRPr lang="en-US" sz="1200" dirty="0"/>
          </a:p>
        </p:txBody>
      </p:sp>
      <p:sp>
        <p:nvSpPr>
          <p:cNvPr id="21" name="Shape 18"/>
          <p:cNvSpPr/>
          <p:nvPr/>
        </p:nvSpPr>
        <p:spPr>
          <a:xfrm>
            <a:off x="6126480" y="2926080"/>
            <a:ext cx="0" cy="3017520"/>
          </a:xfrm>
          <a:prstGeom prst="line">
            <a:avLst/>
          </a:prstGeom>
          <a:noFill/>
          <a:ln w="12700">
            <a:solidFill>
              <a:srgbClr val="E8ECF3"/>
            </a:solidFill>
            <a:prstDash val="solid"/>
          </a:ln>
        </p:spPr>
      </p:sp>
      <p:sp>
        <p:nvSpPr>
          <p:cNvPr id="22" name="Text 19"/>
          <p:cNvSpPr/>
          <p:nvPr/>
        </p:nvSpPr>
        <p:spPr>
          <a:xfrm>
            <a:off x="6355080" y="2926080"/>
            <a:ext cx="5029200" cy="27432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WHY IT MATTERS TODAY</a:t>
            </a:r>
            <a:endParaRPr lang="en-US" sz="1100" dirty="0"/>
          </a:p>
        </p:txBody>
      </p:sp>
      <p:sp>
        <p:nvSpPr>
          <p:cNvPr id="23" name="Text 20"/>
          <p:cNvSpPr/>
          <p:nvPr/>
        </p:nvSpPr>
        <p:spPr>
          <a:xfrm>
            <a:off x="6355080" y="3200400"/>
            <a:ext cx="5212080" cy="2743200"/>
          </a:xfrm>
          <a:prstGeom prst="rect">
            <a:avLst/>
          </a:prstGeom>
          <a:noFill/>
          <a:ln/>
        </p:spPr>
        <p:txBody>
          <a:bodyPr wrap="square" rtlCol="0" anchor="ctr"/>
          <a:lstStyle/>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Two distinct liability regimes:</a:t>
            </a:r>
            <a:endParaRPr lang="en-US" sz="1200" dirty="0"/>
          </a:p>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 Article II LC: ABSOLUTE liability for damage on Earth's surface or to aircraft.</a:t>
            </a:r>
            <a:endParaRPr lang="en-US" sz="1200" dirty="0"/>
          </a:p>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 Article III LC: FAULT-based for damage in outer space (sat-to-sat collisions, etc.).</a:t>
            </a:r>
            <a:endParaRPr lang="en-US" sz="1200" dirty="0"/>
          </a:p>
          <a:p>
            <a:pPr indent="0" marL="0">
              <a:spcAft>
                <a:spcPts val="600"/>
              </a:spcAft>
              <a:buNone/>
            </a:pPr>
            <a:endParaRPr lang="en-US" sz="1200" dirty="0"/>
          </a:p>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For India after Vikram-1: under OST Art VI, the Republic of India is internationally answerable for Skyroot's launch even though it's a private firm. IN-SPACe's authorisation contract embeds an indemnity/insurance regime — the Space Activities Bill (when passed) will codify it. Hence: 'private but state-backed' is the operating frame for Indian NewSpace.</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23</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APRIL 2026 SPLASHDOWN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Artemis II — Humans Beyond LEO Again</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First crewed mission past Low Earth Orbit since Apollo 17 (1972)</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THE MISSION</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10-day lunar flyby — NO landing (that's Artemis III)</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Spacecraft: Orion atop SLS Block 1</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Crew: Reid Wiseman (Cdr), Victor Glover, Christina Koch, Jeremy Hansen (CSA)</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Christina Koch — first woman beyond LEO</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Victor Glover — first African-American on a lunar mission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Jeremy Hansen — first non-American on a lunar mission</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ARTEMIS ACCORDS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US-led 2020 framework for cooperative lunar/Mars exploration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30+ signatories (incl. India — June 2023)</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Builds on OST 1967; introduces 'safety zones' (controversial)</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Russia and China NOT signatories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India's signing reflects 'Quad-aligned' space diplomacy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Operationalises norms for private actors on celestial bodies</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Artemis II proves the Orion-SLS architecture for crewed deep-space flight. India's Gaganyaan + Bharatiya Antariksha Station (2035) + Indian on Moon (2040) ride on the same regulatory &amp; geopolitical rails. Watch for treaty-vs-Accord tensions in CLAT IR questions.</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24</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INDIAN CREWED FLIGHT</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Gaganyaan — Bharat in Space</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India aims to be the 4th nation with indigenous human spaceflight</a:t>
            </a:r>
            <a:endParaRPr lang="en-US" sz="1400" dirty="0"/>
          </a:p>
        </p:txBody>
      </p:sp>
      <p:sp>
        <p:nvSpPr>
          <p:cNvPr id="13" name="Shape 10"/>
          <p:cNvSpPr/>
          <p:nvPr/>
        </p:nvSpPr>
        <p:spPr>
          <a:xfrm>
            <a:off x="457200" y="2194560"/>
            <a:ext cx="2606040" cy="3931920"/>
          </a:xfrm>
          <a:prstGeom prst="rect">
            <a:avLst/>
          </a:prstGeom>
          <a:solidFill>
            <a:srgbClr val="1B2D4F"/>
          </a:solidFill>
          <a:ln/>
        </p:spPr>
      </p:sp>
      <p:sp>
        <p:nvSpPr>
          <p:cNvPr id="14" name="Text 11"/>
          <p:cNvSpPr/>
          <p:nvPr/>
        </p:nvSpPr>
        <p:spPr>
          <a:xfrm>
            <a:off x="59436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CREW</a:t>
            </a:r>
            <a:endParaRPr lang="en-US" sz="1100" dirty="0"/>
          </a:p>
        </p:txBody>
      </p:sp>
      <p:sp>
        <p:nvSpPr>
          <p:cNvPr id="15" name="Text 12"/>
          <p:cNvSpPr/>
          <p:nvPr/>
        </p:nvSpPr>
        <p:spPr>
          <a:xfrm>
            <a:off x="54864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3</a:t>
            </a:r>
            <a:endParaRPr lang="en-US" sz="5600" dirty="0"/>
          </a:p>
        </p:txBody>
      </p:sp>
      <p:sp>
        <p:nvSpPr>
          <p:cNvPr id="16" name="Text 13"/>
          <p:cNvSpPr/>
          <p:nvPr/>
        </p:nvSpPr>
        <p:spPr>
          <a:xfrm>
            <a:off x="54864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astronauts (Vyomanauts)</a:t>
            </a:r>
            <a:endParaRPr lang="en-US" sz="1300" dirty="0"/>
          </a:p>
        </p:txBody>
      </p:sp>
      <p:sp>
        <p:nvSpPr>
          <p:cNvPr id="17" name="Shape 14"/>
          <p:cNvSpPr/>
          <p:nvPr/>
        </p:nvSpPr>
        <p:spPr>
          <a:xfrm>
            <a:off x="914400" y="4800600"/>
            <a:ext cx="1691640" cy="0"/>
          </a:xfrm>
          <a:prstGeom prst="line">
            <a:avLst/>
          </a:prstGeom>
          <a:noFill/>
          <a:ln w="12700">
            <a:solidFill>
              <a:srgbClr val="FF6B35"/>
            </a:solidFill>
            <a:prstDash val="solid"/>
          </a:ln>
        </p:spPr>
      </p:sp>
      <p:sp>
        <p:nvSpPr>
          <p:cNvPr id="18" name="Text 15"/>
          <p:cNvSpPr/>
          <p:nvPr/>
        </p:nvSpPr>
        <p:spPr>
          <a:xfrm>
            <a:off x="59436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All four selected: IAF Group Captains. Training at Bengaluru, Russia &amp; USA.</a:t>
            </a:r>
            <a:endParaRPr lang="en-US" sz="1050" dirty="0"/>
          </a:p>
        </p:txBody>
      </p:sp>
      <p:sp>
        <p:nvSpPr>
          <p:cNvPr id="19" name="Shape 16"/>
          <p:cNvSpPr/>
          <p:nvPr/>
        </p:nvSpPr>
        <p:spPr>
          <a:xfrm>
            <a:off x="3337560" y="2194560"/>
            <a:ext cx="2606040" cy="3931920"/>
          </a:xfrm>
          <a:prstGeom prst="rect">
            <a:avLst/>
          </a:prstGeom>
          <a:solidFill>
            <a:srgbClr val="FF6B35"/>
          </a:solidFill>
          <a:ln/>
        </p:spPr>
      </p:sp>
      <p:sp>
        <p:nvSpPr>
          <p:cNvPr id="20" name="Text 17"/>
          <p:cNvSpPr/>
          <p:nvPr/>
        </p:nvSpPr>
        <p:spPr>
          <a:xfrm>
            <a:off x="347472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ALTITUDE</a:t>
            </a:r>
            <a:endParaRPr lang="en-US" sz="1100" dirty="0"/>
          </a:p>
        </p:txBody>
      </p:sp>
      <p:sp>
        <p:nvSpPr>
          <p:cNvPr id="21" name="Text 18"/>
          <p:cNvSpPr/>
          <p:nvPr/>
        </p:nvSpPr>
        <p:spPr>
          <a:xfrm>
            <a:off x="342900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400</a:t>
            </a:r>
            <a:endParaRPr lang="en-US" sz="5600" dirty="0"/>
          </a:p>
        </p:txBody>
      </p:sp>
      <p:sp>
        <p:nvSpPr>
          <p:cNvPr id="22" name="Text 19"/>
          <p:cNvSpPr/>
          <p:nvPr/>
        </p:nvSpPr>
        <p:spPr>
          <a:xfrm>
            <a:off x="342900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km — Low Earth Orbit</a:t>
            </a:r>
            <a:endParaRPr lang="en-US" sz="1300" dirty="0"/>
          </a:p>
        </p:txBody>
      </p:sp>
      <p:sp>
        <p:nvSpPr>
          <p:cNvPr id="23" name="Shape 20"/>
          <p:cNvSpPr/>
          <p:nvPr/>
        </p:nvSpPr>
        <p:spPr>
          <a:xfrm>
            <a:off x="3794760" y="4800600"/>
            <a:ext cx="1691640" cy="0"/>
          </a:xfrm>
          <a:prstGeom prst="line">
            <a:avLst/>
          </a:prstGeom>
          <a:noFill/>
          <a:ln w="12700">
            <a:solidFill>
              <a:srgbClr val="FFFFFF"/>
            </a:solidFill>
            <a:prstDash val="solid"/>
          </a:ln>
        </p:spPr>
      </p:sp>
      <p:sp>
        <p:nvSpPr>
          <p:cNvPr id="24" name="Text 21"/>
          <p:cNvSpPr/>
          <p:nvPr/>
        </p:nvSpPr>
        <p:spPr>
          <a:xfrm>
            <a:off x="347472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Target ~3-day mission. Splashdown in Indian Ocean / Arabian Sea.</a:t>
            </a:r>
            <a:endParaRPr lang="en-US" sz="1050" dirty="0"/>
          </a:p>
        </p:txBody>
      </p:sp>
      <p:sp>
        <p:nvSpPr>
          <p:cNvPr id="25" name="Shape 22"/>
          <p:cNvSpPr/>
          <p:nvPr/>
        </p:nvSpPr>
        <p:spPr>
          <a:xfrm>
            <a:off x="6217920" y="2194560"/>
            <a:ext cx="2606040" cy="3931920"/>
          </a:xfrm>
          <a:prstGeom prst="rect">
            <a:avLst/>
          </a:prstGeom>
          <a:solidFill>
            <a:srgbClr val="1B2D4F"/>
          </a:solidFill>
          <a:ln/>
        </p:spPr>
      </p:sp>
      <p:sp>
        <p:nvSpPr>
          <p:cNvPr id="26" name="Text 23"/>
          <p:cNvSpPr/>
          <p:nvPr/>
        </p:nvSpPr>
        <p:spPr>
          <a:xfrm>
            <a:off x="635508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TEST FLIGHTS</a:t>
            </a:r>
            <a:endParaRPr lang="en-US" sz="1100" dirty="0"/>
          </a:p>
        </p:txBody>
      </p:sp>
      <p:sp>
        <p:nvSpPr>
          <p:cNvPr id="27" name="Text 24"/>
          <p:cNvSpPr/>
          <p:nvPr/>
        </p:nvSpPr>
        <p:spPr>
          <a:xfrm>
            <a:off x="630936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G1</a:t>
            </a:r>
            <a:endParaRPr lang="en-US" sz="5600" dirty="0"/>
          </a:p>
        </p:txBody>
      </p:sp>
      <p:sp>
        <p:nvSpPr>
          <p:cNvPr id="28" name="Text 25"/>
          <p:cNvSpPr/>
          <p:nvPr/>
        </p:nvSpPr>
        <p:spPr>
          <a:xfrm>
            <a:off x="6309360" y="4434840"/>
            <a:ext cx="2423160" cy="320040"/>
          </a:xfrm>
          <a:prstGeom prst="rect">
            <a:avLst/>
          </a:prstGeom>
          <a:noFill/>
          <a:ln/>
        </p:spPr>
        <p:txBody>
          <a:bodyPr wrap="square" rtlCol="0" anchor="ctr"/>
          <a:lstStyle/>
          <a:p>
            <a:pPr algn="ctr" indent="0" marL="0">
              <a:buNone/>
            </a:pPr>
            <a:r>
              <a:rPr lang="en-US" sz="1300" i="1" dirty="0">
                <a:solidFill>
                  <a:srgbClr val="FFB89A"/>
                </a:solidFill>
                <a:latin typeface="Calibri" pitchFamily="34" charset="0"/>
                <a:ea typeface="Calibri" pitchFamily="34" charset="-122"/>
                <a:cs typeface="Calibri" pitchFamily="34" charset="-120"/>
              </a:rPr>
              <a:t>G2 unmanned rehearsals</a:t>
            </a:r>
            <a:endParaRPr lang="en-US" sz="1300" dirty="0"/>
          </a:p>
        </p:txBody>
      </p:sp>
      <p:sp>
        <p:nvSpPr>
          <p:cNvPr id="29" name="Shape 26"/>
          <p:cNvSpPr/>
          <p:nvPr/>
        </p:nvSpPr>
        <p:spPr>
          <a:xfrm>
            <a:off x="6675120" y="4800600"/>
            <a:ext cx="1691640" cy="0"/>
          </a:xfrm>
          <a:prstGeom prst="line">
            <a:avLst/>
          </a:prstGeom>
          <a:noFill/>
          <a:ln w="12700">
            <a:solidFill>
              <a:srgbClr val="FF6B35"/>
            </a:solidFill>
            <a:prstDash val="solid"/>
          </a:ln>
        </p:spPr>
      </p:sp>
      <p:sp>
        <p:nvSpPr>
          <p:cNvPr id="30" name="Text 27"/>
          <p:cNvSpPr/>
          <p:nvPr/>
        </p:nvSpPr>
        <p:spPr>
          <a:xfrm>
            <a:off x="635508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TV-D1 abort test cleared 2023. G1 unmanned scheduled before crewed flight.</a:t>
            </a:r>
            <a:endParaRPr lang="en-US" sz="1050" dirty="0"/>
          </a:p>
        </p:txBody>
      </p:sp>
      <p:sp>
        <p:nvSpPr>
          <p:cNvPr id="31" name="Shape 28"/>
          <p:cNvSpPr/>
          <p:nvPr/>
        </p:nvSpPr>
        <p:spPr>
          <a:xfrm>
            <a:off x="9098280" y="2194560"/>
            <a:ext cx="2606040" cy="3931920"/>
          </a:xfrm>
          <a:prstGeom prst="rect">
            <a:avLst/>
          </a:prstGeom>
          <a:solidFill>
            <a:srgbClr val="FF6B35"/>
          </a:solidFill>
          <a:ln/>
        </p:spPr>
      </p:sp>
      <p:sp>
        <p:nvSpPr>
          <p:cNvPr id="32" name="Text 29"/>
          <p:cNvSpPr/>
          <p:nvPr/>
        </p:nvSpPr>
        <p:spPr>
          <a:xfrm>
            <a:off x="923544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STATION 2035</a:t>
            </a:r>
            <a:endParaRPr lang="en-US" sz="1100" dirty="0"/>
          </a:p>
        </p:txBody>
      </p:sp>
      <p:sp>
        <p:nvSpPr>
          <p:cNvPr id="33" name="Text 30"/>
          <p:cNvSpPr/>
          <p:nvPr/>
        </p:nvSpPr>
        <p:spPr>
          <a:xfrm>
            <a:off x="9189720" y="2788920"/>
            <a:ext cx="2423160" cy="164592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BAS</a:t>
            </a:r>
            <a:endParaRPr lang="en-US" sz="5600" dirty="0"/>
          </a:p>
        </p:txBody>
      </p:sp>
      <p:sp>
        <p:nvSpPr>
          <p:cNvPr id="34" name="Text 31"/>
          <p:cNvSpPr/>
          <p:nvPr/>
        </p:nvSpPr>
        <p:spPr>
          <a:xfrm>
            <a:off x="9189720" y="4434840"/>
            <a:ext cx="2423160" cy="320040"/>
          </a:xfrm>
          <a:prstGeom prst="rect">
            <a:avLst/>
          </a:prstGeom>
          <a:noFill/>
          <a:ln/>
        </p:spPr>
        <p:txBody>
          <a:bodyPr wrap="square" rtlCol="0" anchor="ctr"/>
          <a:lstStyle/>
          <a:p>
            <a:pPr algn="ctr" indent="0" marL="0">
              <a:buNone/>
            </a:pPr>
            <a:r>
              <a:rPr lang="en-US" sz="1300" i="1" dirty="0">
                <a:solidFill>
                  <a:srgbClr val="1B2D4F"/>
                </a:solidFill>
                <a:latin typeface="Calibri" pitchFamily="34" charset="0"/>
                <a:ea typeface="Calibri" pitchFamily="34" charset="-122"/>
                <a:cs typeface="Calibri" pitchFamily="34" charset="-120"/>
              </a:rPr>
              <a:t>Bharatiya Antariksha Station</a:t>
            </a:r>
            <a:endParaRPr lang="en-US" sz="1300" dirty="0"/>
          </a:p>
        </p:txBody>
      </p:sp>
      <p:sp>
        <p:nvSpPr>
          <p:cNvPr id="35" name="Shape 32"/>
          <p:cNvSpPr/>
          <p:nvPr/>
        </p:nvSpPr>
        <p:spPr>
          <a:xfrm>
            <a:off x="9555480" y="4800600"/>
            <a:ext cx="1691640" cy="0"/>
          </a:xfrm>
          <a:prstGeom prst="line">
            <a:avLst/>
          </a:prstGeom>
          <a:noFill/>
          <a:ln w="12700">
            <a:solidFill>
              <a:srgbClr val="FFFFFF"/>
            </a:solidFill>
            <a:prstDash val="solid"/>
          </a:ln>
        </p:spPr>
      </p:sp>
      <p:sp>
        <p:nvSpPr>
          <p:cNvPr id="36" name="Text 33"/>
          <p:cNvSpPr/>
          <p:nvPr/>
        </p:nvSpPr>
        <p:spPr>
          <a:xfrm>
            <a:off x="923544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Indian on Moon planned 2040. Indian space hierarchy is now multi-decade.</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INDIAN SATELLITE ECOSYSTEM</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Categories of Indian Satellites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Communication · Earth observation · Navigation · Science · Defence</a:t>
            </a:r>
            <a:endParaRPr lang="en-US" sz="1400" dirty="0"/>
          </a:p>
        </p:txBody>
      </p:sp>
      <p:sp>
        <p:nvSpPr>
          <p:cNvPr id="13" name="Shape 10"/>
          <p:cNvSpPr/>
          <p:nvPr/>
        </p:nvSpPr>
        <p:spPr>
          <a:xfrm>
            <a:off x="457200" y="2194560"/>
            <a:ext cx="2811780" cy="502920"/>
          </a:xfrm>
          <a:prstGeom prst="rect">
            <a:avLst/>
          </a:prstGeom>
          <a:solidFill>
            <a:srgbClr val="1B2D4F"/>
          </a:solidFill>
          <a:ln w="12700">
            <a:solidFill>
              <a:srgbClr val="FFFFFF"/>
            </a:solidFill>
            <a:prstDash val="solid"/>
          </a:ln>
        </p:spPr>
      </p:sp>
      <p:sp>
        <p:nvSpPr>
          <p:cNvPr id="14" name="Text 11"/>
          <p:cNvSpPr/>
          <p:nvPr/>
        </p:nvSpPr>
        <p:spPr>
          <a:xfrm>
            <a:off x="45720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Type</a:t>
            </a:r>
            <a:endParaRPr lang="en-US" sz="1200" dirty="0"/>
          </a:p>
        </p:txBody>
      </p:sp>
      <p:sp>
        <p:nvSpPr>
          <p:cNvPr id="15" name="Shape 12"/>
          <p:cNvSpPr/>
          <p:nvPr/>
        </p:nvSpPr>
        <p:spPr>
          <a:xfrm>
            <a:off x="3268980" y="2194560"/>
            <a:ext cx="2811780" cy="502920"/>
          </a:xfrm>
          <a:prstGeom prst="rect">
            <a:avLst/>
          </a:prstGeom>
          <a:solidFill>
            <a:srgbClr val="1B2D4F"/>
          </a:solidFill>
          <a:ln w="12700">
            <a:solidFill>
              <a:srgbClr val="FFFFFF"/>
            </a:solidFill>
            <a:prstDash val="solid"/>
          </a:ln>
        </p:spPr>
      </p:sp>
      <p:sp>
        <p:nvSpPr>
          <p:cNvPr id="16" name="Text 13"/>
          <p:cNvSpPr/>
          <p:nvPr/>
        </p:nvSpPr>
        <p:spPr>
          <a:xfrm>
            <a:off x="326898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Series / Examples</a:t>
            </a:r>
            <a:endParaRPr lang="en-US" sz="1200" dirty="0"/>
          </a:p>
        </p:txBody>
      </p:sp>
      <p:sp>
        <p:nvSpPr>
          <p:cNvPr id="17" name="Shape 14"/>
          <p:cNvSpPr/>
          <p:nvPr/>
        </p:nvSpPr>
        <p:spPr>
          <a:xfrm>
            <a:off x="6080760" y="2194560"/>
            <a:ext cx="2811780" cy="502920"/>
          </a:xfrm>
          <a:prstGeom prst="rect">
            <a:avLst/>
          </a:prstGeom>
          <a:solidFill>
            <a:srgbClr val="1B2D4F"/>
          </a:solidFill>
          <a:ln w="12700">
            <a:solidFill>
              <a:srgbClr val="FFFFFF"/>
            </a:solidFill>
            <a:prstDash val="solid"/>
          </a:ln>
        </p:spPr>
      </p:sp>
      <p:sp>
        <p:nvSpPr>
          <p:cNvPr id="18" name="Text 15"/>
          <p:cNvSpPr/>
          <p:nvPr/>
        </p:nvSpPr>
        <p:spPr>
          <a:xfrm>
            <a:off x="608076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Use</a:t>
            </a:r>
            <a:endParaRPr lang="en-US" sz="1200" dirty="0"/>
          </a:p>
        </p:txBody>
      </p:sp>
      <p:sp>
        <p:nvSpPr>
          <p:cNvPr id="19" name="Shape 16"/>
          <p:cNvSpPr/>
          <p:nvPr/>
        </p:nvSpPr>
        <p:spPr>
          <a:xfrm>
            <a:off x="8892540" y="2194560"/>
            <a:ext cx="2811780" cy="502920"/>
          </a:xfrm>
          <a:prstGeom prst="rect">
            <a:avLst/>
          </a:prstGeom>
          <a:solidFill>
            <a:srgbClr val="1B2D4F"/>
          </a:solidFill>
          <a:ln w="12700">
            <a:solidFill>
              <a:srgbClr val="FFFFFF"/>
            </a:solidFill>
            <a:prstDash val="solid"/>
          </a:ln>
        </p:spPr>
      </p:sp>
      <p:sp>
        <p:nvSpPr>
          <p:cNvPr id="20" name="Text 17"/>
          <p:cNvSpPr/>
          <p:nvPr/>
        </p:nvSpPr>
        <p:spPr>
          <a:xfrm>
            <a:off x="8892540" y="2194560"/>
            <a:ext cx="2811780" cy="50292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Orbit</a:t>
            </a:r>
            <a:endParaRPr lang="en-US" sz="1200" dirty="0"/>
          </a:p>
        </p:txBody>
      </p:sp>
      <p:sp>
        <p:nvSpPr>
          <p:cNvPr id="21" name="Shape 18"/>
          <p:cNvSpPr/>
          <p:nvPr/>
        </p:nvSpPr>
        <p:spPr>
          <a:xfrm>
            <a:off x="457200" y="2697480"/>
            <a:ext cx="2811780" cy="502920"/>
          </a:xfrm>
          <a:prstGeom prst="rect">
            <a:avLst/>
          </a:prstGeom>
          <a:solidFill>
            <a:srgbClr val="FFF8F0"/>
          </a:solidFill>
          <a:ln w="6350">
            <a:solidFill>
              <a:srgbClr val="E8ECF3"/>
            </a:solidFill>
            <a:prstDash val="solid"/>
          </a:ln>
        </p:spPr>
      </p:sp>
      <p:sp>
        <p:nvSpPr>
          <p:cNvPr id="22" name="Text 19"/>
          <p:cNvSpPr/>
          <p:nvPr/>
        </p:nvSpPr>
        <p:spPr>
          <a:xfrm>
            <a:off x="548640" y="269748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Communication</a:t>
            </a:r>
            <a:endParaRPr lang="en-US" sz="1100" dirty="0"/>
          </a:p>
        </p:txBody>
      </p:sp>
      <p:sp>
        <p:nvSpPr>
          <p:cNvPr id="23" name="Shape 20"/>
          <p:cNvSpPr/>
          <p:nvPr/>
        </p:nvSpPr>
        <p:spPr>
          <a:xfrm>
            <a:off x="3268980" y="2697480"/>
            <a:ext cx="2811780" cy="502920"/>
          </a:xfrm>
          <a:prstGeom prst="rect">
            <a:avLst/>
          </a:prstGeom>
          <a:solidFill>
            <a:srgbClr val="FFF8F0"/>
          </a:solidFill>
          <a:ln w="6350">
            <a:solidFill>
              <a:srgbClr val="E8ECF3"/>
            </a:solidFill>
            <a:prstDash val="solid"/>
          </a:ln>
        </p:spPr>
      </p:sp>
      <p:sp>
        <p:nvSpPr>
          <p:cNvPr id="24" name="Text 21"/>
          <p:cNvSpPr/>
          <p:nvPr/>
        </p:nvSpPr>
        <p:spPr>
          <a:xfrm>
            <a:off x="336042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INSAT, GSAT</a:t>
            </a:r>
            <a:endParaRPr lang="en-US" sz="1100" dirty="0"/>
          </a:p>
        </p:txBody>
      </p:sp>
      <p:sp>
        <p:nvSpPr>
          <p:cNvPr id="25" name="Shape 22"/>
          <p:cNvSpPr/>
          <p:nvPr/>
        </p:nvSpPr>
        <p:spPr>
          <a:xfrm>
            <a:off x="6080760" y="2697480"/>
            <a:ext cx="2811780" cy="502920"/>
          </a:xfrm>
          <a:prstGeom prst="rect">
            <a:avLst/>
          </a:prstGeom>
          <a:solidFill>
            <a:srgbClr val="FFF8F0"/>
          </a:solidFill>
          <a:ln w="6350">
            <a:solidFill>
              <a:srgbClr val="E8ECF3"/>
            </a:solidFill>
            <a:prstDash val="solid"/>
          </a:ln>
        </p:spPr>
      </p:sp>
      <p:sp>
        <p:nvSpPr>
          <p:cNvPr id="26" name="Text 23"/>
          <p:cNvSpPr/>
          <p:nvPr/>
        </p:nvSpPr>
        <p:spPr>
          <a:xfrm>
            <a:off x="617220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TV, telephony, broadband, govt communications</a:t>
            </a:r>
            <a:endParaRPr lang="en-US" sz="1100" dirty="0"/>
          </a:p>
        </p:txBody>
      </p:sp>
      <p:sp>
        <p:nvSpPr>
          <p:cNvPr id="27" name="Shape 24"/>
          <p:cNvSpPr/>
          <p:nvPr/>
        </p:nvSpPr>
        <p:spPr>
          <a:xfrm>
            <a:off x="8892540" y="2697480"/>
            <a:ext cx="2811780" cy="502920"/>
          </a:xfrm>
          <a:prstGeom prst="rect">
            <a:avLst/>
          </a:prstGeom>
          <a:solidFill>
            <a:srgbClr val="FFF8F0"/>
          </a:solidFill>
          <a:ln w="6350">
            <a:solidFill>
              <a:srgbClr val="E8ECF3"/>
            </a:solidFill>
            <a:prstDash val="solid"/>
          </a:ln>
        </p:spPr>
      </p:sp>
      <p:sp>
        <p:nvSpPr>
          <p:cNvPr id="28" name="Text 25"/>
          <p:cNvSpPr/>
          <p:nvPr/>
        </p:nvSpPr>
        <p:spPr>
          <a:xfrm>
            <a:off x="8983980" y="269748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Geostationary</a:t>
            </a:r>
            <a:endParaRPr lang="en-US" sz="1100" dirty="0"/>
          </a:p>
        </p:txBody>
      </p:sp>
      <p:sp>
        <p:nvSpPr>
          <p:cNvPr id="29" name="Shape 26"/>
          <p:cNvSpPr/>
          <p:nvPr/>
        </p:nvSpPr>
        <p:spPr>
          <a:xfrm>
            <a:off x="457200" y="3200400"/>
            <a:ext cx="2811780" cy="502920"/>
          </a:xfrm>
          <a:prstGeom prst="rect">
            <a:avLst/>
          </a:prstGeom>
          <a:solidFill>
            <a:srgbClr val="FFFFFF"/>
          </a:solidFill>
          <a:ln w="6350">
            <a:solidFill>
              <a:srgbClr val="E8ECF3"/>
            </a:solidFill>
            <a:prstDash val="solid"/>
          </a:ln>
        </p:spPr>
      </p:sp>
      <p:sp>
        <p:nvSpPr>
          <p:cNvPr id="30" name="Text 27"/>
          <p:cNvSpPr/>
          <p:nvPr/>
        </p:nvSpPr>
        <p:spPr>
          <a:xfrm>
            <a:off x="548640" y="320040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Earth Observation</a:t>
            </a:r>
            <a:endParaRPr lang="en-US" sz="1100" dirty="0"/>
          </a:p>
        </p:txBody>
      </p:sp>
      <p:sp>
        <p:nvSpPr>
          <p:cNvPr id="31" name="Shape 28"/>
          <p:cNvSpPr/>
          <p:nvPr/>
        </p:nvSpPr>
        <p:spPr>
          <a:xfrm>
            <a:off x="3268980" y="3200400"/>
            <a:ext cx="2811780" cy="502920"/>
          </a:xfrm>
          <a:prstGeom prst="rect">
            <a:avLst/>
          </a:prstGeom>
          <a:solidFill>
            <a:srgbClr val="FFFFFF"/>
          </a:solidFill>
          <a:ln w="6350">
            <a:solidFill>
              <a:srgbClr val="E8ECF3"/>
            </a:solidFill>
            <a:prstDash val="solid"/>
          </a:ln>
        </p:spPr>
      </p:sp>
      <p:sp>
        <p:nvSpPr>
          <p:cNvPr id="32" name="Text 29"/>
          <p:cNvSpPr/>
          <p:nvPr/>
        </p:nvSpPr>
        <p:spPr>
          <a:xfrm>
            <a:off x="336042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IRS, RISAT, Cartosat-3</a:t>
            </a:r>
            <a:endParaRPr lang="en-US" sz="1100" dirty="0"/>
          </a:p>
        </p:txBody>
      </p:sp>
      <p:sp>
        <p:nvSpPr>
          <p:cNvPr id="33" name="Shape 30"/>
          <p:cNvSpPr/>
          <p:nvPr/>
        </p:nvSpPr>
        <p:spPr>
          <a:xfrm>
            <a:off x="6080760" y="3200400"/>
            <a:ext cx="2811780" cy="502920"/>
          </a:xfrm>
          <a:prstGeom prst="rect">
            <a:avLst/>
          </a:prstGeom>
          <a:solidFill>
            <a:srgbClr val="FFFFFF"/>
          </a:solidFill>
          <a:ln w="6350">
            <a:solidFill>
              <a:srgbClr val="E8ECF3"/>
            </a:solidFill>
            <a:prstDash val="solid"/>
          </a:ln>
        </p:spPr>
      </p:sp>
      <p:sp>
        <p:nvSpPr>
          <p:cNvPr id="34" name="Text 31"/>
          <p:cNvSpPr/>
          <p:nvPr/>
        </p:nvSpPr>
        <p:spPr>
          <a:xfrm>
            <a:off x="617220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Resources, mapping, sub-30 cm imaging</a:t>
            </a:r>
            <a:endParaRPr lang="en-US" sz="1100" dirty="0"/>
          </a:p>
        </p:txBody>
      </p:sp>
      <p:sp>
        <p:nvSpPr>
          <p:cNvPr id="35" name="Shape 32"/>
          <p:cNvSpPr/>
          <p:nvPr/>
        </p:nvSpPr>
        <p:spPr>
          <a:xfrm>
            <a:off x="8892540" y="3200400"/>
            <a:ext cx="2811780" cy="502920"/>
          </a:xfrm>
          <a:prstGeom prst="rect">
            <a:avLst/>
          </a:prstGeom>
          <a:solidFill>
            <a:srgbClr val="FFFFFF"/>
          </a:solidFill>
          <a:ln w="6350">
            <a:solidFill>
              <a:srgbClr val="E8ECF3"/>
            </a:solidFill>
            <a:prstDash val="solid"/>
          </a:ln>
        </p:spPr>
      </p:sp>
      <p:sp>
        <p:nvSpPr>
          <p:cNvPr id="36" name="Text 33"/>
          <p:cNvSpPr/>
          <p:nvPr/>
        </p:nvSpPr>
        <p:spPr>
          <a:xfrm>
            <a:off x="8983980" y="320040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Sun-synchronous LEO</a:t>
            </a:r>
            <a:endParaRPr lang="en-US" sz="1100" dirty="0"/>
          </a:p>
        </p:txBody>
      </p:sp>
      <p:sp>
        <p:nvSpPr>
          <p:cNvPr id="37" name="Shape 34"/>
          <p:cNvSpPr/>
          <p:nvPr/>
        </p:nvSpPr>
        <p:spPr>
          <a:xfrm>
            <a:off x="457200" y="3703320"/>
            <a:ext cx="2811780" cy="502920"/>
          </a:xfrm>
          <a:prstGeom prst="rect">
            <a:avLst/>
          </a:prstGeom>
          <a:solidFill>
            <a:srgbClr val="FFF8F0"/>
          </a:solidFill>
          <a:ln w="6350">
            <a:solidFill>
              <a:srgbClr val="E8ECF3"/>
            </a:solidFill>
            <a:prstDash val="solid"/>
          </a:ln>
        </p:spPr>
      </p:sp>
      <p:sp>
        <p:nvSpPr>
          <p:cNvPr id="38" name="Text 35"/>
          <p:cNvSpPr/>
          <p:nvPr/>
        </p:nvSpPr>
        <p:spPr>
          <a:xfrm>
            <a:off x="548640" y="370332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Navigation</a:t>
            </a:r>
            <a:endParaRPr lang="en-US" sz="1100" dirty="0"/>
          </a:p>
        </p:txBody>
      </p:sp>
      <p:sp>
        <p:nvSpPr>
          <p:cNvPr id="39" name="Shape 36"/>
          <p:cNvSpPr/>
          <p:nvPr/>
        </p:nvSpPr>
        <p:spPr>
          <a:xfrm>
            <a:off x="3268980" y="3703320"/>
            <a:ext cx="2811780" cy="502920"/>
          </a:xfrm>
          <a:prstGeom prst="rect">
            <a:avLst/>
          </a:prstGeom>
          <a:solidFill>
            <a:srgbClr val="FFF8F0"/>
          </a:solidFill>
          <a:ln w="6350">
            <a:solidFill>
              <a:srgbClr val="E8ECF3"/>
            </a:solidFill>
            <a:prstDash val="solid"/>
          </a:ln>
        </p:spPr>
      </p:sp>
      <p:sp>
        <p:nvSpPr>
          <p:cNvPr id="40" name="Text 37"/>
          <p:cNvSpPr/>
          <p:nvPr/>
        </p:nvSpPr>
        <p:spPr>
          <a:xfrm>
            <a:off x="336042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NavIC (7 sats)</a:t>
            </a:r>
            <a:endParaRPr lang="en-US" sz="1100" dirty="0"/>
          </a:p>
        </p:txBody>
      </p:sp>
      <p:sp>
        <p:nvSpPr>
          <p:cNvPr id="41" name="Shape 38"/>
          <p:cNvSpPr/>
          <p:nvPr/>
        </p:nvSpPr>
        <p:spPr>
          <a:xfrm>
            <a:off x="6080760" y="3703320"/>
            <a:ext cx="2811780" cy="502920"/>
          </a:xfrm>
          <a:prstGeom prst="rect">
            <a:avLst/>
          </a:prstGeom>
          <a:solidFill>
            <a:srgbClr val="FFF8F0"/>
          </a:solidFill>
          <a:ln w="6350">
            <a:solidFill>
              <a:srgbClr val="E8ECF3"/>
            </a:solidFill>
            <a:prstDash val="solid"/>
          </a:ln>
        </p:spPr>
      </p:sp>
      <p:sp>
        <p:nvSpPr>
          <p:cNvPr id="42" name="Text 39"/>
          <p:cNvSpPr/>
          <p:nvPr/>
        </p:nvSpPr>
        <p:spPr>
          <a:xfrm>
            <a:off x="617220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Regional positioning, ~1,500 km of Indian territory</a:t>
            </a:r>
            <a:endParaRPr lang="en-US" sz="1100" dirty="0"/>
          </a:p>
        </p:txBody>
      </p:sp>
      <p:sp>
        <p:nvSpPr>
          <p:cNvPr id="43" name="Shape 40"/>
          <p:cNvSpPr/>
          <p:nvPr/>
        </p:nvSpPr>
        <p:spPr>
          <a:xfrm>
            <a:off x="8892540" y="3703320"/>
            <a:ext cx="2811780" cy="502920"/>
          </a:xfrm>
          <a:prstGeom prst="rect">
            <a:avLst/>
          </a:prstGeom>
          <a:solidFill>
            <a:srgbClr val="FFF8F0"/>
          </a:solidFill>
          <a:ln w="6350">
            <a:solidFill>
              <a:srgbClr val="E8ECF3"/>
            </a:solidFill>
            <a:prstDash val="solid"/>
          </a:ln>
        </p:spPr>
      </p:sp>
      <p:sp>
        <p:nvSpPr>
          <p:cNvPr id="44" name="Text 41"/>
          <p:cNvSpPr/>
          <p:nvPr/>
        </p:nvSpPr>
        <p:spPr>
          <a:xfrm>
            <a:off x="8983980" y="370332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GEO + Inclined GSO</a:t>
            </a:r>
            <a:endParaRPr lang="en-US" sz="1100" dirty="0"/>
          </a:p>
        </p:txBody>
      </p:sp>
      <p:sp>
        <p:nvSpPr>
          <p:cNvPr id="45" name="Shape 42"/>
          <p:cNvSpPr/>
          <p:nvPr/>
        </p:nvSpPr>
        <p:spPr>
          <a:xfrm>
            <a:off x="457200" y="4206240"/>
            <a:ext cx="2811780" cy="502920"/>
          </a:xfrm>
          <a:prstGeom prst="rect">
            <a:avLst/>
          </a:prstGeom>
          <a:solidFill>
            <a:srgbClr val="FFFFFF"/>
          </a:solidFill>
          <a:ln w="6350">
            <a:solidFill>
              <a:srgbClr val="E8ECF3"/>
            </a:solidFill>
            <a:prstDash val="solid"/>
          </a:ln>
        </p:spPr>
      </p:sp>
      <p:sp>
        <p:nvSpPr>
          <p:cNvPr id="46" name="Text 43"/>
          <p:cNvSpPr/>
          <p:nvPr/>
        </p:nvSpPr>
        <p:spPr>
          <a:xfrm>
            <a:off x="548640" y="420624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Scientific</a:t>
            </a:r>
            <a:endParaRPr lang="en-US" sz="1100" dirty="0"/>
          </a:p>
        </p:txBody>
      </p:sp>
      <p:sp>
        <p:nvSpPr>
          <p:cNvPr id="47" name="Shape 44"/>
          <p:cNvSpPr/>
          <p:nvPr/>
        </p:nvSpPr>
        <p:spPr>
          <a:xfrm>
            <a:off x="3268980" y="4206240"/>
            <a:ext cx="2811780" cy="502920"/>
          </a:xfrm>
          <a:prstGeom prst="rect">
            <a:avLst/>
          </a:prstGeom>
          <a:solidFill>
            <a:srgbClr val="FFFFFF"/>
          </a:solidFill>
          <a:ln w="6350">
            <a:solidFill>
              <a:srgbClr val="E8ECF3"/>
            </a:solidFill>
            <a:prstDash val="solid"/>
          </a:ln>
        </p:spPr>
      </p:sp>
      <p:sp>
        <p:nvSpPr>
          <p:cNvPr id="48" name="Text 45"/>
          <p:cNvSpPr/>
          <p:nvPr/>
        </p:nvSpPr>
        <p:spPr>
          <a:xfrm>
            <a:off x="336042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Astrosat, Aditya-L1</a:t>
            </a:r>
            <a:endParaRPr lang="en-US" sz="1100" dirty="0"/>
          </a:p>
        </p:txBody>
      </p:sp>
      <p:sp>
        <p:nvSpPr>
          <p:cNvPr id="49" name="Shape 46"/>
          <p:cNvSpPr/>
          <p:nvPr/>
        </p:nvSpPr>
        <p:spPr>
          <a:xfrm>
            <a:off x="6080760" y="4206240"/>
            <a:ext cx="2811780" cy="502920"/>
          </a:xfrm>
          <a:prstGeom prst="rect">
            <a:avLst/>
          </a:prstGeom>
          <a:solidFill>
            <a:srgbClr val="FFFFFF"/>
          </a:solidFill>
          <a:ln w="6350">
            <a:solidFill>
              <a:srgbClr val="E8ECF3"/>
            </a:solidFill>
            <a:prstDash val="solid"/>
          </a:ln>
        </p:spPr>
      </p:sp>
      <p:sp>
        <p:nvSpPr>
          <p:cNvPr id="50" name="Text 47"/>
          <p:cNvSpPr/>
          <p:nvPr/>
        </p:nvSpPr>
        <p:spPr>
          <a:xfrm>
            <a:off x="617220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X-ray astronomy, solar observation at L1 point</a:t>
            </a:r>
            <a:endParaRPr lang="en-US" sz="1100" dirty="0"/>
          </a:p>
        </p:txBody>
      </p:sp>
      <p:sp>
        <p:nvSpPr>
          <p:cNvPr id="51" name="Shape 48"/>
          <p:cNvSpPr/>
          <p:nvPr/>
        </p:nvSpPr>
        <p:spPr>
          <a:xfrm>
            <a:off x="8892540" y="4206240"/>
            <a:ext cx="2811780" cy="502920"/>
          </a:xfrm>
          <a:prstGeom prst="rect">
            <a:avLst/>
          </a:prstGeom>
          <a:solidFill>
            <a:srgbClr val="FFFFFF"/>
          </a:solidFill>
          <a:ln w="6350">
            <a:solidFill>
              <a:srgbClr val="E8ECF3"/>
            </a:solidFill>
            <a:prstDash val="solid"/>
          </a:ln>
        </p:spPr>
      </p:sp>
      <p:sp>
        <p:nvSpPr>
          <p:cNvPr id="52" name="Text 49"/>
          <p:cNvSpPr/>
          <p:nvPr/>
        </p:nvSpPr>
        <p:spPr>
          <a:xfrm>
            <a:off x="8983980" y="420624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LEO / Halo</a:t>
            </a:r>
            <a:endParaRPr lang="en-US" sz="1100" dirty="0"/>
          </a:p>
        </p:txBody>
      </p:sp>
      <p:sp>
        <p:nvSpPr>
          <p:cNvPr id="53" name="Shape 50"/>
          <p:cNvSpPr/>
          <p:nvPr/>
        </p:nvSpPr>
        <p:spPr>
          <a:xfrm>
            <a:off x="457200" y="4709160"/>
            <a:ext cx="2811780" cy="502920"/>
          </a:xfrm>
          <a:prstGeom prst="rect">
            <a:avLst/>
          </a:prstGeom>
          <a:solidFill>
            <a:srgbClr val="FFF8F0"/>
          </a:solidFill>
          <a:ln w="6350">
            <a:solidFill>
              <a:srgbClr val="E8ECF3"/>
            </a:solidFill>
            <a:prstDash val="solid"/>
          </a:ln>
        </p:spPr>
      </p:sp>
      <p:sp>
        <p:nvSpPr>
          <p:cNvPr id="54" name="Text 51"/>
          <p:cNvSpPr/>
          <p:nvPr/>
        </p:nvSpPr>
        <p:spPr>
          <a:xfrm>
            <a:off x="548640" y="4709160"/>
            <a:ext cx="2628900" cy="502920"/>
          </a:xfrm>
          <a:prstGeom prst="rect">
            <a:avLst/>
          </a:prstGeom>
          <a:noFill/>
          <a:ln/>
        </p:spPr>
        <p:txBody>
          <a:bodyPr wrap="square" rtlCol="0" anchor="ctr"/>
          <a:lstStyle/>
          <a:p>
            <a:pPr algn="l" indent="0" marL="0">
              <a:buNone/>
            </a:pPr>
            <a:r>
              <a:rPr lang="en-US" sz="1100" b="1" dirty="0">
                <a:solidFill>
                  <a:srgbClr val="1B2D4F"/>
                </a:solidFill>
                <a:latin typeface="Calibri" pitchFamily="34" charset="0"/>
                <a:ea typeface="Calibri" pitchFamily="34" charset="-122"/>
                <a:cs typeface="Calibri" pitchFamily="34" charset="-120"/>
              </a:rPr>
              <a:t>Defence</a:t>
            </a:r>
            <a:endParaRPr lang="en-US" sz="1100" dirty="0"/>
          </a:p>
        </p:txBody>
      </p:sp>
      <p:sp>
        <p:nvSpPr>
          <p:cNvPr id="55" name="Shape 52"/>
          <p:cNvSpPr/>
          <p:nvPr/>
        </p:nvSpPr>
        <p:spPr>
          <a:xfrm>
            <a:off x="3268980" y="4709160"/>
            <a:ext cx="2811780" cy="502920"/>
          </a:xfrm>
          <a:prstGeom prst="rect">
            <a:avLst/>
          </a:prstGeom>
          <a:solidFill>
            <a:srgbClr val="FFF8F0"/>
          </a:solidFill>
          <a:ln w="6350">
            <a:solidFill>
              <a:srgbClr val="E8ECF3"/>
            </a:solidFill>
            <a:prstDash val="solid"/>
          </a:ln>
        </p:spPr>
      </p:sp>
      <p:sp>
        <p:nvSpPr>
          <p:cNvPr id="56" name="Text 53"/>
          <p:cNvSpPr/>
          <p:nvPr/>
        </p:nvSpPr>
        <p:spPr>
          <a:xfrm>
            <a:off x="336042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EMISAT, GSAT-7 'Rukmini', RISAT-2BR1</a:t>
            </a:r>
            <a:endParaRPr lang="en-US" sz="1100" dirty="0"/>
          </a:p>
        </p:txBody>
      </p:sp>
      <p:sp>
        <p:nvSpPr>
          <p:cNvPr id="57" name="Shape 54"/>
          <p:cNvSpPr/>
          <p:nvPr/>
        </p:nvSpPr>
        <p:spPr>
          <a:xfrm>
            <a:off x="6080760" y="4709160"/>
            <a:ext cx="2811780" cy="502920"/>
          </a:xfrm>
          <a:prstGeom prst="rect">
            <a:avLst/>
          </a:prstGeom>
          <a:solidFill>
            <a:srgbClr val="FFF8F0"/>
          </a:solidFill>
          <a:ln w="6350">
            <a:solidFill>
              <a:srgbClr val="E8ECF3"/>
            </a:solidFill>
            <a:prstDash val="solid"/>
          </a:ln>
        </p:spPr>
      </p:sp>
      <p:sp>
        <p:nvSpPr>
          <p:cNvPr id="58" name="Text 55"/>
          <p:cNvSpPr/>
          <p:nvPr/>
        </p:nvSpPr>
        <p:spPr>
          <a:xfrm>
            <a:off x="617220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ELINT, naval comms, SAR surveillance</a:t>
            </a:r>
            <a:endParaRPr lang="en-US" sz="1100" dirty="0"/>
          </a:p>
        </p:txBody>
      </p:sp>
      <p:sp>
        <p:nvSpPr>
          <p:cNvPr id="59" name="Shape 56"/>
          <p:cNvSpPr/>
          <p:nvPr/>
        </p:nvSpPr>
        <p:spPr>
          <a:xfrm>
            <a:off x="8892540" y="4709160"/>
            <a:ext cx="2811780" cy="502920"/>
          </a:xfrm>
          <a:prstGeom prst="rect">
            <a:avLst/>
          </a:prstGeom>
          <a:solidFill>
            <a:srgbClr val="FFF8F0"/>
          </a:solidFill>
          <a:ln w="6350">
            <a:solidFill>
              <a:srgbClr val="E8ECF3"/>
            </a:solidFill>
            <a:prstDash val="solid"/>
          </a:ln>
        </p:spPr>
      </p:sp>
      <p:sp>
        <p:nvSpPr>
          <p:cNvPr id="60" name="Text 57"/>
          <p:cNvSpPr/>
          <p:nvPr/>
        </p:nvSpPr>
        <p:spPr>
          <a:xfrm>
            <a:off x="8983980" y="4709160"/>
            <a:ext cx="2628900" cy="502920"/>
          </a:xfrm>
          <a:prstGeom prst="rect">
            <a:avLst/>
          </a:prstGeom>
          <a:noFill/>
          <a:ln/>
        </p:spPr>
        <p:txBody>
          <a:bodyPr wrap="square" rtlCol="0" anchor="ctr"/>
          <a:lstStyle/>
          <a:p>
            <a:pPr algn="ctr" indent="0" marL="0">
              <a:buNone/>
            </a:pPr>
            <a:r>
              <a:rPr lang="en-US" sz="1100" dirty="0">
                <a:solidFill>
                  <a:srgbClr val="1A1A1A"/>
                </a:solidFill>
                <a:latin typeface="Calibri" pitchFamily="34" charset="0"/>
                <a:ea typeface="Calibri" pitchFamily="34" charset="-122"/>
                <a:cs typeface="Calibri" pitchFamily="34" charset="-120"/>
              </a:rPr>
              <a:t>LEO / GEO</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NATIONAL SECURITY</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Mission Shakti &amp; Defence Space</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On 27 March 2019, India became the 4th country (after USSR, USA, China) to demonstrate Anti-Satellite (ASAT) capability — intercepting an Indian satellite in Low Earth Orbit. The test was conducted by DRDO and announced by PM Modi.</a:t>
            </a:r>
            <a:endParaRPr lang="en-US" sz="18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OST COMPLIANCE</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OST Art IV bars only WEAPONS OF MASS DESTRUCTION in orbit. Conventional kinetic ASAT against your OWN sat at low altitude is treaty-compliant. Debris was short-lived.</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DSA</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Defence Space Agency (DSA) set up 2019, Bengaluru. Tri-service. Planning satellite-based surveillance Phase III. Focus on counter-ASAT, jamming defences, indigenous SBS.</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DSRO</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Defence Space Research Organisation handles R&amp;D. Project NETRA — domestic Space Situational Awareness (SSA). IS4OM — system for safe &amp; sustainable operations management.</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VOCABULARY DRILL</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Glossary — India's Space Programme</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Key terms to recognise on sight</a:t>
            </a:r>
            <a:endParaRPr lang="en-US" sz="1400" dirty="0"/>
          </a:p>
        </p:txBody>
      </p:sp>
      <p:sp>
        <p:nvSpPr>
          <p:cNvPr id="13" name="Shape 10"/>
          <p:cNvSpPr/>
          <p:nvPr/>
        </p:nvSpPr>
        <p:spPr>
          <a:xfrm>
            <a:off x="457200" y="2103120"/>
            <a:ext cx="3657600" cy="868680"/>
          </a:xfrm>
          <a:prstGeom prst="roundRect">
            <a:avLst>
              <a:gd name="adj" fmla="val 5263"/>
            </a:avLst>
          </a:prstGeom>
          <a:solidFill>
            <a:srgbClr val="FFFFFF"/>
          </a:solidFill>
          <a:ln w="9525">
            <a:solidFill>
              <a:srgbClr val="1B2D4F"/>
            </a:solidFill>
            <a:prstDash val="solid"/>
          </a:ln>
        </p:spPr>
      </p:sp>
      <p:sp>
        <p:nvSpPr>
          <p:cNvPr id="14" name="Shape 11"/>
          <p:cNvSpPr/>
          <p:nvPr/>
        </p:nvSpPr>
        <p:spPr>
          <a:xfrm>
            <a:off x="457200" y="2103120"/>
            <a:ext cx="109728" cy="868680"/>
          </a:xfrm>
          <a:prstGeom prst="rect">
            <a:avLst/>
          </a:prstGeom>
          <a:solidFill>
            <a:srgbClr val="FF6B35"/>
          </a:solidFill>
          <a:ln/>
        </p:spPr>
      </p:sp>
      <p:sp>
        <p:nvSpPr>
          <p:cNvPr id="15" name="Text 12"/>
          <p:cNvSpPr/>
          <p:nvPr/>
        </p:nvSpPr>
        <p:spPr>
          <a:xfrm>
            <a:off x="68580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OST 1967</a:t>
            </a:r>
            <a:endParaRPr lang="en-US" sz="1200" dirty="0"/>
          </a:p>
        </p:txBody>
      </p:sp>
      <p:sp>
        <p:nvSpPr>
          <p:cNvPr id="16" name="Text 13"/>
          <p:cNvSpPr/>
          <p:nvPr/>
        </p:nvSpPr>
        <p:spPr>
          <a:xfrm>
            <a:off x="68580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Outer Space Treaty — 'Magna Carta of space'</a:t>
            </a:r>
            <a:endParaRPr lang="en-US" sz="1000" dirty="0"/>
          </a:p>
        </p:txBody>
      </p:sp>
      <p:sp>
        <p:nvSpPr>
          <p:cNvPr id="17" name="Shape 14"/>
          <p:cNvSpPr/>
          <p:nvPr/>
        </p:nvSpPr>
        <p:spPr>
          <a:xfrm>
            <a:off x="4251960" y="2103120"/>
            <a:ext cx="3657600" cy="868680"/>
          </a:xfrm>
          <a:prstGeom prst="roundRect">
            <a:avLst>
              <a:gd name="adj" fmla="val 5263"/>
            </a:avLst>
          </a:prstGeom>
          <a:solidFill>
            <a:srgbClr val="FFFFFF"/>
          </a:solidFill>
          <a:ln w="9525">
            <a:solidFill>
              <a:srgbClr val="1B2D4F"/>
            </a:solidFill>
            <a:prstDash val="solid"/>
          </a:ln>
        </p:spPr>
      </p:sp>
      <p:sp>
        <p:nvSpPr>
          <p:cNvPr id="18" name="Shape 15"/>
          <p:cNvSpPr/>
          <p:nvPr/>
        </p:nvSpPr>
        <p:spPr>
          <a:xfrm>
            <a:off x="4251960" y="2103120"/>
            <a:ext cx="109728" cy="868680"/>
          </a:xfrm>
          <a:prstGeom prst="rect">
            <a:avLst/>
          </a:prstGeom>
          <a:solidFill>
            <a:srgbClr val="FF6B35"/>
          </a:solidFill>
          <a:ln/>
        </p:spPr>
      </p:sp>
      <p:sp>
        <p:nvSpPr>
          <p:cNvPr id="19" name="Text 16"/>
          <p:cNvSpPr/>
          <p:nvPr/>
        </p:nvSpPr>
        <p:spPr>
          <a:xfrm>
            <a:off x="448056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IN-SPACe</a:t>
            </a:r>
            <a:endParaRPr lang="en-US" sz="1200" dirty="0"/>
          </a:p>
        </p:txBody>
      </p:sp>
      <p:sp>
        <p:nvSpPr>
          <p:cNvPr id="20" name="Text 17"/>
          <p:cNvSpPr/>
          <p:nvPr/>
        </p:nvSpPr>
        <p:spPr>
          <a:xfrm>
            <a:off x="448056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Indian National Space Promotion &amp; Authorisation Centre</a:t>
            </a:r>
            <a:endParaRPr lang="en-US" sz="1000" dirty="0"/>
          </a:p>
        </p:txBody>
      </p:sp>
      <p:sp>
        <p:nvSpPr>
          <p:cNvPr id="21" name="Shape 18"/>
          <p:cNvSpPr/>
          <p:nvPr/>
        </p:nvSpPr>
        <p:spPr>
          <a:xfrm>
            <a:off x="8046720" y="2103120"/>
            <a:ext cx="3657600" cy="868680"/>
          </a:xfrm>
          <a:prstGeom prst="roundRect">
            <a:avLst>
              <a:gd name="adj" fmla="val 5263"/>
            </a:avLst>
          </a:prstGeom>
          <a:solidFill>
            <a:srgbClr val="FFFFFF"/>
          </a:solidFill>
          <a:ln w="9525">
            <a:solidFill>
              <a:srgbClr val="1B2D4F"/>
            </a:solidFill>
            <a:prstDash val="solid"/>
          </a:ln>
        </p:spPr>
      </p:sp>
      <p:sp>
        <p:nvSpPr>
          <p:cNvPr id="22" name="Shape 19"/>
          <p:cNvSpPr/>
          <p:nvPr/>
        </p:nvSpPr>
        <p:spPr>
          <a:xfrm>
            <a:off x="8046720" y="2103120"/>
            <a:ext cx="109728" cy="868680"/>
          </a:xfrm>
          <a:prstGeom prst="rect">
            <a:avLst/>
          </a:prstGeom>
          <a:solidFill>
            <a:srgbClr val="FF6B35"/>
          </a:solidFill>
          <a:ln/>
        </p:spPr>
      </p:sp>
      <p:sp>
        <p:nvSpPr>
          <p:cNvPr id="23" name="Text 20"/>
          <p:cNvSpPr/>
          <p:nvPr/>
        </p:nvSpPr>
        <p:spPr>
          <a:xfrm>
            <a:off x="827532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NSIL</a:t>
            </a:r>
            <a:endParaRPr lang="en-US" sz="1200" dirty="0"/>
          </a:p>
        </p:txBody>
      </p:sp>
      <p:sp>
        <p:nvSpPr>
          <p:cNvPr id="24" name="Text 21"/>
          <p:cNvSpPr/>
          <p:nvPr/>
        </p:nvSpPr>
        <p:spPr>
          <a:xfrm>
            <a:off x="8275320" y="2468880"/>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NewSpace India Ltd — ISRO's commercial PSU</a:t>
            </a:r>
            <a:endParaRPr lang="en-US" sz="1000" dirty="0"/>
          </a:p>
        </p:txBody>
      </p:sp>
      <p:sp>
        <p:nvSpPr>
          <p:cNvPr id="25" name="Shape 22"/>
          <p:cNvSpPr/>
          <p:nvPr/>
        </p:nvSpPr>
        <p:spPr>
          <a:xfrm>
            <a:off x="457200" y="3081528"/>
            <a:ext cx="3657600" cy="868680"/>
          </a:xfrm>
          <a:prstGeom prst="roundRect">
            <a:avLst>
              <a:gd name="adj" fmla="val 5263"/>
            </a:avLst>
          </a:prstGeom>
          <a:solidFill>
            <a:srgbClr val="FFFFFF"/>
          </a:solidFill>
          <a:ln w="9525">
            <a:solidFill>
              <a:srgbClr val="1B2D4F"/>
            </a:solidFill>
            <a:prstDash val="solid"/>
          </a:ln>
        </p:spPr>
      </p:sp>
      <p:sp>
        <p:nvSpPr>
          <p:cNvPr id="26" name="Shape 23"/>
          <p:cNvSpPr/>
          <p:nvPr/>
        </p:nvSpPr>
        <p:spPr>
          <a:xfrm>
            <a:off x="457200" y="3081528"/>
            <a:ext cx="109728" cy="868680"/>
          </a:xfrm>
          <a:prstGeom prst="rect">
            <a:avLst/>
          </a:prstGeom>
          <a:solidFill>
            <a:srgbClr val="FF6B35"/>
          </a:solidFill>
          <a:ln/>
        </p:spPr>
      </p:sp>
      <p:sp>
        <p:nvSpPr>
          <p:cNvPr id="27" name="Text 24"/>
          <p:cNvSpPr/>
          <p:nvPr/>
        </p:nvSpPr>
        <p:spPr>
          <a:xfrm>
            <a:off x="68580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NGE</a:t>
            </a:r>
            <a:endParaRPr lang="en-US" sz="1200" dirty="0"/>
          </a:p>
        </p:txBody>
      </p:sp>
      <p:sp>
        <p:nvSpPr>
          <p:cNvPr id="28" name="Text 25"/>
          <p:cNvSpPr/>
          <p:nvPr/>
        </p:nvSpPr>
        <p:spPr>
          <a:xfrm>
            <a:off x="68580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Non-Govt Entity (private space firm)</a:t>
            </a:r>
            <a:endParaRPr lang="en-US" sz="1000" dirty="0"/>
          </a:p>
        </p:txBody>
      </p:sp>
      <p:sp>
        <p:nvSpPr>
          <p:cNvPr id="29" name="Shape 26"/>
          <p:cNvSpPr/>
          <p:nvPr/>
        </p:nvSpPr>
        <p:spPr>
          <a:xfrm>
            <a:off x="4251960" y="3081528"/>
            <a:ext cx="3657600" cy="868680"/>
          </a:xfrm>
          <a:prstGeom prst="roundRect">
            <a:avLst>
              <a:gd name="adj" fmla="val 5263"/>
            </a:avLst>
          </a:prstGeom>
          <a:solidFill>
            <a:srgbClr val="FFFFFF"/>
          </a:solidFill>
          <a:ln w="9525">
            <a:solidFill>
              <a:srgbClr val="1B2D4F"/>
            </a:solidFill>
            <a:prstDash val="solid"/>
          </a:ln>
        </p:spPr>
      </p:sp>
      <p:sp>
        <p:nvSpPr>
          <p:cNvPr id="30" name="Shape 27"/>
          <p:cNvSpPr/>
          <p:nvPr/>
        </p:nvSpPr>
        <p:spPr>
          <a:xfrm>
            <a:off x="4251960" y="3081528"/>
            <a:ext cx="109728" cy="868680"/>
          </a:xfrm>
          <a:prstGeom prst="rect">
            <a:avLst/>
          </a:prstGeom>
          <a:solidFill>
            <a:srgbClr val="FF6B35"/>
          </a:solidFill>
          <a:ln/>
        </p:spPr>
      </p:sp>
      <p:sp>
        <p:nvSpPr>
          <p:cNvPr id="31" name="Text 28"/>
          <p:cNvSpPr/>
          <p:nvPr/>
        </p:nvSpPr>
        <p:spPr>
          <a:xfrm>
            <a:off x="448056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PFBR</a:t>
            </a:r>
            <a:endParaRPr lang="en-US" sz="1200" dirty="0"/>
          </a:p>
        </p:txBody>
      </p:sp>
      <p:sp>
        <p:nvSpPr>
          <p:cNvPr id="32" name="Text 29"/>
          <p:cNvSpPr/>
          <p:nvPr/>
        </p:nvSpPr>
        <p:spPr>
          <a:xfrm>
            <a:off x="448056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Prototype Fast Breeder Reactor (Stage 2)</a:t>
            </a:r>
            <a:endParaRPr lang="en-US" sz="1000" dirty="0"/>
          </a:p>
        </p:txBody>
      </p:sp>
      <p:sp>
        <p:nvSpPr>
          <p:cNvPr id="33" name="Shape 30"/>
          <p:cNvSpPr/>
          <p:nvPr/>
        </p:nvSpPr>
        <p:spPr>
          <a:xfrm>
            <a:off x="8046720" y="3081528"/>
            <a:ext cx="3657600" cy="868680"/>
          </a:xfrm>
          <a:prstGeom prst="roundRect">
            <a:avLst>
              <a:gd name="adj" fmla="val 5263"/>
            </a:avLst>
          </a:prstGeom>
          <a:solidFill>
            <a:srgbClr val="FFFFFF"/>
          </a:solidFill>
          <a:ln w="9525">
            <a:solidFill>
              <a:srgbClr val="1B2D4F"/>
            </a:solidFill>
            <a:prstDash val="solid"/>
          </a:ln>
        </p:spPr>
      </p:sp>
      <p:sp>
        <p:nvSpPr>
          <p:cNvPr id="34" name="Shape 31"/>
          <p:cNvSpPr/>
          <p:nvPr/>
        </p:nvSpPr>
        <p:spPr>
          <a:xfrm>
            <a:off x="8046720" y="3081528"/>
            <a:ext cx="109728" cy="868680"/>
          </a:xfrm>
          <a:prstGeom prst="rect">
            <a:avLst/>
          </a:prstGeom>
          <a:solidFill>
            <a:srgbClr val="FF6B35"/>
          </a:solidFill>
          <a:ln/>
        </p:spPr>
      </p:sp>
      <p:sp>
        <p:nvSpPr>
          <p:cNvPr id="35" name="Text 32"/>
          <p:cNvSpPr/>
          <p:nvPr/>
        </p:nvSpPr>
        <p:spPr>
          <a:xfrm>
            <a:off x="827532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BHAVINI</a:t>
            </a:r>
            <a:endParaRPr lang="en-US" sz="1200" dirty="0"/>
          </a:p>
        </p:txBody>
      </p:sp>
      <p:sp>
        <p:nvSpPr>
          <p:cNvPr id="36" name="Text 33"/>
          <p:cNvSpPr/>
          <p:nvPr/>
        </p:nvSpPr>
        <p:spPr>
          <a:xfrm>
            <a:off x="8275320" y="3447288"/>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Bharatiya Nabhikiya Vidyut Nigam Ltd</a:t>
            </a:r>
            <a:endParaRPr lang="en-US" sz="1000" dirty="0"/>
          </a:p>
        </p:txBody>
      </p:sp>
      <p:sp>
        <p:nvSpPr>
          <p:cNvPr id="37" name="Shape 34"/>
          <p:cNvSpPr/>
          <p:nvPr/>
        </p:nvSpPr>
        <p:spPr>
          <a:xfrm>
            <a:off x="457200" y="4059936"/>
            <a:ext cx="3657600" cy="868680"/>
          </a:xfrm>
          <a:prstGeom prst="roundRect">
            <a:avLst>
              <a:gd name="adj" fmla="val 5263"/>
            </a:avLst>
          </a:prstGeom>
          <a:solidFill>
            <a:srgbClr val="FFFFFF"/>
          </a:solidFill>
          <a:ln w="9525">
            <a:solidFill>
              <a:srgbClr val="1B2D4F"/>
            </a:solidFill>
            <a:prstDash val="solid"/>
          </a:ln>
        </p:spPr>
      </p:sp>
      <p:sp>
        <p:nvSpPr>
          <p:cNvPr id="38" name="Shape 35"/>
          <p:cNvSpPr/>
          <p:nvPr/>
        </p:nvSpPr>
        <p:spPr>
          <a:xfrm>
            <a:off x="457200" y="4059936"/>
            <a:ext cx="109728" cy="868680"/>
          </a:xfrm>
          <a:prstGeom prst="rect">
            <a:avLst/>
          </a:prstGeom>
          <a:solidFill>
            <a:srgbClr val="FF6B35"/>
          </a:solidFill>
          <a:ln/>
        </p:spPr>
      </p:sp>
      <p:sp>
        <p:nvSpPr>
          <p:cNvPr id="39" name="Text 36"/>
          <p:cNvSpPr/>
          <p:nvPr/>
        </p:nvSpPr>
        <p:spPr>
          <a:xfrm>
            <a:off x="68580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LEO / GEO</a:t>
            </a:r>
            <a:endParaRPr lang="en-US" sz="1200" dirty="0"/>
          </a:p>
        </p:txBody>
      </p:sp>
      <p:sp>
        <p:nvSpPr>
          <p:cNvPr id="40" name="Text 37"/>
          <p:cNvSpPr/>
          <p:nvPr/>
        </p:nvSpPr>
        <p:spPr>
          <a:xfrm>
            <a:off x="68580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Low Earth Orbit (~400 km) / Geostationary (~36,000 km)</a:t>
            </a:r>
            <a:endParaRPr lang="en-US" sz="1000" dirty="0"/>
          </a:p>
        </p:txBody>
      </p:sp>
      <p:sp>
        <p:nvSpPr>
          <p:cNvPr id="41" name="Shape 38"/>
          <p:cNvSpPr/>
          <p:nvPr/>
        </p:nvSpPr>
        <p:spPr>
          <a:xfrm>
            <a:off x="4251960" y="4059936"/>
            <a:ext cx="3657600" cy="868680"/>
          </a:xfrm>
          <a:prstGeom prst="roundRect">
            <a:avLst>
              <a:gd name="adj" fmla="val 5263"/>
            </a:avLst>
          </a:prstGeom>
          <a:solidFill>
            <a:srgbClr val="FFFFFF"/>
          </a:solidFill>
          <a:ln w="9525">
            <a:solidFill>
              <a:srgbClr val="1B2D4F"/>
            </a:solidFill>
            <a:prstDash val="solid"/>
          </a:ln>
        </p:spPr>
      </p:sp>
      <p:sp>
        <p:nvSpPr>
          <p:cNvPr id="42" name="Shape 39"/>
          <p:cNvSpPr/>
          <p:nvPr/>
        </p:nvSpPr>
        <p:spPr>
          <a:xfrm>
            <a:off x="4251960" y="4059936"/>
            <a:ext cx="109728" cy="868680"/>
          </a:xfrm>
          <a:prstGeom prst="rect">
            <a:avLst/>
          </a:prstGeom>
          <a:solidFill>
            <a:srgbClr val="FF6B35"/>
          </a:solidFill>
          <a:ln/>
        </p:spPr>
      </p:sp>
      <p:sp>
        <p:nvSpPr>
          <p:cNvPr id="43" name="Text 40"/>
          <p:cNvSpPr/>
          <p:nvPr/>
        </p:nvSpPr>
        <p:spPr>
          <a:xfrm>
            <a:off x="448056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ASAT</a:t>
            </a:r>
            <a:endParaRPr lang="en-US" sz="1200" dirty="0"/>
          </a:p>
        </p:txBody>
      </p:sp>
      <p:sp>
        <p:nvSpPr>
          <p:cNvPr id="44" name="Text 41"/>
          <p:cNvSpPr/>
          <p:nvPr/>
        </p:nvSpPr>
        <p:spPr>
          <a:xfrm>
            <a:off x="448056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Anti-Satellite weapon (Mission Shakti, 2019)</a:t>
            </a:r>
            <a:endParaRPr lang="en-US" sz="1000" dirty="0"/>
          </a:p>
        </p:txBody>
      </p:sp>
      <p:sp>
        <p:nvSpPr>
          <p:cNvPr id="45" name="Shape 42"/>
          <p:cNvSpPr/>
          <p:nvPr/>
        </p:nvSpPr>
        <p:spPr>
          <a:xfrm>
            <a:off x="8046720" y="4059936"/>
            <a:ext cx="3657600" cy="868680"/>
          </a:xfrm>
          <a:prstGeom prst="roundRect">
            <a:avLst>
              <a:gd name="adj" fmla="val 5263"/>
            </a:avLst>
          </a:prstGeom>
          <a:solidFill>
            <a:srgbClr val="FFFFFF"/>
          </a:solidFill>
          <a:ln w="9525">
            <a:solidFill>
              <a:srgbClr val="1B2D4F"/>
            </a:solidFill>
            <a:prstDash val="solid"/>
          </a:ln>
        </p:spPr>
      </p:sp>
      <p:sp>
        <p:nvSpPr>
          <p:cNvPr id="46" name="Shape 43"/>
          <p:cNvSpPr/>
          <p:nvPr/>
        </p:nvSpPr>
        <p:spPr>
          <a:xfrm>
            <a:off x="8046720" y="4059936"/>
            <a:ext cx="109728" cy="868680"/>
          </a:xfrm>
          <a:prstGeom prst="rect">
            <a:avLst/>
          </a:prstGeom>
          <a:solidFill>
            <a:srgbClr val="FF6B35"/>
          </a:solidFill>
          <a:ln/>
        </p:spPr>
      </p:sp>
      <p:sp>
        <p:nvSpPr>
          <p:cNvPr id="47" name="Text 44"/>
          <p:cNvSpPr/>
          <p:nvPr/>
        </p:nvSpPr>
        <p:spPr>
          <a:xfrm>
            <a:off x="827532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COPUOS</a:t>
            </a:r>
            <a:endParaRPr lang="en-US" sz="1200" dirty="0"/>
          </a:p>
        </p:txBody>
      </p:sp>
      <p:sp>
        <p:nvSpPr>
          <p:cNvPr id="48" name="Text 45"/>
          <p:cNvSpPr/>
          <p:nvPr/>
        </p:nvSpPr>
        <p:spPr>
          <a:xfrm>
            <a:off x="8275320" y="4425696"/>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UN Committee on Peaceful Uses of Outer Space</a:t>
            </a:r>
            <a:endParaRPr lang="en-US" sz="1000" dirty="0"/>
          </a:p>
        </p:txBody>
      </p:sp>
      <p:sp>
        <p:nvSpPr>
          <p:cNvPr id="49" name="Shape 46"/>
          <p:cNvSpPr/>
          <p:nvPr/>
        </p:nvSpPr>
        <p:spPr>
          <a:xfrm>
            <a:off x="457200" y="5038344"/>
            <a:ext cx="3657600" cy="868680"/>
          </a:xfrm>
          <a:prstGeom prst="roundRect">
            <a:avLst>
              <a:gd name="adj" fmla="val 5263"/>
            </a:avLst>
          </a:prstGeom>
          <a:solidFill>
            <a:srgbClr val="FFFFFF"/>
          </a:solidFill>
          <a:ln w="9525">
            <a:solidFill>
              <a:srgbClr val="1B2D4F"/>
            </a:solidFill>
            <a:prstDash val="solid"/>
          </a:ln>
        </p:spPr>
      </p:sp>
      <p:sp>
        <p:nvSpPr>
          <p:cNvPr id="50" name="Shape 47"/>
          <p:cNvSpPr/>
          <p:nvPr/>
        </p:nvSpPr>
        <p:spPr>
          <a:xfrm>
            <a:off x="457200" y="5038344"/>
            <a:ext cx="109728" cy="868680"/>
          </a:xfrm>
          <a:prstGeom prst="rect">
            <a:avLst/>
          </a:prstGeom>
          <a:solidFill>
            <a:srgbClr val="FF6B35"/>
          </a:solidFill>
          <a:ln/>
        </p:spPr>
      </p:sp>
      <p:sp>
        <p:nvSpPr>
          <p:cNvPr id="51" name="Text 48"/>
          <p:cNvSpPr/>
          <p:nvPr/>
        </p:nvSpPr>
        <p:spPr>
          <a:xfrm>
            <a:off x="68580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NavIC</a:t>
            </a:r>
            <a:endParaRPr lang="en-US" sz="1200" dirty="0"/>
          </a:p>
        </p:txBody>
      </p:sp>
      <p:sp>
        <p:nvSpPr>
          <p:cNvPr id="52" name="Text 49"/>
          <p:cNvSpPr/>
          <p:nvPr/>
        </p:nvSpPr>
        <p:spPr>
          <a:xfrm>
            <a:off x="68580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Navigation with Indian Constellation</a:t>
            </a:r>
            <a:endParaRPr lang="en-US" sz="1000" dirty="0"/>
          </a:p>
        </p:txBody>
      </p:sp>
      <p:sp>
        <p:nvSpPr>
          <p:cNvPr id="53" name="Shape 50"/>
          <p:cNvSpPr/>
          <p:nvPr/>
        </p:nvSpPr>
        <p:spPr>
          <a:xfrm>
            <a:off x="4251960" y="5038344"/>
            <a:ext cx="3657600" cy="868680"/>
          </a:xfrm>
          <a:prstGeom prst="roundRect">
            <a:avLst>
              <a:gd name="adj" fmla="val 5263"/>
            </a:avLst>
          </a:prstGeom>
          <a:solidFill>
            <a:srgbClr val="FFFFFF"/>
          </a:solidFill>
          <a:ln w="9525">
            <a:solidFill>
              <a:srgbClr val="1B2D4F"/>
            </a:solidFill>
            <a:prstDash val="solid"/>
          </a:ln>
        </p:spPr>
      </p:sp>
      <p:sp>
        <p:nvSpPr>
          <p:cNvPr id="54" name="Shape 51"/>
          <p:cNvSpPr/>
          <p:nvPr/>
        </p:nvSpPr>
        <p:spPr>
          <a:xfrm>
            <a:off x="4251960" y="5038344"/>
            <a:ext cx="109728" cy="868680"/>
          </a:xfrm>
          <a:prstGeom prst="rect">
            <a:avLst/>
          </a:prstGeom>
          <a:solidFill>
            <a:srgbClr val="FF6B35"/>
          </a:solidFill>
          <a:ln/>
        </p:spPr>
      </p:sp>
      <p:sp>
        <p:nvSpPr>
          <p:cNvPr id="55" name="Text 52"/>
          <p:cNvSpPr/>
          <p:nvPr/>
        </p:nvSpPr>
        <p:spPr>
          <a:xfrm>
            <a:off x="448056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Artemis Accords</a:t>
            </a:r>
            <a:endParaRPr lang="en-US" sz="1200" dirty="0"/>
          </a:p>
        </p:txBody>
      </p:sp>
      <p:sp>
        <p:nvSpPr>
          <p:cNvPr id="56" name="Text 53"/>
          <p:cNvSpPr/>
          <p:nvPr/>
        </p:nvSpPr>
        <p:spPr>
          <a:xfrm>
            <a:off x="448056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US-led 2020 lunar framework; India signed 2023</a:t>
            </a:r>
            <a:endParaRPr lang="en-US" sz="1000" dirty="0"/>
          </a:p>
        </p:txBody>
      </p:sp>
      <p:sp>
        <p:nvSpPr>
          <p:cNvPr id="57" name="Shape 54"/>
          <p:cNvSpPr/>
          <p:nvPr/>
        </p:nvSpPr>
        <p:spPr>
          <a:xfrm>
            <a:off x="8046720" y="5038344"/>
            <a:ext cx="3657600" cy="868680"/>
          </a:xfrm>
          <a:prstGeom prst="roundRect">
            <a:avLst>
              <a:gd name="adj" fmla="val 5263"/>
            </a:avLst>
          </a:prstGeom>
          <a:solidFill>
            <a:srgbClr val="FFFFFF"/>
          </a:solidFill>
          <a:ln w="9525">
            <a:solidFill>
              <a:srgbClr val="1B2D4F"/>
            </a:solidFill>
            <a:prstDash val="solid"/>
          </a:ln>
        </p:spPr>
      </p:sp>
      <p:sp>
        <p:nvSpPr>
          <p:cNvPr id="58" name="Shape 55"/>
          <p:cNvSpPr/>
          <p:nvPr/>
        </p:nvSpPr>
        <p:spPr>
          <a:xfrm>
            <a:off x="8046720" y="5038344"/>
            <a:ext cx="109728" cy="868680"/>
          </a:xfrm>
          <a:prstGeom prst="rect">
            <a:avLst/>
          </a:prstGeom>
          <a:solidFill>
            <a:srgbClr val="FF6B35"/>
          </a:solidFill>
          <a:ln/>
        </p:spPr>
      </p:sp>
      <p:sp>
        <p:nvSpPr>
          <p:cNvPr id="59" name="Text 56"/>
          <p:cNvSpPr/>
          <p:nvPr/>
        </p:nvSpPr>
        <p:spPr>
          <a:xfrm>
            <a:off x="827532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Kessler Syndrome</a:t>
            </a:r>
            <a:endParaRPr lang="en-US" sz="1200" dirty="0"/>
          </a:p>
        </p:txBody>
      </p:sp>
      <p:sp>
        <p:nvSpPr>
          <p:cNvPr id="60" name="Text 57"/>
          <p:cNvSpPr/>
          <p:nvPr/>
        </p:nvSpPr>
        <p:spPr>
          <a:xfrm>
            <a:off x="8275320" y="5404104"/>
            <a:ext cx="3337560" cy="457200"/>
          </a:xfrm>
          <a:prstGeom prst="rect">
            <a:avLst/>
          </a:prstGeom>
          <a:noFill/>
          <a:ln/>
        </p:spPr>
        <p:txBody>
          <a:bodyPr wrap="square" rtlCol="0" anchor="ctr"/>
          <a:lstStyle/>
          <a:p>
            <a:pPr indent="0" marL="0">
              <a:buNone/>
            </a:pPr>
            <a:r>
              <a:rPr lang="en-US" sz="1000" dirty="0">
                <a:solidFill>
                  <a:srgbClr val="1A1A1A"/>
                </a:solidFill>
                <a:latin typeface="Calibri" pitchFamily="34" charset="0"/>
                <a:ea typeface="Calibri" pitchFamily="34" charset="-122"/>
                <a:cs typeface="Calibri" pitchFamily="34" charset="-120"/>
              </a:rPr>
              <a:t>Cascading debris collisions in orbit</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SYNTHESIS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How These Two Themes Connect</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Federalism and technology sovereignty — two themes that meet in 2026</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CONSTITUTIONAL ANCHORS</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Atomic energy is in the UNION list (7th Sch., Entry 6) — Centre dominant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Space activities = unlisted; drawn under Art 248 residuary powers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Treaty obligations (OST, LC) bind India under Art 253</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Cooperative federalism: states host launch (TN-Sriharikota) &amp; nuclear (TN-Kalpakkam) sites</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EXPECTED CLAT QUESTION TYPES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MCQs on amendments — 42nd, 84th, 87th, 91st, 106th</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Treaty identification — OST Art VI vs LC Art II vs Moon Agreement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Bommai-style federalism in Legal Reasoning passages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Static GK — ISRO chronology, FBR, Artemis crew, ASAT date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Current-affairs MCQs — Skyroot date, PFBR location, 131st Bill vote</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Both themes test India's CONSTITUTIONAL &amp; POLITICAL maturity in 2026: delimitation tests the federal compact among states; space privatisation tests the federal-private partnership and India's international treaty obligations.</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36576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GK &amp; CA  ·  Class 02</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868680"/>
            <a:ext cx="10972800" cy="64008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KEY TAKEAWAYS</a:t>
            </a:r>
            <a:endParaRPr lang="en-US" sz="3200" dirty="0"/>
          </a:p>
        </p:txBody>
      </p:sp>
      <p:sp>
        <p:nvSpPr>
          <p:cNvPr id="10" name="Shape 7"/>
          <p:cNvSpPr/>
          <p:nvPr/>
        </p:nvSpPr>
        <p:spPr>
          <a:xfrm>
            <a:off x="457200" y="1508760"/>
            <a:ext cx="502920" cy="54864"/>
          </a:xfrm>
          <a:prstGeom prst="rect">
            <a:avLst/>
          </a:prstGeom>
          <a:solidFill>
            <a:srgbClr val="FF6B35"/>
          </a:solidFill>
          <a:ln/>
        </p:spPr>
      </p:sp>
      <p:sp>
        <p:nvSpPr>
          <p:cNvPr id="11" name="Text 8"/>
          <p:cNvSpPr/>
          <p:nvPr/>
        </p:nvSpPr>
        <p:spPr>
          <a:xfrm>
            <a:off x="457200" y="1600200"/>
            <a:ext cx="10972800" cy="320040"/>
          </a:xfrm>
          <a:prstGeom prst="rect">
            <a:avLst/>
          </a:prstGeom>
          <a:noFill/>
          <a:ln/>
        </p:spPr>
        <p:txBody>
          <a:bodyPr wrap="square" rtlCol="0" anchor="ctr"/>
          <a:lstStyle/>
          <a:p>
            <a:pPr indent="0" marL="0">
              <a:buNone/>
            </a:pPr>
            <a:r>
              <a:rPr lang="en-US" sz="1300" i="1" dirty="0">
                <a:solidFill>
                  <a:srgbClr val="FFB89A"/>
                </a:solidFill>
                <a:latin typeface="Calibri" pitchFamily="34" charset="0"/>
                <a:ea typeface="Calibri" pitchFamily="34" charset="-122"/>
                <a:cs typeface="Calibri" pitchFamily="34" charset="-120"/>
              </a:rPr>
              <a:t>8 things to remember from Class 02</a:t>
            </a:r>
            <a:endParaRPr lang="en-US" sz="1300" dirty="0"/>
          </a:p>
        </p:txBody>
      </p:sp>
      <p:sp>
        <p:nvSpPr>
          <p:cNvPr id="12" name="Shape 9"/>
          <p:cNvSpPr/>
          <p:nvPr/>
        </p:nvSpPr>
        <p:spPr>
          <a:xfrm>
            <a:off x="457200" y="2194560"/>
            <a:ext cx="5440680" cy="960120"/>
          </a:xfrm>
          <a:prstGeom prst="roundRect">
            <a:avLst>
              <a:gd name="adj" fmla="val 5714"/>
            </a:avLst>
          </a:prstGeom>
          <a:solidFill>
            <a:srgbClr val="2E4773"/>
          </a:solidFill>
          <a:ln w="9525">
            <a:solidFill>
              <a:srgbClr val="FF6B35"/>
            </a:solidFill>
            <a:prstDash val="solid"/>
          </a:ln>
        </p:spPr>
      </p:sp>
      <p:sp>
        <p:nvSpPr>
          <p:cNvPr id="13" name="Shape 10"/>
          <p:cNvSpPr/>
          <p:nvPr/>
        </p:nvSpPr>
        <p:spPr>
          <a:xfrm>
            <a:off x="594360" y="2377440"/>
            <a:ext cx="594360" cy="594360"/>
          </a:xfrm>
          <a:prstGeom prst="ellipse">
            <a:avLst/>
          </a:prstGeom>
          <a:solidFill>
            <a:srgbClr val="FF6B35"/>
          </a:solidFill>
          <a:ln/>
        </p:spPr>
      </p:sp>
      <p:sp>
        <p:nvSpPr>
          <p:cNvPr id="14" name="Text 11"/>
          <p:cNvSpPr/>
          <p:nvPr/>
        </p:nvSpPr>
        <p:spPr>
          <a:xfrm>
            <a:off x="594360" y="237744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01</a:t>
            </a:r>
            <a:endParaRPr lang="en-US" sz="1400" dirty="0"/>
          </a:p>
        </p:txBody>
      </p:sp>
      <p:sp>
        <p:nvSpPr>
          <p:cNvPr id="15" name="Text 12"/>
          <p:cNvSpPr/>
          <p:nvPr/>
        </p:nvSpPr>
        <p:spPr>
          <a:xfrm>
            <a:off x="1325880" y="224028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Article 82 + 1976 freeze + 84th Amend = the 2026 trigger. First post-freeze readjustment in 50 years.</a:t>
            </a:r>
            <a:endParaRPr lang="en-US" sz="1150" dirty="0"/>
          </a:p>
        </p:txBody>
      </p:sp>
      <p:sp>
        <p:nvSpPr>
          <p:cNvPr id="16" name="Shape 13"/>
          <p:cNvSpPr/>
          <p:nvPr/>
        </p:nvSpPr>
        <p:spPr>
          <a:xfrm>
            <a:off x="6263640" y="2194560"/>
            <a:ext cx="5440680" cy="960120"/>
          </a:xfrm>
          <a:prstGeom prst="roundRect">
            <a:avLst>
              <a:gd name="adj" fmla="val 5714"/>
            </a:avLst>
          </a:prstGeom>
          <a:solidFill>
            <a:srgbClr val="2E4773"/>
          </a:solidFill>
          <a:ln w="9525">
            <a:solidFill>
              <a:srgbClr val="FF6B35"/>
            </a:solidFill>
            <a:prstDash val="solid"/>
          </a:ln>
        </p:spPr>
      </p:sp>
      <p:sp>
        <p:nvSpPr>
          <p:cNvPr id="17" name="Shape 14"/>
          <p:cNvSpPr/>
          <p:nvPr/>
        </p:nvSpPr>
        <p:spPr>
          <a:xfrm>
            <a:off x="6400800" y="2377440"/>
            <a:ext cx="594360" cy="594360"/>
          </a:xfrm>
          <a:prstGeom prst="ellipse">
            <a:avLst/>
          </a:prstGeom>
          <a:solidFill>
            <a:srgbClr val="FF6B35"/>
          </a:solidFill>
          <a:ln/>
        </p:spPr>
      </p:sp>
      <p:sp>
        <p:nvSpPr>
          <p:cNvPr id="18" name="Text 15"/>
          <p:cNvSpPr/>
          <p:nvPr/>
        </p:nvSpPr>
        <p:spPr>
          <a:xfrm>
            <a:off x="6400800" y="237744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02</a:t>
            </a:r>
            <a:endParaRPr lang="en-US" sz="1400" dirty="0"/>
          </a:p>
        </p:txBody>
      </p:sp>
      <p:sp>
        <p:nvSpPr>
          <p:cNvPr id="19" name="Text 16"/>
          <p:cNvSpPr/>
          <p:nvPr/>
        </p:nvSpPr>
        <p:spPr>
          <a:xfrm>
            <a:off x="7132320" y="224028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Bommai (1994) — 9-Judge bench — federalism is part of the BASIC STRUCTURE.</a:t>
            </a:r>
            <a:endParaRPr lang="en-US" sz="1150" dirty="0"/>
          </a:p>
        </p:txBody>
      </p:sp>
      <p:sp>
        <p:nvSpPr>
          <p:cNvPr id="20" name="Shape 17"/>
          <p:cNvSpPr/>
          <p:nvPr/>
        </p:nvSpPr>
        <p:spPr>
          <a:xfrm>
            <a:off x="457200" y="3291840"/>
            <a:ext cx="5440680" cy="960120"/>
          </a:xfrm>
          <a:prstGeom prst="roundRect">
            <a:avLst>
              <a:gd name="adj" fmla="val 5714"/>
            </a:avLst>
          </a:prstGeom>
          <a:solidFill>
            <a:srgbClr val="2E4773"/>
          </a:solidFill>
          <a:ln w="9525">
            <a:solidFill>
              <a:srgbClr val="FF6B35"/>
            </a:solidFill>
            <a:prstDash val="solid"/>
          </a:ln>
        </p:spPr>
      </p:sp>
      <p:sp>
        <p:nvSpPr>
          <p:cNvPr id="21" name="Shape 18"/>
          <p:cNvSpPr/>
          <p:nvPr/>
        </p:nvSpPr>
        <p:spPr>
          <a:xfrm>
            <a:off x="594360" y="3474720"/>
            <a:ext cx="594360" cy="594360"/>
          </a:xfrm>
          <a:prstGeom prst="ellipse">
            <a:avLst/>
          </a:prstGeom>
          <a:solidFill>
            <a:srgbClr val="FF6B35"/>
          </a:solidFill>
          <a:ln/>
        </p:spPr>
      </p:sp>
      <p:sp>
        <p:nvSpPr>
          <p:cNvPr id="22" name="Text 19"/>
          <p:cNvSpPr/>
          <p:nvPr/>
        </p:nvSpPr>
        <p:spPr>
          <a:xfrm>
            <a:off x="594360" y="347472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03</a:t>
            </a:r>
            <a:endParaRPr lang="en-US" sz="1400" dirty="0"/>
          </a:p>
        </p:txBody>
      </p:sp>
      <p:sp>
        <p:nvSpPr>
          <p:cNvPr id="23" name="Text 20"/>
          <p:cNvSpPr/>
          <p:nvPr/>
        </p:nvSpPr>
        <p:spPr>
          <a:xfrm>
            <a:off x="1325880" y="333756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131st Amendment Bill (April 2026) DEFEATED 298-230. Women's quota stays linked to delimitation.</a:t>
            </a:r>
            <a:endParaRPr lang="en-US" sz="1150" dirty="0"/>
          </a:p>
        </p:txBody>
      </p:sp>
      <p:sp>
        <p:nvSpPr>
          <p:cNvPr id="24" name="Shape 21"/>
          <p:cNvSpPr/>
          <p:nvPr/>
        </p:nvSpPr>
        <p:spPr>
          <a:xfrm>
            <a:off x="6263640" y="3291840"/>
            <a:ext cx="5440680" cy="960120"/>
          </a:xfrm>
          <a:prstGeom prst="roundRect">
            <a:avLst>
              <a:gd name="adj" fmla="val 5714"/>
            </a:avLst>
          </a:prstGeom>
          <a:solidFill>
            <a:srgbClr val="2E4773"/>
          </a:solidFill>
          <a:ln w="9525">
            <a:solidFill>
              <a:srgbClr val="FF6B35"/>
            </a:solidFill>
            <a:prstDash val="solid"/>
          </a:ln>
        </p:spPr>
      </p:sp>
      <p:sp>
        <p:nvSpPr>
          <p:cNvPr id="25" name="Shape 22"/>
          <p:cNvSpPr/>
          <p:nvPr/>
        </p:nvSpPr>
        <p:spPr>
          <a:xfrm>
            <a:off x="6400800" y="3474720"/>
            <a:ext cx="594360" cy="594360"/>
          </a:xfrm>
          <a:prstGeom prst="ellipse">
            <a:avLst/>
          </a:prstGeom>
          <a:solidFill>
            <a:srgbClr val="FF6B35"/>
          </a:solidFill>
          <a:ln/>
        </p:spPr>
      </p:sp>
      <p:sp>
        <p:nvSpPr>
          <p:cNvPr id="26" name="Text 23"/>
          <p:cNvSpPr/>
          <p:nvPr/>
        </p:nvSpPr>
        <p:spPr>
          <a:xfrm>
            <a:off x="6400800" y="347472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04</a:t>
            </a:r>
            <a:endParaRPr lang="en-US" sz="1400" dirty="0"/>
          </a:p>
        </p:txBody>
      </p:sp>
      <p:sp>
        <p:nvSpPr>
          <p:cNvPr id="27" name="Text 24"/>
          <p:cNvSpPr/>
          <p:nvPr/>
        </p:nvSpPr>
        <p:spPr>
          <a:xfrm>
            <a:off x="7132320" y="333756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850-seat LS architecture is already locked in. Political question = WHO gets the new seats.</a:t>
            </a:r>
            <a:endParaRPr lang="en-US" sz="1150" dirty="0"/>
          </a:p>
        </p:txBody>
      </p:sp>
      <p:sp>
        <p:nvSpPr>
          <p:cNvPr id="28" name="Shape 25"/>
          <p:cNvSpPr/>
          <p:nvPr/>
        </p:nvSpPr>
        <p:spPr>
          <a:xfrm>
            <a:off x="457200" y="4389120"/>
            <a:ext cx="5440680" cy="960120"/>
          </a:xfrm>
          <a:prstGeom prst="roundRect">
            <a:avLst>
              <a:gd name="adj" fmla="val 5714"/>
            </a:avLst>
          </a:prstGeom>
          <a:solidFill>
            <a:srgbClr val="2E4773"/>
          </a:solidFill>
          <a:ln w="9525">
            <a:solidFill>
              <a:srgbClr val="FF6B35"/>
            </a:solidFill>
            <a:prstDash val="solid"/>
          </a:ln>
        </p:spPr>
      </p:sp>
      <p:sp>
        <p:nvSpPr>
          <p:cNvPr id="29" name="Shape 26"/>
          <p:cNvSpPr/>
          <p:nvPr/>
        </p:nvSpPr>
        <p:spPr>
          <a:xfrm>
            <a:off x="594360" y="4572000"/>
            <a:ext cx="594360" cy="594360"/>
          </a:xfrm>
          <a:prstGeom prst="ellipse">
            <a:avLst/>
          </a:prstGeom>
          <a:solidFill>
            <a:srgbClr val="FF6B35"/>
          </a:solidFill>
          <a:ln/>
        </p:spPr>
      </p:sp>
      <p:sp>
        <p:nvSpPr>
          <p:cNvPr id="30" name="Text 27"/>
          <p:cNvSpPr/>
          <p:nvPr/>
        </p:nvSpPr>
        <p:spPr>
          <a:xfrm>
            <a:off x="594360" y="457200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05</a:t>
            </a:r>
            <a:endParaRPr lang="en-US" sz="1400" dirty="0"/>
          </a:p>
        </p:txBody>
      </p:sp>
      <p:sp>
        <p:nvSpPr>
          <p:cNvPr id="31" name="Text 28"/>
          <p:cNvSpPr/>
          <p:nvPr/>
        </p:nvSpPr>
        <p:spPr>
          <a:xfrm>
            <a:off x="1325880" y="443484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Skyroot Vikram-1 (April 2026) = first Indian PRIVATE orbital launch. Space Policy 2023 validated.</a:t>
            </a:r>
            <a:endParaRPr lang="en-US" sz="1150" dirty="0"/>
          </a:p>
        </p:txBody>
      </p:sp>
      <p:sp>
        <p:nvSpPr>
          <p:cNvPr id="32" name="Shape 29"/>
          <p:cNvSpPr/>
          <p:nvPr/>
        </p:nvSpPr>
        <p:spPr>
          <a:xfrm>
            <a:off x="6263640" y="4389120"/>
            <a:ext cx="5440680" cy="960120"/>
          </a:xfrm>
          <a:prstGeom prst="roundRect">
            <a:avLst>
              <a:gd name="adj" fmla="val 5714"/>
            </a:avLst>
          </a:prstGeom>
          <a:solidFill>
            <a:srgbClr val="2E4773"/>
          </a:solidFill>
          <a:ln w="9525">
            <a:solidFill>
              <a:srgbClr val="FF6B35"/>
            </a:solidFill>
            <a:prstDash val="solid"/>
          </a:ln>
        </p:spPr>
      </p:sp>
      <p:sp>
        <p:nvSpPr>
          <p:cNvPr id="33" name="Shape 30"/>
          <p:cNvSpPr/>
          <p:nvPr/>
        </p:nvSpPr>
        <p:spPr>
          <a:xfrm>
            <a:off x="6400800" y="4572000"/>
            <a:ext cx="594360" cy="594360"/>
          </a:xfrm>
          <a:prstGeom prst="ellipse">
            <a:avLst/>
          </a:prstGeom>
          <a:solidFill>
            <a:srgbClr val="FF6B35"/>
          </a:solidFill>
          <a:ln/>
        </p:spPr>
      </p:sp>
      <p:sp>
        <p:nvSpPr>
          <p:cNvPr id="34" name="Text 31"/>
          <p:cNvSpPr/>
          <p:nvPr/>
        </p:nvSpPr>
        <p:spPr>
          <a:xfrm>
            <a:off x="6400800" y="457200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06</a:t>
            </a:r>
            <a:endParaRPr lang="en-US" sz="1400" dirty="0"/>
          </a:p>
        </p:txBody>
      </p:sp>
      <p:sp>
        <p:nvSpPr>
          <p:cNvPr id="35" name="Text 32"/>
          <p:cNvSpPr/>
          <p:nvPr/>
        </p:nvSpPr>
        <p:spPr>
          <a:xfrm>
            <a:off x="7132320" y="443484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PFBR-500 Kalpakkam goes critical = Stage-2 of Bhabha's 3-stage thorium plan now operational.</a:t>
            </a:r>
            <a:endParaRPr lang="en-US" sz="1150" dirty="0"/>
          </a:p>
        </p:txBody>
      </p:sp>
      <p:sp>
        <p:nvSpPr>
          <p:cNvPr id="36" name="Shape 33"/>
          <p:cNvSpPr/>
          <p:nvPr/>
        </p:nvSpPr>
        <p:spPr>
          <a:xfrm>
            <a:off x="457200" y="5486400"/>
            <a:ext cx="5440680" cy="960120"/>
          </a:xfrm>
          <a:prstGeom prst="roundRect">
            <a:avLst>
              <a:gd name="adj" fmla="val 5714"/>
            </a:avLst>
          </a:prstGeom>
          <a:solidFill>
            <a:srgbClr val="2E4773"/>
          </a:solidFill>
          <a:ln w="9525">
            <a:solidFill>
              <a:srgbClr val="FF6B35"/>
            </a:solidFill>
            <a:prstDash val="solid"/>
          </a:ln>
        </p:spPr>
      </p:sp>
      <p:sp>
        <p:nvSpPr>
          <p:cNvPr id="37" name="Shape 34"/>
          <p:cNvSpPr/>
          <p:nvPr/>
        </p:nvSpPr>
        <p:spPr>
          <a:xfrm>
            <a:off x="594360" y="5669280"/>
            <a:ext cx="594360" cy="594360"/>
          </a:xfrm>
          <a:prstGeom prst="ellipse">
            <a:avLst/>
          </a:prstGeom>
          <a:solidFill>
            <a:srgbClr val="FF6B35"/>
          </a:solidFill>
          <a:ln/>
        </p:spPr>
      </p:sp>
      <p:sp>
        <p:nvSpPr>
          <p:cNvPr id="38" name="Text 35"/>
          <p:cNvSpPr/>
          <p:nvPr/>
        </p:nvSpPr>
        <p:spPr>
          <a:xfrm>
            <a:off x="594360" y="566928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07</a:t>
            </a:r>
            <a:endParaRPr lang="en-US" sz="1400" dirty="0"/>
          </a:p>
        </p:txBody>
      </p:sp>
      <p:sp>
        <p:nvSpPr>
          <p:cNvPr id="39" name="Text 36"/>
          <p:cNvSpPr/>
          <p:nvPr/>
        </p:nvSpPr>
        <p:spPr>
          <a:xfrm>
            <a:off x="1325880" y="553212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OST 1967 Art VI: India is internationally liable for private launches. Hence IN-SPACe regime.</a:t>
            </a:r>
            <a:endParaRPr lang="en-US" sz="1150" dirty="0"/>
          </a:p>
        </p:txBody>
      </p:sp>
      <p:sp>
        <p:nvSpPr>
          <p:cNvPr id="40" name="Shape 37"/>
          <p:cNvSpPr/>
          <p:nvPr/>
        </p:nvSpPr>
        <p:spPr>
          <a:xfrm>
            <a:off x="6263640" y="5486400"/>
            <a:ext cx="5440680" cy="960120"/>
          </a:xfrm>
          <a:prstGeom prst="roundRect">
            <a:avLst>
              <a:gd name="adj" fmla="val 5714"/>
            </a:avLst>
          </a:prstGeom>
          <a:solidFill>
            <a:srgbClr val="2E4773"/>
          </a:solidFill>
          <a:ln w="9525">
            <a:solidFill>
              <a:srgbClr val="FF6B35"/>
            </a:solidFill>
            <a:prstDash val="solid"/>
          </a:ln>
        </p:spPr>
      </p:sp>
      <p:sp>
        <p:nvSpPr>
          <p:cNvPr id="41" name="Shape 38"/>
          <p:cNvSpPr/>
          <p:nvPr/>
        </p:nvSpPr>
        <p:spPr>
          <a:xfrm>
            <a:off x="6400800" y="5669280"/>
            <a:ext cx="594360" cy="594360"/>
          </a:xfrm>
          <a:prstGeom prst="ellipse">
            <a:avLst/>
          </a:prstGeom>
          <a:solidFill>
            <a:srgbClr val="FF6B35"/>
          </a:solidFill>
          <a:ln/>
        </p:spPr>
      </p:sp>
      <p:sp>
        <p:nvSpPr>
          <p:cNvPr id="42" name="Text 39"/>
          <p:cNvSpPr/>
          <p:nvPr/>
        </p:nvSpPr>
        <p:spPr>
          <a:xfrm>
            <a:off x="6400800" y="566928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08</a:t>
            </a:r>
            <a:endParaRPr lang="en-US" sz="1400" dirty="0"/>
          </a:p>
        </p:txBody>
      </p:sp>
      <p:sp>
        <p:nvSpPr>
          <p:cNvPr id="43" name="Text 40"/>
          <p:cNvSpPr/>
          <p:nvPr/>
        </p:nvSpPr>
        <p:spPr>
          <a:xfrm>
            <a:off x="7132320" y="553212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Artemis II splashed down April 2026 — first humans beyond LEO since Apollo 17. India is an Accords signatory.</a:t>
            </a:r>
            <a:endParaRPr lang="en-US" sz="11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B2D4F"/>
        </a:solidFill>
      </p:bgPr>
    </p:bg>
    <p:spTree>
      <p:nvGrpSpPr>
        <p:cNvPr id="1" name=""/>
        <p:cNvGrpSpPr/>
        <p:nvPr/>
      </p:nvGrpSpPr>
      <p:grpSpPr>
        <a:xfrm>
          <a:off x="0" y="0"/>
          <a:ext cx="0" cy="0"/>
          <a:chOff x="0" y="0"/>
          <a:chExt cx="0" cy="0"/>
        </a:xfrm>
      </p:grpSpPr>
      <p:pic>
        <p:nvPicPr>
          <p:cNvPr id="2" name="Image 0" descr="/tmp/cg-logo-white-on-navy.png">    </p:cNvPr>
          <p:cNvPicPr>
            <a:picLocks noChangeAspect="1"/>
          </p:cNvPicPr>
          <p:nvPr/>
        </p:nvPicPr>
        <p:blipFill>
          <a:blip r:embed="rId1"/>
          <a:stretch>
            <a:fillRect/>
          </a:stretch>
        </p:blipFill>
        <p:spPr>
          <a:xfrm>
            <a:off x="5592928" y="822960"/>
            <a:ext cx="1005840" cy="640080"/>
          </a:xfrm>
          <a:prstGeom prst="rect">
            <a:avLst/>
          </a:prstGeom>
        </p:spPr>
      </p:pic>
      <p:sp>
        <p:nvSpPr>
          <p:cNvPr id="3" name="Text 0"/>
          <p:cNvSpPr/>
          <p:nvPr/>
        </p:nvSpPr>
        <p:spPr>
          <a:xfrm>
            <a:off x="0" y="1691640"/>
            <a:ext cx="12191695" cy="365760"/>
          </a:xfrm>
          <a:prstGeom prst="rect">
            <a:avLst/>
          </a:prstGeom>
          <a:noFill/>
          <a:ln/>
        </p:spPr>
        <p:txBody>
          <a:bodyPr wrap="square" rtlCol="0" anchor="ctr"/>
          <a:lstStyle/>
          <a:p>
            <a:pPr algn="ctr" indent="0" marL="0">
              <a:buNone/>
            </a:pPr>
            <a:r>
              <a:rPr lang="en-US" sz="1400" b="1" spc="500" kern="0" dirty="0">
                <a:solidFill>
                  <a:srgbClr val="FFFFFF"/>
                </a:solidFill>
                <a:latin typeface="Calibri" pitchFamily="34" charset="0"/>
                <a:ea typeface="Calibri" pitchFamily="34" charset="-122"/>
                <a:cs typeface="Calibri" pitchFamily="34" charset="-120"/>
              </a:rPr>
              <a:t>CLAT GURUKUL</a:t>
            </a:r>
            <a:endParaRPr lang="en-US" sz="1400" dirty="0"/>
          </a:p>
        </p:txBody>
      </p:sp>
      <p:sp>
        <p:nvSpPr>
          <p:cNvPr id="4" name="Shape 1"/>
          <p:cNvSpPr/>
          <p:nvPr/>
        </p:nvSpPr>
        <p:spPr>
          <a:xfrm>
            <a:off x="5547208" y="2103120"/>
            <a:ext cx="1097280" cy="0"/>
          </a:xfrm>
          <a:prstGeom prst="line">
            <a:avLst/>
          </a:prstGeom>
          <a:noFill/>
          <a:ln w="25400">
            <a:solidFill>
              <a:srgbClr val="FF6B35"/>
            </a:solidFill>
            <a:prstDash val="solid"/>
          </a:ln>
        </p:spPr>
      </p:sp>
      <p:sp>
        <p:nvSpPr>
          <p:cNvPr id="5" name="Text 2"/>
          <p:cNvSpPr/>
          <p:nvPr/>
        </p:nvSpPr>
        <p:spPr>
          <a:xfrm>
            <a:off x="0" y="2377440"/>
            <a:ext cx="12191695" cy="91440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THANK YOU.</a:t>
            </a:r>
            <a:endParaRPr lang="en-US" sz="5600" dirty="0"/>
          </a:p>
        </p:txBody>
      </p:sp>
      <p:sp>
        <p:nvSpPr>
          <p:cNvPr id="6" name="Text 3"/>
          <p:cNvSpPr/>
          <p:nvPr/>
        </p:nvSpPr>
        <p:spPr>
          <a:xfrm>
            <a:off x="0" y="3383280"/>
            <a:ext cx="12191695" cy="457200"/>
          </a:xfrm>
          <a:prstGeom prst="rect">
            <a:avLst/>
          </a:prstGeom>
          <a:noFill/>
          <a:ln/>
        </p:spPr>
        <p:txBody>
          <a:bodyPr wrap="square" rtlCol="0" anchor="ctr"/>
          <a:lstStyle/>
          <a:p>
            <a:pPr algn="ctr" indent="0" marL="0">
              <a:buNone/>
            </a:pPr>
            <a:r>
              <a:rPr lang="en-US" sz="1800" i="1" dirty="0">
                <a:solidFill>
                  <a:srgbClr val="FFB89A"/>
                </a:solidFill>
                <a:latin typeface="Calibri" pitchFamily="34" charset="0"/>
                <a:ea typeface="Calibri" pitchFamily="34" charset="-122"/>
                <a:cs typeface="Calibri" pitchFamily="34" charset="-120"/>
              </a:rPr>
              <a:t>That wraps Class 02.</a:t>
            </a:r>
            <a:endParaRPr lang="en-US" sz="1800" dirty="0"/>
          </a:p>
        </p:txBody>
      </p:sp>
      <p:sp>
        <p:nvSpPr>
          <p:cNvPr id="7" name="Shape 4"/>
          <p:cNvSpPr/>
          <p:nvPr/>
        </p:nvSpPr>
        <p:spPr>
          <a:xfrm>
            <a:off x="929488" y="4206240"/>
            <a:ext cx="3291840" cy="1463040"/>
          </a:xfrm>
          <a:prstGeom prst="roundRect">
            <a:avLst>
              <a:gd name="adj" fmla="val 6250"/>
            </a:avLst>
          </a:prstGeom>
          <a:solidFill>
            <a:srgbClr val="1B2D4F"/>
          </a:solidFill>
          <a:ln w="12700">
            <a:solidFill>
              <a:srgbClr val="FF6B35"/>
            </a:solidFill>
            <a:prstDash val="solid"/>
          </a:ln>
        </p:spPr>
      </p:sp>
      <p:sp>
        <p:nvSpPr>
          <p:cNvPr id="8" name="Text 5"/>
          <p:cNvSpPr/>
          <p:nvPr/>
        </p:nvSpPr>
        <p:spPr>
          <a:xfrm>
            <a:off x="92948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01</a:t>
            </a:r>
            <a:endParaRPr lang="en-US" sz="1200" dirty="0"/>
          </a:p>
        </p:txBody>
      </p:sp>
      <p:sp>
        <p:nvSpPr>
          <p:cNvPr id="9" name="Text 6"/>
          <p:cNvSpPr/>
          <p:nvPr/>
        </p:nvSpPr>
        <p:spPr>
          <a:xfrm>
            <a:off x="92948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ATTEMPT</a:t>
            </a:r>
            <a:endParaRPr lang="en-US" sz="1600" dirty="0"/>
          </a:p>
        </p:txBody>
      </p:sp>
      <p:sp>
        <p:nvSpPr>
          <p:cNvPr id="10" name="Text 7"/>
          <p:cNvSpPr/>
          <p:nvPr/>
        </p:nvSpPr>
        <p:spPr>
          <a:xfrm>
            <a:off x="111236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25-MCQ Practice Sheet (25 min)</a:t>
            </a:r>
            <a:endParaRPr lang="en-US" sz="1100" dirty="0"/>
          </a:p>
        </p:txBody>
      </p:sp>
      <p:sp>
        <p:nvSpPr>
          <p:cNvPr id="11" name="Shape 8"/>
          <p:cNvSpPr/>
          <p:nvPr/>
        </p:nvSpPr>
        <p:spPr>
          <a:xfrm>
            <a:off x="4449928" y="4206240"/>
            <a:ext cx="3291840" cy="1463040"/>
          </a:xfrm>
          <a:prstGeom prst="roundRect">
            <a:avLst>
              <a:gd name="adj" fmla="val 6250"/>
            </a:avLst>
          </a:prstGeom>
          <a:solidFill>
            <a:srgbClr val="1B2D4F"/>
          </a:solidFill>
          <a:ln w="12700">
            <a:solidFill>
              <a:srgbClr val="FF6B35"/>
            </a:solidFill>
            <a:prstDash val="solid"/>
          </a:ln>
        </p:spPr>
      </p:sp>
      <p:sp>
        <p:nvSpPr>
          <p:cNvPr id="12" name="Text 9"/>
          <p:cNvSpPr/>
          <p:nvPr/>
        </p:nvSpPr>
        <p:spPr>
          <a:xfrm>
            <a:off x="444992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02</a:t>
            </a:r>
            <a:endParaRPr lang="en-US" sz="1200" dirty="0"/>
          </a:p>
        </p:txBody>
      </p:sp>
      <p:sp>
        <p:nvSpPr>
          <p:cNvPr id="13" name="Text 10"/>
          <p:cNvSpPr/>
          <p:nvPr/>
        </p:nvSpPr>
        <p:spPr>
          <a:xfrm>
            <a:off x="444992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REVISE</a:t>
            </a:r>
            <a:endParaRPr lang="en-US" sz="1600" dirty="0"/>
          </a:p>
        </p:txBody>
      </p:sp>
      <p:sp>
        <p:nvSpPr>
          <p:cNvPr id="14" name="Text 11"/>
          <p:cNvSpPr/>
          <p:nvPr/>
        </p:nvSpPr>
        <p:spPr>
          <a:xfrm>
            <a:off x="463280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Re-read this deck within 24 h</a:t>
            </a:r>
            <a:endParaRPr lang="en-US" sz="1100" dirty="0"/>
          </a:p>
        </p:txBody>
      </p:sp>
      <p:sp>
        <p:nvSpPr>
          <p:cNvPr id="15" name="Shape 12"/>
          <p:cNvSpPr/>
          <p:nvPr/>
        </p:nvSpPr>
        <p:spPr>
          <a:xfrm>
            <a:off x="7970368" y="4206240"/>
            <a:ext cx="3291840" cy="1463040"/>
          </a:xfrm>
          <a:prstGeom prst="roundRect">
            <a:avLst>
              <a:gd name="adj" fmla="val 6250"/>
            </a:avLst>
          </a:prstGeom>
          <a:solidFill>
            <a:srgbClr val="1B2D4F"/>
          </a:solidFill>
          <a:ln w="12700">
            <a:solidFill>
              <a:srgbClr val="FF6B35"/>
            </a:solidFill>
            <a:prstDash val="solid"/>
          </a:ln>
        </p:spPr>
      </p:sp>
      <p:sp>
        <p:nvSpPr>
          <p:cNvPr id="16" name="Text 13"/>
          <p:cNvSpPr/>
          <p:nvPr/>
        </p:nvSpPr>
        <p:spPr>
          <a:xfrm>
            <a:off x="797036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03</a:t>
            </a:r>
            <a:endParaRPr lang="en-US" sz="1200" dirty="0"/>
          </a:p>
        </p:txBody>
      </p:sp>
      <p:sp>
        <p:nvSpPr>
          <p:cNvPr id="17" name="Text 14"/>
          <p:cNvSpPr/>
          <p:nvPr/>
        </p:nvSpPr>
        <p:spPr>
          <a:xfrm>
            <a:off x="797036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READ</a:t>
            </a:r>
            <a:endParaRPr lang="en-US" sz="1600" dirty="0"/>
          </a:p>
        </p:txBody>
      </p:sp>
      <p:sp>
        <p:nvSpPr>
          <p:cNvPr id="18" name="Text 15"/>
          <p:cNvSpPr/>
          <p:nvPr/>
        </p:nvSpPr>
        <p:spPr>
          <a:xfrm>
            <a:off x="815324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clatgurukul.com — daily IE-based blog</a:t>
            </a:r>
            <a:endParaRPr lang="en-US" sz="1100" dirty="0"/>
          </a:p>
        </p:txBody>
      </p:sp>
      <p:sp>
        <p:nvSpPr>
          <p:cNvPr id="19" name="Text 16"/>
          <p:cNvSpPr/>
          <p:nvPr/>
        </p:nvSpPr>
        <p:spPr>
          <a:xfrm>
            <a:off x="0" y="5989320"/>
            <a:ext cx="12191695" cy="320040"/>
          </a:xfrm>
          <a:prstGeom prst="rect">
            <a:avLst/>
          </a:prstGeom>
          <a:noFill/>
          <a:ln/>
        </p:spPr>
        <p:txBody>
          <a:bodyPr wrap="square" rtlCol="0" anchor="ctr"/>
          <a:lstStyle/>
          <a:p>
            <a:pPr algn="ctr" indent="0" marL="0">
              <a:buNone/>
            </a:pPr>
            <a:r>
              <a:rPr lang="en-US" sz="1100" spc="300" kern="0" dirty="0">
                <a:solidFill>
                  <a:srgbClr val="FFB89A"/>
                </a:solidFill>
                <a:latin typeface="Calibri" pitchFamily="34" charset="0"/>
                <a:ea typeface="Calibri" pitchFamily="34" charset="-122"/>
                <a:cs typeface="Calibri" pitchFamily="34" charset="-120"/>
              </a:rPr>
              <a:t>Patna  ·  +91 7033005444  ·  clatgurukul.com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CLAT 2027 — GK &amp; CA Class 02</dc:title>
  <dc:subject>PptxGenJS Presentation</dc:subject>
  <dc:creator>CLAT Gurukul</dc:creator>
  <cp:lastModifiedBy>CLAT Gurukul</cp:lastModifiedBy>
  <cp:revision>1</cp:revision>
  <dcterms:created xsi:type="dcterms:W3CDTF">2026-04-27T09:00:54Z</dcterms:created>
  <dcterms:modified xsi:type="dcterms:W3CDTF">2026-04-27T09:00:54Z</dcterms:modified>
</cp:coreProperties>
</file>