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notesMasterIdLst>
    <p:notesMasterId r:id="rId4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image" Target="../media/image-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image" Target="../media/image-2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image" Target="../media/image-2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6.png"/><Relationship Id="rId7" Type="http://schemas.openxmlformats.org/officeDocument/2006/relationships/image" Target="../media/image-2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image" Target="../media/image-3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image" Target="../media/image-3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image" Target="../media/image-35-6.png"/><Relationship Id="rId7" Type="http://schemas.openxmlformats.org/officeDocument/2006/relationships/image" Target="../media/image-3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image" Target="../media/image-38-6.png"/><Relationship Id="rId7" Type="http://schemas.openxmlformats.org/officeDocument/2006/relationships/image" Target="../media/image-38-7.png"/><Relationship Id="rId8" Type="http://schemas.openxmlformats.org/officeDocument/2006/relationships/image" Target="../media/image-3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5.png"/><Relationship Id="rId6" Type="http://schemas.openxmlformats.org/officeDocument/2006/relationships/image" Target="../media/image-41-6.png"/><Relationship Id="rId7" Type="http://schemas.openxmlformats.org/officeDocument/2006/relationships/image" Target="../media/image-4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image" Target="../media/image-43-4.png"/><Relationship Id="rId5" Type="http://schemas.openxmlformats.org/officeDocument/2006/relationships/image" Target="../media/image-4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image" Target="../media/image-45-5.png"/><Relationship Id="rId6" Type="http://schemas.openxmlformats.org/officeDocument/2006/relationships/image" Target="../media/image-45-6.png"/><Relationship Id="rId7" Type="http://schemas.openxmlformats.org/officeDocument/2006/relationships/image" Target="../media/image-45-7.png"/><Relationship Id="rId8" Type="http://schemas.openxmlformats.org/officeDocument/2006/relationships/image" Target="../media/image-4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365760"/>
            <a:ext cx="2743200" cy="17190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spc="800" kern="0" dirty="0">
                <a:solidFill>
                  <a:srgbClr val="FF6B3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FEBRUARY 2026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Important Current Affairs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520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for CLAT</a:t>
            </a:r>
            <a:endParaRPr lang="en-US" sz="3600" dirty="0"/>
          </a:p>
        </p:txBody>
      </p:sp>
      <p:sp>
        <p:nvSpPr>
          <p:cNvPr id="7" name="Shape 4"/>
          <p:cNvSpPr/>
          <p:nvPr/>
        </p:nvSpPr>
        <p:spPr>
          <a:xfrm>
            <a:off x="3200400" y="4251960"/>
            <a:ext cx="2743200" cy="3657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434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GK Faculty Resource | Classroom Use Only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TOPICS COVERED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804672"/>
            <a:ext cx="1097280" cy="3657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5" name="Shape 3"/>
          <p:cNvSpPr/>
          <p:nvPr/>
        </p:nvSpPr>
        <p:spPr>
          <a:xfrm>
            <a:off x="365760" y="1051560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1051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01</a:t>
            </a:r>
            <a:endParaRPr lang="en-US" sz="12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078992"/>
            <a:ext cx="292608" cy="29260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80160" y="10058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US SC Blocks Executive Tariffs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280160" y="1499616"/>
            <a:ext cx="301752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0" name="Shape 7"/>
          <p:cNvSpPr/>
          <p:nvPr/>
        </p:nvSpPr>
        <p:spPr>
          <a:xfrm>
            <a:off x="365760" y="1618488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1" name="Text 8"/>
          <p:cNvSpPr/>
          <p:nvPr/>
        </p:nvSpPr>
        <p:spPr>
          <a:xfrm>
            <a:off x="365760" y="16184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02</a:t>
            </a:r>
            <a:endParaRPr lang="en-US" sz="12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92608" cy="29260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280160" y="157276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New START Treaty Expires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1280160" y="2066544"/>
            <a:ext cx="301752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5" name="Shape 11"/>
          <p:cNvSpPr/>
          <p:nvPr/>
        </p:nvSpPr>
        <p:spPr>
          <a:xfrm>
            <a:off x="365760" y="2185416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6" name="Text 12"/>
          <p:cNvSpPr/>
          <p:nvPr/>
        </p:nvSpPr>
        <p:spPr>
          <a:xfrm>
            <a:off x="365760" y="21854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120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212848"/>
            <a:ext cx="292608" cy="29260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280160" y="2139696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Bangladesh General Elections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1280160" y="2633472"/>
            <a:ext cx="301752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0" name="Shape 15"/>
          <p:cNvSpPr/>
          <p:nvPr/>
        </p:nvSpPr>
        <p:spPr>
          <a:xfrm>
            <a:off x="365760" y="2752344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1" name="Text 16"/>
          <p:cNvSpPr/>
          <p:nvPr/>
        </p:nvSpPr>
        <p:spPr>
          <a:xfrm>
            <a:off x="365760" y="27523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04</a:t>
            </a:r>
            <a:endParaRPr lang="en-US" sz="120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779776"/>
            <a:ext cx="292608" cy="29260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280160" y="270662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Manipur Political Formation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1280160" y="3200400"/>
            <a:ext cx="301752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5" name="Shape 19"/>
          <p:cNvSpPr/>
          <p:nvPr/>
        </p:nvSpPr>
        <p:spPr>
          <a:xfrm>
            <a:off x="365760" y="3319272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6" name="Text 20"/>
          <p:cNvSpPr/>
          <p:nvPr/>
        </p:nvSpPr>
        <p:spPr>
          <a:xfrm>
            <a:off x="365760" y="3319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05</a:t>
            </a:r>
            <a:endParaRPr lang="en-US" sz="1200" dirty="0"/>
          </a:p>
        </p:txBody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346704"/>
            <a:ext cx="292608" cy="292608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280160" y="327355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16th Finance Commission</a:t>
            </a:r>
            <a:endParaRPr lang="en-US" sz="1400" dirty="0"/>
          </a:p>
        </p:txBody>
      </p:sp>
      <p:sp>
        <p:nvSpPr>
          <p:cNvPr id="29" name="Shape 22"/>
          <p:cNvSpPr/>
          <p:nvPr/>
        </p:nvSpPr>
        <p:spPr>
          <a:xfrm>
            <a:off x="1280160" y="3767328"/>
            <a:ext cx="301752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0" name="Shape 23"/>
          <p:cNvSpPr/>
          <p:nvPr/>
        </p:nvSpPr>
        <p:spPr>
          <a:xfrm>
            <a:off x="365760" y="3886200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1" name="Text 24"/>
          <p:cNvSpPr/>
          <p:nvPr/>
        </p:nvSpPr>
        <p:spPr>
          <a:xfrm>
            <a:off x="365760" y="3886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06</a:t>
            </a:r>
            <a:endParaRPr lang="en-US" sz="1200" dirty="0"/>
          </a:p>
        </p:txBody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3913632"/>
            <a:ext cx="292608" cy="292608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280160" y="38404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PM Modi Visit to Israel</a:t>
            </a:r>
            <a:endParaRPr lang="en-US" sz="1400" dirty="0"/>
          </a:p>
        </p:txBody>
      </p:sp>
      <p:sp>
        <p:nvSpPr>
          <p:cNvPr id="34" name="Shape 26"/>
          <p:cNvSpPr/>
          <p:nvPr/>
        </p:nvSpPr>
        <p:spPr>
          <a:xfrm>
            <a:off x="4846320" y="1051560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5" name="Text 27"/>
          <p:cNvSpPr/>
          <p:nvPr/>
        </p:nvSpPr>
        <p:spPr>
          <a:xfrm>
            <a:off x="4846320" y="1051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07</a:t>
            </a:r>
            <a:endParaRPr lang="en-US" sz="1200" dirty="0"/>
          </a:p>
        </p:txBody>
      </p:sp>
      <p:pic>
        <p:nvPicPr>
          <p:cNvPr id="3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9240" y="1078992"/>
            <a:ext cx="292608" cy="292608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5760720" y="10058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Supreme Court vs NCERT</a:t>
            </a:r>
            <a:endParaRPr lang="en-US" sz="1400" dirty="0"/>
          </a:p>
        </p:txBody>
      </p:sp>
      <p:sp>
        <p:nvSpPr>
          <p:cNvPr id="38" name="Shape 29"/>
          <p:cNvSpPr/>
          <p:nvPr/>
        </p:nvSpPr>
        <p:spPr>
          <a:xfrm>
            <a:off x="5760720" y="1499616"/>
            <a:ext cx="301752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9" name="Shape 30"/>
          <p:cNvSpPr/>
          <p:nvPr/>
        </p:nvSpPr>
        <p:spPr>
          <a:xfrm>
            <a:off x="4846320" y="1618488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40" name="Text 31"/>
          <p:cNvSpPr/>
          <p:nvPr/>
        </p:nvSpPr>
        <p:spPr>
          <a:xfrm>
            <a:off x="4846320" y="16184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08</a:t>
            </a:r>
            <a:endParaRPr lang="en-US" sz="1200" dirty="0"/>
          </a:p>
        </p:txBody>
      </p:sp>
      <p:pic>
        <p:nvPicPr>
          <p:cNvPr id="4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9240" y="1645920"/>
            <a:ext cx="292608" cy="292608"/>
          </a:xfrm>
          <a:prstGeom prst="rect">
            <a:avLst/>
          </a:prstGeom>
        </p:spPr>
      </p:pic>
      <p:sp>
        <p:nvSpPr>
          <p:cNvPr id="42" name="Text 32"/>
          <p:cNvSpPr/>
          <p:nvPr/>
        </p:nvSpPr>
        <p:spPr>
          <a:xfrm>
            <a:off x="5760720" y="157276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AI Impact Summit 2026</a:t>
            </a:r>
            <a:endParaRPr lang="en-US" sz="1400" dirty="0"/>
          </a:p>
        </p:txBody>
      </p:sp>
      <p:sp>
        <p:nvSpPr>
          <p:cNvPr id="43" name="Shape 33"/>
          <p:cNvSpPr/>
          <p:nvPr/>
        </p:nvSpPr>
        <p:spPr>
          <a:xfrm>
            <a:off x="5760720" y="2066544"/>
            <a:ext cx="301752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44" name="Shape 34"/>
          <p:cNvSpPr/>
          <p:nvPr/>
        </p:nvSpPr>
        <p:spPr>
          <a:xfrm>
            <a:off x="4846320" y="2185416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45" name="Text 35"/>
          <p:cNvSpPr/>
          <p:nvPr/>
        </p:nvSpPr>
        <p:spPr>
          <a:xfrm>
            <a:off x="4846320" y="21854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09</a:t>
            </a:r>
            <a:endParaRPr lang="en-US" sz="1200" dirty="0"/>
          </a:p>
        </p:txBody>
      </p:sp>
      <p:pic>
        <p:nvPicPr>
          <p:cNvPr id="4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9240" y="2212848"/>
            <a:ext cx="292608" cy="292608"/>
          </a:xfrm>
          <a:prstGeom prst="rect">
            <a:avLst/>
          </a:prstGeom>
        </p:spPr>
      </p:pic>
      <p:sp>
        <p:nvSpPr>
          <p:cNvPr id="47" name="Text 36"/>
          <p:cNvSpPr/>
          <p:nvPr/>
        </p:nvSpPr>
        <p:spPr>
          <a:xfrm>
            <a:off x="5760720" y="2139696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IT Amendment Rules 2026</a:t>
            </a:r>
            <a:endParaRPr lang="en-US" sz="1400" dirty="0"/>
          </a:p>
        </p:txBody>
      </p:sp>
      <p:sp>
        <p:nvSpPr>
          <p:cNvPr id="48" name="Shape 37"/>
          <p:cNvSpPr/>
          <p:nvPr/>
        </p:nvSpPr>
        <p:spPr>
          <a:xfrm>
            <a:off x="5760720" y="2633472"/>
            <a:ext cx="301752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49" name="Shape 38"/>
          <p:cNvSpPr/>
          <p:nvPr/>
        </p:nvSpPr>
        <p:spPr>
          <a:xfrm>
            <a:off x="4846320" y="2752344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50" name="Text 39"/>
          <p:cNvSpPr/>
          <p:nvPr/>
        </p:nvSpPr>
        <p:spPr>
          <a:xfrm>
            <a:off x="4846320" y="27523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10</a:t>
            </a:r>
            <a:endParaRPr lang="en-US" sz="1200" dirty="0"/>
          </a:p>
        </p:txBody>
      </p:sp>
      <p:pic>
        <p:nvPicPr>
          <p:cNvPr id="5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9240" y="2779776"/>
            <a:ext cx="292608" cy="292608"/>
          </a:xfrm>
          <a:prstGeom prst="rect">
            <a:avLst/>
          </a:prstGeom>
        </p:spPr>
      </p:pic>
      <p:sp>
        <p:nvSpPr>
          <p:cNvPr id="52" name="Text 40"/>
          <p:cNvSpPr/>
          <p:nvPr/>
        </p:nvSpPr>
        <p:spPr>
          <a:xfrm>
            <a:off x="5760720" y="270662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New Base Year for CPI</a:t>
            </a:r>
            <a:endParaRPr lang="en-US" sz="1400" dirty="0"/>
          </a:p>
        </p:txBody>
      </p:sp>
      <p:sp>
        <p:nvSpPr>
          <p:cNvPr id="53" name="Shape 41"/>
          <p:cNvSpPr/>
          <p:nvPr/>
        </p:nvSpPr>
        <p:spPr>
          <a:xfrm>
            <a:off x="5760720" y="3200400"/>
            <a:ext cx="301752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4" name="Shape 42"/>
          <p:cNvSpPr/>
          <p:nvPr/>
        </p:nvSpPr>
        <p:spPr>
          <a:xfrm>
            <a:off x="4846320" y="3319272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55" name="Text 43"/>
          <p:cNvSpPr/>
          <p:nvPr/>
        </p:nvSpPr>
        <p:spPr>
          <a:xfrm>
            <a:off x="4846320" y="3319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11</a:t>
            </a:r>
            <a:endParaRPr lang="en-US" sz="1200" dirty="0"/>
          </a:p>
        </p:txBody>
      </p:sp>
      <p:pic>
        <p:nvPicPr>
          <p:cNvPr id="5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9240" y="3346704"/>
            <a:ext cx="292608" cy="292608"/>
          </a:xfrm>
          <a:prstGeom prst="rect">
            <a:avLst/>
          </a:prstGeom>
        </p:spPr>
      </p:pic>
      <p:sp>
        <p:nvSpPr>
          <p:cNvPr id="57" name="Text 44"/>
          <p:cNvSpPr/>
          <p:nvPr/>
        </p:nvSpPr>
        <p:spPr>
          <a:xfrm>
            <a:off x="5760720" y="327355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Kerala to "Keralam"</a:t>
            </a:r>
            <a:endParaRPr lang="en-US" sz="1400" dirty="0"/>
          </a:p>
        </p:txBody>
      </p:sp>
      <p:sp>
        <p:nvSpPr>
          <p:cNvPr id="58" name="Shape 45"/>
          <p:cNvSpPr/>
          <p:nvPr/>
        </p:nvSpPr>
        <p:spPr>
          <a:xfrm>
            <a:off x="5760720" y="3767328"/>
            <a:ext cx="301752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9" name="Shape 46"/>
          <p:cNvSpPr/>
          <p:nvPr/>
        </p:nvSpPr>
        <p:spPr>
          <a:xfrm>
            <a:off x="4846320" y="3886200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60" name="Text 47"/>
          <p:cNvSpPr/>
          <p:nvPr/>
        </p:nvSpPr>
        <p:spPr>
          <a:xfrm>
            <a:off x="4846320" y="3886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12</a:t>
            </a:r>
            <a:endParaRPr lang="en-US" sz="1200" dirty="0"/>
          </a:p>
        </p:txBody>
      </p:sp>
      <p:pic>
        <p:nvPicPr>
          <p:cNvPr id="6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9240" y="3913632"/>
            <a:ext cx="292608" cy="292608"/>
          </a:xfrm>
          <a:prstGeom prst="rect">
            <a:avLst/>
          </a:prstGeom>
        </p:spPr>
      </p:pic>
      <p:sp>
        <p:nvSpPr>
          <p:cNvPr id="62" name="Text 48"/>
          <p:cNvSpPr/>
          <p:nvPr/>
        </p:nvSpPr>
        <p:spPr>
          <a:xfrm>
            <a:off x="5760720" y="38404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NGT on Great Nicobar Island</a:t>
            </a:r>
            <a:endParaRPr lang="en-US" sz="1400" dirty="0"/>
          </a:p>
        </p:txBody>
      </p:sp>
      <p:pic>
        <p:nvPicPr>
          <p:cNvPr id="63" name="Image 12" descr="/Users/anuragchoubey/Clude AI/carousel-generator/assets/cg-logo-original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80960" y="4434840"/>
            <a:ext cx="1170432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01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US Supreme Court Blocks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Executive Tariffs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Learning Resources, Inc. v. Trump  |  20 February 2026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February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Case Overview &amp; Verdict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 &amp; Case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 Feb 2026 — Learning Resources, Inc. v. Trump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65760" y="187452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65760" y="187452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01168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60120" y="194767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Verdict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960120" y="224028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6-3 majority struck down tariffs imposed under IEEPA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365760" y="283464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365760" y="283464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97180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60120" y="290779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Opinion By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960120" y="32004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Chief Justice John Roberts — cross-ideological majority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379476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65760" y="379476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93192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60120" y="386791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Consequence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960120" y="416052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IEEPA tariffs declared illegal, collection halted immediately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4663440" y="914400"/>
            <a:ext cx="4114800" cy="370332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30" name="Text 23"/>
          <p:cNvSpPr/>
          <p:nvPr/>
        </p:nvSpPr>
        <p:spPr>
          <a:xfrm>
            <a:off x="4846320" y="10515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WHY IT MATTERS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4846320" y="1463040"/>
            <a:ext cx="3749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Tariffs = taxation — exclusively Congress' power under Article I, Section 8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IEEPA has no explicit reference to tariffs — 'major questions doctrine' violated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Reaffirmation of non-delegation principle &amp; separation of powers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Cross-ideological majority: Roberts, Gorsuch, Barrett, Kagan, Sotomayor, Jackson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Majority vs. Dissent Analysis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40233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4023360" cy="4572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Majority (6 Justices)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48640" y="150876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Roberts, Gorsuch, Barrett, Kagan, Sotomayor, Jackson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Tariffs are a form of taxation — Congress alone has this power (Art I, Sec 8)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IEEPA lacks explicit tariff authority — 'major questions doctrine' requires clear Congressional authorization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Non-delegation principle upheld: executive cannot assume powers not granted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754880" y="914400"/>
            <a:ext cx="40233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754880" y="914400"/>
            <a:ext cx="402336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Dissent (3 Justices)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937760" y="150876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Kavanaugh, Thomas, Alito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Broad executive power view — President has inherent authority in economic emergencies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IEEPA grants sweeping powers to deal with national emergencies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Majority's reading unduly limits Presidential flexibility in crisis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20 February 2026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Case: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Learning Resources, Inc. v. Trump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Verdict: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6-3 (tariffs under IEEPA struck down)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Doctrine: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Major Questions Doctrine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Article: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Article I, Section 8 (Congress' taxing power)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Impact: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All IEEPA tariffs declared illegal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02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New START Treaty Expires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First time in 50+ years with no nuclear arms limits  |  5 Feb 2026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February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Treaty Overview &amp; Timeline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8412480" cy="594360"/>
          </a:xfrm>
          <a:prstGeom prst="rect">
            <a:avLst/>
          </a:prstGeom>
          <a:solidFill>
            <a:srgbClr val="FFF3ED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96012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START </a:t>
            </a:r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(Treaty on Measures for Further Reduction of Strategic Offensive Arms) expired </a:t>
            </a:r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February 2026</a:t>
            </a:r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without renewal. First time in 50+ years with no legally binding nuclear limits between US &amp; Russia.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1691640"/>
            <a:ext cx="822960" cy="3200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2" name="Text 9"/>
          <p:cNvSpPr/>
          <p:nvPr/>
        </p:nvSpPr>
        <p:spPr>
          <a:xfrm>
            <a:off x="457200" y="169164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1972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1463040" y="169164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SALT I — First US-Soviet arms control agreement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850392" y="2011680"/>
            <a:ext cx="13716" cy="91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Shape 12"/>
          <p:cNvSpPr/>
          <p:nvPr/>
        </p:nvSpPr>
        <p:spPr>
          <a:xfrm>
            <a:off x="457200" y="2103120"/>
            <a:ext cx="822960" cy="3200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6" name="Text 13"/>
          <p:cNvSpPr/>
          <p:nvPr/>
        </p:nvSpPr>
        <p:spPr>
          <a:xfrm>
            <a:off x="457200" y="210312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1987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1463040" y="210312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 Treaty — Eliminated intermediate-range nuclear forces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850392" y="2423160"/>
            <a:ext cx="13716" cy="91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Shape 16"/>
          <p:cNvSpPr/>
          <p:nvPr/>
        </p:nvSpPr>
        <p:spPr>
          <a:xfrm>
            <a:off x="457200" y="2514600"/>
            <a:ext cx="822960" cy="3200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0" name="Text 17"/>
          <p:cNvSpPr/>
          <p:nvPr/>
        </p:nvSpPr>
        <p:spPr>
          <a:xfrm>
            <a:off x="457200" y="251460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1991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463040" y="251460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I — First strategic arms reduction treaty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850392" y="2834640"/>
            <a:ext cx="13716" cy="91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3" name="Shape 20"/>
          <p:cNvSpPr/>
          <p:nvPr/>
        </p:nvSpPr>
        <p:spPr>
          <a:xfrm>
            <a:off x="457200" y="2926080"/>
            <a:ext cx="822960" cy="3200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4" name="Text 21"/>
          <p:cNvSpPr/>
          <p:nvPr/>
        </p:nvSpPr>
        <p:spPr>
          <a:xfrm>
            <a:off x="457200" y="292608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2002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1463040" y="292608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SORT (Moscow Treaty) — Limited warheads to 1,700-2,200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850392" y="3246120"/>
            <a:ext cx="13716" cy="91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7" name="Shape 24"/>
          <p:cNvSpPr/>
          <p:nvPr/>
        </p:nvSpPr>
        <p:spPr>
          <a:xfrm>
            <a:off x="457200" y="3337560"/>
            <a:ext cx="822960" cy="3200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8" name="Text 25"/>
          <p:cNvSpPr/>
          <p:nvPr/>
        </p:nvSpPr>
        <p:spPr>
          <a:xfrm>
            <a:off x="457200" y="33375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2010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1463040" y="333756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START signed in Prague (Obama-Medvedev)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850392" y="3657600"/>
            <a:ext cx="13716" cy="91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" y="3749040"/>
            <a:ext cx="822960" cy="3200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2" name="Text 29"/>
          <p:cNvSpPr/>
          <p:nvPr/>
        </p:nvSpPr>
        <p:spPr>
          <a:xfrm>
            <a:off x="457200" y="374904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2021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1463040" y="374904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Extended 5 years by Biden-Putin agreement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850392" y="4069080"/>
            <a:ext cx="13716" cy="91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" y="4160520"/>
            <a:ext cx="822960" cy="3200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6" name="Text 33"/>
          <p:cNvSpPr/>
          <p:nvPr/>
        </p:nvSpPr>
        <p:spPr>
          <a:xfrm>
            <a:off x="457200" y="416052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2023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1463040" y="416052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Russia suspended participation (Putin, Ukraine tensions)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850392" y="4480560"/>
            <a:ext cx="13716" cy="91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" y="4572000"/>
            <a:ext cx="822960" cy="3200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0" name="Text 37"/>
          <p:cNvSpPr/>
          <p:nvPr/>
        </p:nvSpPr>
        <p:spPr>
          <a:xfrm>
            <a:off x="457200" y="457200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2026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1463040" y="457200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Treaty expired 5 Feb — no successor agreement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Treaty Limits &amp; Legal Framework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2651760" cy="12801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12801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Warhead Limit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18745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1,550 deployed strategic nuclear warheads per side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200400" y="914400"/>
            <a:ext cx="2651760" cy="12801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00400" y="914400"/>
            <a:ext cx="54864" cy="12801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105156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79476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Delivery Systems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3794760" y="1280160"/>
            <a:ext cx="18745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700 deployed ICBMs, SLBMs, and heavy bombers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035040" y="914400"/>
            <a:ext cx="2651760" cy="12801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035040" y="914400"/>
            <a:ext cx="54864" cy="12801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105156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62940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Total Launchers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6629400" y="1280160"/>
            <a:ext cx="18745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800 total deployed + non-deployed launchers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2423160"/>
            <a:ext cx="8412480" cy="210312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548640" y="25603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LEGAL FRAMEWORK &amp; IMPLICATIONS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548640" y="297180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Vienna Convention on the Law of Treaties — pacta sunt servanda principle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Article 62 — fundamental change of circumstances (rebus sic stantibus)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verification regime — nuclear arsenals now opaque for first time since Cold War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 of unchecked nuclear proliferation &amp; new arms race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Expired: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5 February 2026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Signed: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2010, Prague (Obama-Medvedev)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Limits: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1,550 warheads / 700 delivery systems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Suspended by: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Russia, February 2023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Legal Framework: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Vienna Convention / pacta sunt servanda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Impact: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No nuclear arms control — first time since Cold War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Bangladesh General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Elections 2026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13th Jatiya Sangsad  |  12 February 2026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February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Election Results &amp; Key Facts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 &amp; Context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Feb 2026, 300 seats — after 2024 'July Uprising' ousted Sheikh Hasina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65760" y="187452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65760" y="187452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01168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60120" y="194767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Winner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960120" y="224028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BNP landslide: 209+ seats — Tarique Rahman, PM sworn 17 Feb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365760" y="283464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365760" y="283464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97180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60120" y="290779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Opposition &amp; Interim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960120" y="32004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Jamaat-e-Islami: 60-70 seats | Interim PM: Muhammad Yunus (Nobel laureate)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379476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65760" y="379476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93192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60120" y="386791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Voter Turnout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960120" y="416052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~59% turnout, high youth participation across Bangladesh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4663440" y="914400"/>
            <a:ext cx="4114800" cy="370332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30" name="Text 23"/>
          <p:cNvSpPr/>
          <p:nvPr/>
        </p:nvSpPr>
        <p:spPr>
          <a:xfrm>
            <a:off x="4846320" y="10515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CONSTITUTIONAL REFERENDUM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4846320" y="1463040"/>
            <a:ext cx="3749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"July National Charter" approved by 68% of voters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Two-term limit for Prime Minister introduced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Bicameral legislature — new upper house created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Judicial independence strengthened through reforms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Geopolitical reset: India-Bangladesh relations, China engagement, multi-alignment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Geopolitical Implications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2651760" cy="3291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32918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India-Bangladesh Reset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187452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BNP govt signals diplomatic recalibration. India's influence post-Hasina era under test. Border &amp; trade issues in focus.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200400" y="914400"/>
            <a:ext cx="2651760" cy="3291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00400" y="914400"/>
            <a:ext cx="54864" cy="32918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105156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79476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China Engagement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3794760" y="1280160"/>
            <a:ext cx="187452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BNP historically open to Beijing. Belt &amp; Road potential. Strategic hedging in Bay of Bengal.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035040" y="914400"/>
            <a:ext cx="2651760" cy="3291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035040" y="914400"/>
            <a:ext cx="54864" cy="32918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105156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62940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Multi-Alignment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6629400" y="1280160"/>
            <a:ext cx="187452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Bangladesh pursuing balanced foreign policy. Middle East labour ties. US democracy agenda alignment.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12 February 2026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Winner: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BNP — Tarique Rahman (209+ seats)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Seats: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300 (13th Jatiya Sangsad)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Interim PM: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Muhammad Yunus (Nobel laureate)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Referendum: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July National Charter approved (68%)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PM Sworn: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17 February 2026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04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Manipur Political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Formation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Post President's Rule  |  4 February 2026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February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New Government &amp; Power-Sharing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 &amp; Event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February 2026 — post President's Rule (Article 356)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65760" y="187452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65760" y="187452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01168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60120" y="194767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Chief Minister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960120" y="224028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Yumnam Khemchand Singh (BJP) — NDA coalition ~51 MLAs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365760" y="283464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365760" y="283464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97180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60120" y="290779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Ethnic Power-Sharing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960120" y="32004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Deputy CMs — Nemcha Kipgen (Kuki) + Losii Dikho (Naga)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379476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65760" y="379476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93192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60120" y="386791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Detail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960120" y="416052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Assembly in suspended animation (not dissolved) — no fresh elections needed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4663440" y="914400"/>
            <a:ext cx="4114800" cy="370332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30" name="Text 23"/>
          <p:cNvSpPr/>
          <p:nvPr/>
        </p:nvSpPr>
        <p:spPr>
          <a:xfrm>
            <a:off x="4846320" y="10515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CONSTITUTIONAL CONTEXT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4846320" y="1463040"/>
            <a:ext cx="3749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President's Rule imposed Feb 2025 after N. Biren Singh resigned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Article 356 — failure of constitutional machinery in state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Revocation process: Governor invites majority leader to form govt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BJP + NPP + NPF coalition formed NDA majority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Governor: Ajay Kumar Bhalla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Article 356 — Constitutional Framework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8412480" cy="146304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457200" cy="4572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143000" y="10058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Article 356 — Failure of Constitutional Machinery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143000" y="146304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Governor reports failure → President proclaims emergency</a:t>
            </a: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Assembly can be suspended or dissolved — Manipur was in suspended animation</a:t>
            </a: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Revocation: Governor invites leader with majority to form government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365760" y="2651760"/>
            <a:ext cx="26517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365760" y="2651760"/>
            <a:ext cx="54864" cy="18288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788920"/>
            <a:ext cx="320040" cy="32004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60120" y="272491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Significance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960120" y="3017520"/>
            <a:ext cx="1874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ethnic power-sharing model in NE India — Meitei CM + Kuki &amp; Naga Deputy CMs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3200400" y="2651760"/>
            <a:ext cx="26517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3200400" y="2651760"/>
            <a:ext cx="54864" cy="18288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280" y="2788920"/>
            <a:ext cx="320040" cy="32004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3794760" y="272491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Coalition Math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3794760" y="3017520"/>
            <a:ext cx="1874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BJP + NPP (Conrad Sangma) + NPF = ~51 MLAs. Assembly strength: 60 seats.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6035040" y="2651760"/>
            <a:ext cx="26517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6035040" y="2651760"/>
            <a:ext cx="54864" cy="18288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2788920"/>
            <a:ext cx="320040" cy="32004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629400" y="272491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Security Context</a:t>
            </a:r>
            <a:endParaRPr lang="en-US" sz="1300" dirty="0"/>
          </a:p>
        </p:txBody>
      </p:sp>
      <p:sp>
        <p:nvSpPr>
          <p:cNvPr id="27" name="Text 20"/>
          <p:cNvSpPr/>
          <p:nvPr/>
        </p:nvSpPr>
        <p:spPr>
          <a:xfrm>
            <a:off x="6629400" y="3017520"/>
            <a:ext cx="1874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Post ethnic violence (2023-25). Dual command structure for Kuki &amp; Meitei areas.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4 February 2026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CM: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Yumnam Khemchand Singh (BJP/NDA)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Governor: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Ajay Kumar Bhalla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Feature: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Ethnic power-sharing (2 Deputy CMs)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Constitutional Basis: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Article 356 revocation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Coalition: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BJP + NPP + NPF (~51 MLAs)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05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16th Finance Commission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Report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Chaired by Arvind Panagariya  |  Period 2026-2031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February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Key Recommendations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8412480" cy="5486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9144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Article 280  |  Vertical Devolution: ~41% to States  |  Period: 2026-2031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65760" y="1691640"/>
            <a:ext cx="2651760" cy="21945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65760" y="1691640"/>
            <a:ext cx="54864" cy="21945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960120" y="176479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Horizontal Formula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960120" y="2057400"/>
            <a:ext cx="187452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Income Distance (highest weight), Population (2011), Area, Forest &amp; Ecology, Demographic Performance, Tax Effort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3200400" y="1691640"/>
            <a:ext cx="2651760" cy="21945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200400" y="1691640"/>
            <a:ext cx="54864" cy="21945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1828800"/>
            <a:ext cx="320040" cy="32004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3794760" y="176479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Grant Categories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3794760" y="2057400"/>
            <a:ext cx="187452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Deficit, Local Body, Disaster Management, Sector-Specific, Performance-Based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6035040" y="1691640"/>
            <a:ext cx="2651760" cy="21945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035040" y="1691640"/>
            <a:ext cx="54864" cy="21945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1828800"/>
            <a:ext cx="320040" cy="32004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629400" y="176479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New Focus Areas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6629400" y="2057400"/>
            <a:ext cx="187452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Climate finance, GST stability, defence spending debate, off-budget transparency, FRBM strengthening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365760" y="4114800"/>
            <a:ext cx="8412480" cy="457200"/>
          </a:xfrm>
          <a:prstGeom prst="rect">
            <a:avLst/>
          </a:prstGeom>
          <a:solidFill>
            <a:srgbClr val="FFF3ED"/>
          </a:solidFill>
          <a:ln/>
        </p:spPr>
      </p:sp>
      <p:sp>
        <p:nvSpPr>
          <p:cNvPr id="27" name="Text 21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Key Debates: Population formula (2011 Census — south vs north) | GST compensation gap | Climate finance for states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Finance Commission — History &amp; Comparison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40233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4023360" cy="4572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Devolution History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48640" y="150876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13th FC (Vijay Kelkar): 32% to states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14th FC (Y.V. Reddy): Historic jump to 42%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15th FC (N.K. Singh): 41% (J&amp;K became UT)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16th FC (Panagariya): ~41% continued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Constitutional mandate: Article 280 — President appoints every 5 years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754880" y="914400"/>
            <a:ext cx="40233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754880" y="914400"/>
            <a:ext cx="402336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Debates &amp; New Issues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937760" y="150876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Population formula: 2011 Census — southern states penalized for lower fertility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GST compensation: post-2022 gap affecting states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Climate finance: new environmental incentive grants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Defence vs. welfare spending: centre-state fiscal balance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Off-budget borrowings: transparency demands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Chairman: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Arvind Panagariya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Article: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280 (Finance Commission)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Vertical Devolution: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~41% to states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Period: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2026-2031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New Focus: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Climate Finance + Environmental Incentives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Debate: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Population (2011 Census) vs. equity for southern states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06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PM Modi Visit to Israel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2-Day Official Visit  |  Talks with Netanyahu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February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Key Agreements &amp; Cooperation Areas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265176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Defence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18745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Joint R&amp;D — missiles, drones, cyber warfare, intelligence sharing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200400" y="914400"/>
            <a:ext cx="265176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00400" y="91440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105156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79476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Technology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3794760" y="1280160"/>
            <a:ext cx="18745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collaboration, startup ecosystem, I4F innovation fund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035040" y="914400"/>
            <a:ext cx="265176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035040" y="91440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105156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62940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Agriculture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6629400" y="1280160"/>
            <a:ext cx="18745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Centers of Excellence expansion, precision farming, micro-irrigation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2468880"/>
            <a:ext cx="265176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65760" y="246888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0604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60120" y="254203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Water Tech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960120" y="2834640"/>
            <a:ext cx="18745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Desalination technology, wastewater recycling cooperation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3200400" y="2468880"/>
            <a:ext cx="265176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3200400" y="246888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3280" y="2606040"/>
            <a:ext cx="320040" cy="32004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3794760" y="254203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Trade</a:t>
            </a:r>
            <a:endParaRPr lang="en-US" sz="1300" dirty="0"/>
          </a:p>
        </p:txBody>
      </p:sp>
      <p:sp>
        <p:nvSpPr>
          <p:cNvPr id="33" name="Text 25"/>
          <p:cNvSpPr/>
          <p:nvPr/>
        </p:nvSpPr>
        <p:spPr>
          <a:xfrm>
            <a:off x="3794760" y="2834640"/>
            <a:ext cx="18745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FTA negotiations, &gt;$10B bilateral trade target</a:t>
            </a:r>
            <a:endParaRPr lang="en-US" sz="1100" dirty="0"/>
          </a:p>
        </p:txBody>
      </p:sp>
      <p:sp>
        <p:nvSpPr>
          <p:cNvPr id="34" name="Shape 26"/>
          <p:cNvSpPr/>
          <p:nvPr/>
        </p:nvSpPr>
        <p:spPr>
          <a:xfrm>
            <a:off x="6035040" y="2468880"/>
            <a:ext cx="265176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5" name="Shape 27"/>
          <p:cNvSpPr/>
          <p:nvPr/>
        </p:nvSpPr>
        <p:spPr>
          <a:xfrm>
            <a:off x="6035040" y="246888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920" y="2606040"/>
            <a:ext cx="320040" cy="320040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6629400" y="254203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Strategic</a:t>
            </a:r>
            <a:endParaRPr lang="en-US" sz="1300" dirty="0"/>
          </a:p>
        </p:txBody>
      </p:sp>
      <p:sp>
        <p:nvSpPr>
          <p:cNvPr id="38" name="Text 29"/>
          <p:cNvSpPr/>
          <p:nvPr/>
        </p:nvSpPr>
        <p:spPr>
          <a:xfrm>
            <a:off x="6629400" y="2834640"/>
            <a:ext cx="18745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I2U2 Group (India, Israel, UAE, USA), multi-alignment diplomacy</a:t>
            </a:r>
            <a:endParaRPr lang="en-US" sz="1100" dirty="0"/>
          </a:p>
        </p:txBody>
      </p:sp>
      <p:sp>
        <p:nvSpPr>
          <p:cNvPr id="39" name="Shape 30"/>
          <p:cNvSpPr/>
          <p:nvPr/>
        </p:nvSpPr>
        <p:spPr>
          <a:xfrm>
            <a:off x="365760" y="4069080"/>
            <a:ext cx="8412480" cy="457200"/>
          </a:xfrm>
          <a:prstGeom prst="rect">
            <a:avLst/>
          </a:prstGeom>
          <a:solidFill>
            <a:srgbClr val="FFF3ED"/>
          </a:solidFill>
          <a:ln/>
        </p:spPr>
      </p:sp>
      <p:sp>
        <p:nvSpPr>
          <p:cNvPr id="40" name="Text 31"/>
          <p:cNvSpPr/>
          <p:nvPr/>
        </p:nvSpPr>
        <p:spPr>
          <a:xfrm>
            <a:off x="548640" y="4069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Iron Dome: Discussion only — no confirmed deal  |  Policy: Multi-alignment diplomacy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Agreements: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Defence R&amp;D + Agriculture CoE + Water tech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Strategic Group: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I2U2 (India, Israel, UAE, USA)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Trade: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FTA negotiations, &gt;$10B target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Iron Dome: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Discussion only (no confirmed deal)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Policy: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Multi-alignment diplomacy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Technology: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AI, startups, I4F innovation fund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07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Supreme Court vs NCERT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Suo Motu  |  Class 8 Textbook 'Role of Judiciary'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February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Textbook Controversy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40233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4023360" cy="4572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What Happened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48640" y="150876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Suo motu cognisance of Class 8 textbook 'Exploring Society: India and Beyond'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Textbook chapter on 'Role of Judiciary' discussed judicial corruption &amp; case backlog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Bench: CJI Surya Kant, Justice Bagchi, Justice Pancholi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NCERT apologized unconditionally and withdrew the book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754880" y="914400"/>
            <a:ext cx="40233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754880" y="914400"/>
            <a:ext cx="402336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Court's Orders &amp; Debate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937760" y="150876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Blanket ban on book + seizure of all copies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Removal of all digital versions ordered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Contempt notices to NCERT Director + Ministry officials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Authors barred from future publicly funded academic work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Debate: Academic freedom (Art 19(1)(a)) vs. institutional dignity vs. judicial overreach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Type: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Suo Motu cognisance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Bench: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CJI Surya Kant, Justice Bagchi, Justice Pancholi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Book: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"Exploring Society: India and Beyond"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Action: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Ban + Contempt notices + Author bar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Issue: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Art 19(1)(a) vs. Contempt of Courts Act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Debate: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Academic freedom vs. judicial dignity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08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AI Impact Summit 2026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Bharat Mandapam, New Delhi  |  16-21 February 2026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February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Summit Scale &amp; Key Highlights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 &amp; Venue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16-21 Feb 2026, Bharat Mandapam, New Delhi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65760" y="187452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65760" y="187452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01168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60120" y="194767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Scale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960120" y="224028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100+ countries, 6 lakh physical attendees, 800+ exhibitors, 500+ sessions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365760" y="283464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365760" y="283464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97180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60120" y="290779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Attendees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960120" y="32004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 Modi (inaugurated), Sam Altman, Demis Hassabis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379476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65760" y="379476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93192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60120" y="386791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Fund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960120" y="416052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$30M AI for Science Fund launched, Agentic Commerce &amp; 'Small AI' concepts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4663440" y="914400"/>
            <a:ext cx="4114800" cy="370332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30" name="Text 23"/>
          <p:cNvSpPr/>
          <p:nvPr/>
        </p:nvSpPr>
        <p:spPr>
          <a:xfrm>
            <a:off x="4846320" y="10515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SEVEN CHAKRAS FRAMEWORK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4846320" y="1463040"/>
            <a:ext cx="3749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Data — foundation for AI training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 Talent — human capital development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 Compute — infrastructure for processing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 Infrastructure — digital backbone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 Security — data &amp; AI safety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 Regulation — governance frameworks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 Applications — real-world deployment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Indigenous AI Models &amp; Global Series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265176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14630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Sarvam AI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18745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30B &amp; 105B parameter models — large-scale Indian language AI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200400" y="914400"/>
            <a:ext cx="265176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00400" y="914400"/>
            <a:ext cx="54864" cy="14630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105156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79476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BharatGen Param 2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3794760" y="1280160"/>
            <a:ext cx="18745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17B parameters, 22+ languages — national multimodal AI model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035040" y="914400"/>
            <a:ext cx="265176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035040" y="914400"/>
            <a:ext cx="54864" cy="14630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105156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62940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Gnani.ai Vachana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6629400" y="1280160"/>
            <a:ext cx="18745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Voice AI platform — speech recognition &amp; synthesis for Indian languages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2606040"/>
            <a:ext cx="8412480" cy="192024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548640" y="274320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GLOBAL AI SUMMIT SERIES</a:t>
            </a:r>
            <a:endParaRPr lang="en-US" sz="1400" dirty="0"/>
          </a:p>
        </p:txBody>
      </p:sp>
      <p:sp>
        <p:nvSpPr>
          <p:cNvPr id="26" name="Shape 20"/>
          <p:cNvSpPr/>
          <p:nvPr/>
        </p:nvSpPr>
        <p:spPr>
          <a:xfrm>
            <a:off x="548640" y="3246120"/>
            <a:ext cx="1828800" cy="10515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27" name="Text 21"/>
          <p:cNvSpPr/>
          <p:nvPr/>
        </p:nvSpPr>
        <p:spPr>
          <a:xfrm>
            <a:off x="548640" y="32918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2023</a:t>
            </a:r>
            <a:endParaRPr lang="en-US" sz="1600" dirty="0"/>
          </a:p>
        </p:txBody>
      </p:sp>
      <p:sp>
        <p:nvSpPr>
          <p:cNvPr id="28" name="Text 22"/>
          <p:cNvSpPr/>
          <p:nvPr/>
        </p:nvSpPr>
        <p:spPr>
          <a:xfrm>
            <a:off x="548640" y="36118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UK (Bletchley Park)</a:t>
            </a:r>
            <a:endParaRPr lang="en-US" sz="1100" dirty="0"/>
          </a:p>
        </p:txBody>
      </p:sp>
      <p:sp>
        <p:nvSpPr>
          <p:cNvPr id="29" name="Text 23"/>
          <p:cNvSpPr/>
          <p:nvPr/>
        </p:nvSpPr>
        <p:spPr>
          <a:xfrm>
            <a:off x="548640" y="3931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Safety-focused</a:t>
            </a:r>
            <a:endParaRPr lang="en-US" sz="1000" dirty="0"/>
          </a:p>
        </p:txBody>
      </p:sp>
      <p:sp>
        <p:nvSpPr>
          <p:cNvPr id="30" name="Shape 24"/>
          <p:cNvSpPr/>
          <p:nvPr/>
        </p:nvSpPr>
        <p:spPr>
          <a:xfrm>
            <a:off x="2606040" y="3246120"/>
            <a:ext cx="1828800" cy="10515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1" name="Text 25"/>
          <p:cNvSpPr/>
          <p:nvPr/>
        </p:nvSpPr>
        <p:spPr>
          <a:xfrm>
            <a:off x="2606040" y="32918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2024</a:t>
            </a:r>
            <a:endParaRPr lang="en-US" sz="1600" dirty="0"/>
          </a:p>
        </p:txBody>
      </p:sp>
      <p:sp>
        <p:nvSpPr>
          <p:cNvPr id="32" name="Text 26"/>
          <p:cNvSpPr/>
          <p:nvPr/>
        </p:nvSpPr>
        <p:spPr>
          <a:xfrm>
            <a:off x="2606040" y="36118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Seoul, South Korea</a:t>
            </a:r>
            <a:endParaRPr lang="en-US" sz="1100" dirty="0"/>
          </a:p>
        </p:txBody>
      </p:sp>
      <p:sp>
        <p:nvSpPr>
          <p:cNvPr id="33" name="Text 27"/>
          <p:cNvSpPr/>
          <p:nvPr/>
        </p:nvSpPr>
        <p:spPr>
          <a:xfrm>
            <a:off x="2606040" y="3931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Governance-focused</a:t>
            </a:r>
            <a:endParaRPr lang="en-US" sz="1000" dirty="0"/>
          </a:p>
        </p:txBody>
      </p:sp>
      <p:sp>
        <p:nvSpPr>
          <p:cNvPr id="34" name="Shape 28"/>
          <p:cNvSpPr/>
          <p:nvPr/>
        </p:nvSpPr>
        <p:spPr>
          <a:xfrm>
            <a:off x="4663440" y="3246120"/>
            <a:ext cx="1828800" cy="10515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5" name="Text 29"/>
          <p:cNvSpPr/>
          <p:nvPr/>
        </p:nvSpPr>
        <p:spPr>
          <a:xfrm>
            <a:off x="4663440" y="32918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2025</a:t>
            </a:r>
            <a:endParaRPr lang="en-US" sz="1600" dirty="0"/>
          </a:p>
        </p:txBody>
      </p:sp>
      <p:sp>
        <p:nvSpPr>
          <p:cNvPr id="36" name="Text 30"/>
          <p:cNvSpPr/>
          <p:nvPr/>
        </p:nvSpPr>
        <p:spPr>
          <a:xfrm>
            <a:off x="4663440" y="36118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Paris, France</a:t>
            </a:r>
            <a:endParaRPr lang="en-US" sz="1100" dirty="0"/>
          </a:p>
        </p:txBody>
      </p:sp>
      <p:sp>
        <p:nvSpPr>
          <p:cNvPr id="37" name="Text 31"/>
          <p:cNvSpPr/>
          <p:nvPr/>
        </p:nvSpPr>
        <p:spPr>
          <a:xfrm>
            <a:off x="4663440" y="3931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Innovation-focused</a:t>
            </a:r>
            <a:endParaRPr lang="en-US" sz="1000" dirty="0"/>
          </a:p>
        </p:txBody>
      </p:sp>
      <p:sp>
        <p:nvSpPr>
          <p:cNvPr id="38" name="Shape 32"/>
          <p:cNvSpPr/>
          <p:nvPr/>
        </p:nvSpPr>
        <p:spPr>
          <a:xfrm>
            <a:off x="6720840" y="3246120"/>
            <a:ext cx="1828800" cy="10515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9" name="Text 33"/>
          <p:cNvSpPr/>
          <p:nvPr/>
        </p:nvSpPr>
        <p:spPr>
          <a:xfrm>
            <a:off x="6720840" y="32918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2026</a:t>
            </a:r>
            <a:endParaRPr lang="en-US" sz="1600" dirty="0"/>
          </a:p>
        </p:txBody>
      </p:sp>
      <p:sp>
        <p:nvSpPr>
          <p:cNvPr id="40" name="Text 34"/>
          <p:cNvSpPr/>
          <p:nvPr/>
        </p:nvSpPr>
        <p:spPr>
          <a:xfrm>
            <a:off x="6720840" y="36118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India (New Delhi)</a:t>
            </a:r>
            <a:endParaRPr lang="en-US" sz="1100" dirty="0"/>
          </a:p>
        </p:txBody>
      </p:sp>
      <p:sp>
        <p:nvSpPr>
          <p:cNvPr id="41" name="Text 35"/>
          <p:cNvSpPr/>
          <p:nvPr/>
        </p:nvSpPr>
        <p:spPr>
          <a:xfrm>
            <a:off x="6720840" y="3931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Inclusive AI + Global South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16-21 February 2026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Venue: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Bharat Mandapam, New Delhi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Scale: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100+ countries, 6 lakh attendees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Fund: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$30M AI for Science Fund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Indigenous Models: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Sarvam AI + BharatGen Param 2 + Gnani.ai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Framework: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Seven Chakras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09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IT Amendment Rules 2026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Notified 10 Feb, Effective 20 Feb  |  AI Content Regulation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February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Key Provisions &amp; Impact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40233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4023360" cy="4572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New Provisions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48640" y="150876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SGI: Synthetically Generated Information — AI-generated/altered content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Mandatory labelling of AI content with metadata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3-hour takedown rule (2 hours for sensitive content) — strictest globally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Loss of safe harbour (Section 79) for non-compliance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Proactive monitoring obligation (automated tools required)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Grievance resolution within 7 days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754880" y="914400"/>
            <a:ext cx="40233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754880" y="914400"/>
            <a:ext cx="402336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Criticism &amp; Legal Debate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937760" y="150876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Free speech concerns — Article 19(1)(a)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Over-censorship risk: platforms may over-comply to avoid liability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Government overreach — executive rules expanding scope of IT Act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Legal basis: IT Act 2000, Section 79 (safe harbour)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Amends IT Rules 2021 — subordinate legislation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Effective: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20 February 2026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Concept: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SGI (Synthetically Generated Information)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Takedown: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3 hours (2 for sensitive content)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Legal Basis: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IT Act 2000, Section 79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Major Change: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Loss of safe harbour for non-compliance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Debate: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Free speech (Art 19(1)(a)) vs AI regulation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10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New Base Year for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Consumer Price Index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Base Year: 2012 → 2024  |  Released 12 February 2026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February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CPI Revision — Key Changes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26517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18288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Base Year Change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1874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Old: 2012 (2012=100)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New: 2024 (2024=100)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Released 12 Feb 2026 by MoSPI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200400" y="914400"/>
            <a:ext cx="26517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00400" y="914400"/>
            <a:ext cx="54864" cy="18288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105156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79476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Food Weight Reduced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3794760" y="1280160"/>
            <a:ext cx="1874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~45.86% → ~36-37%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Less volatile inflation readings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Based on HCES 2023-24 data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035040" y="914400"/>
            <a:ext cx="26517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035040" y="914400"/>
            <a:ext cx="54864" cy="18288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105156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62940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New Items Added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6629400" y="1280160"/>
            <a:ext cx="1874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services, OTT platforms, airline tickets, urban housing rent — reflecting modern consumption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2926080"/>
            <a:ext cx="8412480" cy="164592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548640" y="30632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FRAMEWORK &amp; IMPACT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548640" y="347472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Adopted COICOP 2018 framework (12 categories — international standard)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Feb 2026 CPI inflation: 3.21% (under new base year)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 on RBI monetary policy, welfare scheme targeting, poverty estimation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Better reflects modern Indian consumption basket (digital economy)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Old Base: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2012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New Base: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2024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Agency: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MoSPI (Ministry of Statistics)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Food Weight: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45.86% → 36-37%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Framework: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COICOP 2018 (12 categories)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Based On: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HCES 2023-24 data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261104"/>
            <a:ext cx="274320" cy="2743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960120" y="418795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Impact: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RBI policy + welfare + poverty estimation</a:t>
            </a:r>
            <a:endParaRPr lang="en-US" sz="1500" dirty="0"/>
          </a:p>
        </p:txBody>
      </p:sp>
      <p:sp>
        <p:nvSpPr>
          <p:cNvPr id="20" name="Shape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11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Kerala → "Keralam"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Assembly Resolution  |  Article 3 — State Renaming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February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Renaming Process &amp; Constitutional Basis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8412480" cy="594360"/>
          </a:xfrm>
          <a:prstGeom prst="rect">
            <a:avLst/>
          </a:prstGeom>
          <a:solidFill>
            <a:srgbClr val="FFF3ED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96012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Kerala Assembly </a:t>
            </a:r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passed resolution (Feb 2026, reiteration from 2023) to rename the state to </a:t>
            </a:r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"Keralam"</a:t>
            </a:r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reflecting Malayalam pronunciation &amp; linguistic authenticity. Not yet officially changed.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48640" y="178308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2" name="Text 9"/>
          <p:cNvSpPr/>
          <p:nvPr/>
        </p:nvSpPr>
        <p:spPr>
          <a:xfrm>
            <a:off x="548640" y="1783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143000" y="173736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 Assembly passes resolution requesting name change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40664" y="2194560"/>
            <a:ext cx="13716" cy="13716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Shape 12"/>
          <p:cNvSpPr/>
          <p:nvPr/>
        </p:nvSpPr>
        <p:spPr>
          <a:xfrm>
            <a:off x="548640" y="237744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6" name="Text 13"/>
          <p:cNvSpPr/>
          <p:nvPr/>
        </p:nvSpPr>
        <p:spPr>
          <a:xfrm>
            <a:off x="548640" y="2377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143000" y="233172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President refers proposal to Parliament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40664" y="2788920"/>
            <a:ext cx="13716" cy="13716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297180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0" name="Text 17"/>
          <p:cNvSpPr/>
          <p:nvPr/>
        </p:nvSpPr>
        <p:spPr>
          <a:xfrm>
            <a:off x="548640" y="2971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143000" y="292608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Parliamentary Bill — requires simple majority only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740664" y="3383280"/>
            <a:ext cx="13716" cy="13716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3" name="Shape 20"/>
          <p:cNvSpPr/>
          <p:nvPr/>
        </p:nvSpPr>
        <p:spPr>
          <a:xfrm>
            <a:off x="548640" y="356616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4" name="Text 21"/>
          <p:cNvSpPr/>
          <p:nvPr/>
        </p:nvSpPr>
        <p:spPr>
          <a:xfrm>
            <a:off x="548640" y="3566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1143000" y="352044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Presidential assent → name officially changed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365760" y="4160520"/>
            <a:ext cx="8412480" cy="457200"/>
          </a:xfrm>
          <a:prstGeom prst="rect">
            <a:avLst/>
          </a:prstGeom>
          <a:solidFill>
            <a:srgbClr val="FFF3ED"/>
          </a:solidFill>
          <a:ln/>
        </p:spPr>
      </p:sp>
      <p:sp>
        <p:nvSpPr>
          <p:cNvPr id="27" name="Text 24"/>
          <p:cNvSpPr/>
          <p:nvPr/>
        </p:nvSpPr>
        <p:spPr>
          <a:xfrm>
            <a:off x="548640" y="41605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Key: State consent NOT mandatory  |  Historical: Madras→Tamil Nadu, Bombay→Mumbai  |  Article 3 of Constitution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Article: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Article 3 (Formation/alteration of states)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Proposed Name: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Keralam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Status: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Resolution passed — awaiting Centre/Parliament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Majority Required: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Simple majority in Parliament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Point: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State consent NOT mandatory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Precedent: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Madras→Tamil Nadu, Bombay→Mumbai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12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NGT on Great Nicobar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Island Project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Environmental Clearance Upheld  |  16 February 2026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February 2026 Current Affairs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Project Overview &amp; NGT Verdict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 &amp; Bench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 Feb 2026 — Justice Prakash Shrivastava (Chairperson, NGT)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65760" y="187452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65760" y="187452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01168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60120" y="194767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Verdict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960120" y="224028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Environmental clearance upheld — no ground to interfere, strategic importance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365760" y="283464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365760" y="283464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97180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60120" y="290779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Project Components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960120" y="32004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Container terminal + dual-use airport + township + power plant (GNIP)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3794760"/>
            <a:ext cx="393192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65760" y="3794760"/>
            <a:ext cx="54864" cy="8229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93192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60120" y="386791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Conditions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960120" y="416052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Coral translocation, turtle protection, tribal safeguards (Shompen, Nicobarese)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4663440" y="914400"/>
            <a:ext cx="4114800" cy="370332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30" name="Text 23"/>
          <p:cNvSpPr/>
          <p:nvPr/>
        </p:nvSpPr>
        <p:spPr>
          <a:xfrm>
            <a:off x="4846320" y="10515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CONCERNS &amp; NGT FRAMEWORK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4846320" y="1463040"/>
            <a:ext cx="3749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 lakh trees to be felled — massive deforestation concern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Tribal rights under Forest Rights Act 2006 — Shompen PVTG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Incomplete EIA (Environmental Impact Assessment) alleged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NGT Act 2010 — quasi-judicial body, follows: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Sustainable Development + Precautionary + Polluter Pays principles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Benches: New Delhi (principal), Bhopal, Pune, Kolkata, Chennai</a:t>
            </a:r>
            <a:endParaRPr lang="en-US" sz="12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NGT &amp; Environmental Law Framework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26517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18288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NGT Act 2010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1280160"/>
            <a:ext cx="1874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Quasi-judicial body for environmental disputes. Appeals from EIA orders. Civil court powers. Binding orders.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200400" y="914400"/>
            <a:ext cx="26517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00400" y="914400"/>
            <a:ext cx="54864" cy="18288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105156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79476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Principles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3794760" y="1280160"/>
            <a:ext cx="1874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Sustainable Development, Precautionary Principle, Polluter Pays — core of environmental jurisprudence.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035040" y="914400"/>
            <a:ext cx="26517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035040" y="914400"/>
            <a:ext cx="54864" cy="18288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105156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629400" y="9875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Tribal Safeguards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6629400" y="1280160"/>
            <a:ext cx="1874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Forest Rights Act 2006 — Shompen (PVTG) &amp; Nicobarese rights. Free, Prior &amp; Informed Consent debate.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2926080"/>
            <a:ext cx="8412480" cy="164592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548640" y="30632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NGT BENCH STRUCTURE</a:t>
            </a:r>
            <a:endParaRPr lang="en-US" sz="1400" dirty="0"/>
          </a:p>
        </p:txBody>
      </p:sp>
      <p:sp>
        <p:nvSpPr>
          <p:cNvPr id="26" name="Shape 20"/>
          <p:cNvSpPr/>
          <p:nvPr/>
        </p:nvSpPr>
        <p:spPr>
          <a:xfrm>
            <a:off x="548640" y="3566160"/>
            <a:ext cx="1463040" cy="7772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27" name="Text 21"/>
          <p:cNvSpPr/>
          <p:nvPr/>
        </p:nvSpPr>
        <p:spPr>
          <a:xfrm>
            <a:off x="548640" y="36118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New Delhi</a:t>
            </a:r>
            <a:endParaRPr lang="en-US" sz="1300" dirty="0"/>
          </a:p>
        </p:txBody>
      </p:sp>
      <p:sp>
        <p:nvSpPr>
          <p:cNvPr id="28" name="Text 22"/>
          <p:cNvSpPr/>
          <p:nvPr/>
        </p:nvSpPr>
        <p:spPr>
          <a:xfrm>
            <a:off x="548640" y="397764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Principal Bench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2194560" y="3566160"/>
            <a:ext cx="1463040" cy="7772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0" name="Text 24"/>
          <p:cNvSpPr/>
          <p:nvPr/>
        </p:nvSpPr>
        <p:spPr>
          <a:xfrm>
            <a:off x="2194560" y="36118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Bhopal</a:t>
            </a:r>
            <a:endParaRPr lang="en-US" sz="1300" dirty="0"/>
          </a:p>
        </p:txBody>
      </p:sp>
      <p:sp>
        <p:nvSpPr>
          <p:cNvPr id="31" name="Text 25"/>
          <p:cNvSpPr/>
          <p:nvPr/>
        </p:nvSpPr>
        <p:spPr>
          <a:xfrm>
            <a:off x="2194560" y="397764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Central Zone</a:t>
            </a:r>
            <a:endParaRPr lang="en-US" sz="1000" dirty="0"/>
          </a:p>
        </p:txBody>
      </p:sp>
      <p:sp>
        <p:nvSpPr>
          <p:cNvPr id="32" name="Shape 26"/>
          <p:cNvSpPr/>
          <p:nvPr/>
        </p:nvSpPr>
        <p:spPr>
          <a:xfrm>
            <a:off x="3840480" y="3566160"/>
            <a:ext cx="1463040" cy="7772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3" name="Text 27"/>
          <p:cNvSpPr/>
          <p:nvPr/>
        </p:nvSpPr>
        <p:spPr>
          <a:xfrm>
            <a:off x="3840480" y="36118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Pune</a:t>
            </a:r>
            <a:endParaRPr lang="en-US" sz="1300" dirty="0"/>
          </a:p>
        </p:txBody>
      </p:sp>
      <p:sp>
        <p:nvSpPr>
          <p:cNvPr id="34" name="Text 28"/>
          <p:cNvSpPr/>
          <p:nvPr/>
        </p:nvSpPr>
        <p:spPr>
          <a:xfrm>
            <a:off x="3840480" y="397764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Western Zone</a:t>
            </a:r>
            <a:endParaRPr lang="en-US" sz="1000" dirty="0"/>
          </a:p>
        </p:txBody>
      </p:sp>
      <p:sp>
        <p:nvSpPr>
          <p:cNvPr id="35" name="Shape 29"/>
          <p:cNvSpPr/>
          <p:nvPr/>
        </p:nvSpPr>
        <p:spPr>
          <a:xfrm>
            <a:off x="5486400" y="3566160"/>
            <a:ext cx="1463040" cy="7772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6" name="Text 30"/>
          <p:cNvSpPr/>
          <p:nvPr/>
        </p:nvSpPr>
        <p:spPr>
          <a:xfrm>
            <a:off x="5486400" y="36118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Kolkata</a:t>
            </a:r>
            <a:endParaRPr lang="en-US" sz="1300" dirty="0"/>
          </a:p>
        </p:txBody>
      </p:sp>
      <p:sp>
        <p:nvSpPr>
          <p:cNvPr id="37" name="Text 31"/>
          <p:cNvSpPr/>
          <p:nvPr/>
        </p:nvSpPr>
        <p:spPr>
          <a:xfrm>
            <a:off x="5486400" y="397764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Eastern Zone</a:t>
            </a:r>
            <a:endParaRPr lang="en-US" sz="1000" dirty="0"/>
          </a:p>
        </p:txBody>
      </p:sp>
      <p:sp>
        <p:nvSpPr>
          <p:cNvPr id="38" name="Shape 32"/>
          <p:cNvSpPr/>
          <p:nvPr/>
        </p:nvSpPr>
        <p:spPr>
          <a:xfrm>
            <a:off x="7132320" y="3566160"/>
            <a:ext cx="1463040" cy="7772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9" name="Text 33"/>
          <p:cNvSpPr/>
          <p:nvPr/>
        </p:nvSpPr>
        <p:spPr>
          <a:xfrm>
            <a:off x="7132320" y="36118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Chennai</a:t>
            </a:r>
            <a:endParaRPr lang="en-US" sz="1300" dirty="0"/>
          </a:p>
        </p:txBody>
      </p:sp>
      <p:sp>
        <p:nvSpPr>
          <p:cNvPr id="40" name="Text 34"/>
          <p:cNvSpPr/>
          <p:nvPr/>
        </p:nvSpPr>
        <p:spPr>
          <a:xfrm>
            <a:off x="7132320" y="397764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Southern Zone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16 February 2026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Bench: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Justice Prakash Shrivastava (Chairperson)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Verdict: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Environmental clearance upheld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Project: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ICTT + airport + township (GNIP)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Law: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NGT Act 2010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Concerns: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Tribal rights (FRA 2006) + deforestation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261104"/>
            <a:ext cx="274320" cy="2743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960120" y="418795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Principles: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Sustainable development + Precautionary</a:t>
            </a:r>
            <a:endParaRPr lang="en-US" sz="1500" dirty="0"/>
          </a:p>
        </p:txBody>
      </p:sp>
      <p:sp>
        <p:nvSpPr>
          <p:cNvPr id="20" name="Shape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457200"/>
            <a:ext cx="2743200" cy="17190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Thank You!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Stay Updated. Stay Ahead.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3200400" y="3611880"/>
            <a:ext cx="2743200" cy="3657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3749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  |  @clatgurukul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By Ready For Exam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February 2026 — Important Current Affairs for CLAT</dc:title>
  <dc:subject>PptxGenJS Presentation</dc:subject>
  <dc:creator>CLAT Gurukul</dc:creator>
  <cp:lastModifiedBy>CLAT Gurukul</cp:lastModifiedBy>
  <cp:revision>1</cp:revision>
  <dcterms:created xsi:type="dcterms:W3CDTF">2026-04-06T09:41:33Z</dcterms:created>
  <dcterms:modified xsi:type="dcterms:W3CDTF">2026-04-06T09:41:33Z</dcterms:modified>
</cp:coreProperties>
</file>