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image" Target="../media/image-2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image" Target="../media/image-2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image" Target="../media/image-29-7.png"/><Relationship Id="rId8" Type="http://schemas.openxmlformats.org/officeDocument/2006/relationships/image" Target="../media/image-2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365760"/>
            <a:ext cx="2743200" cy="17190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spc="800" kern="0" dirty="0">
                <a:solidFill>
                  <a:srgbClr val="FF6B3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JANUARY 2026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Important Current Affairs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520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for CLAT</a:t>
            </a:r>
            <a:endParaRPr lang="en-US" sz="3600" dirty="0"/>
          </a:p>
        </p:txBody>
      </p:sp>
      <p:sp>
        <p:nvSpPr>
          <p:cNvPr id="7" name="Shape 4"/>
          <p:cNvSpPr/>
          <p:nvPr/>
        </p:nvSpPr>
        <p:spPr>
          <a:xfrm>
            <a:off x="3200400" y="4251960"/>
            <a:ext cx="2743200" cy="3657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434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GK Faculty Resource | Classroom Use Only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TOPICS COVERED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804672"/>
            <a:ext cx="1097280" cy="3657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1430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14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170432"/>
            <a:ext cx="347472" cy="3474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45920" y="10972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US Strike on Venezuela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1645920" y="1645920"/>
            <a:ext cx="658368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0" name="Shape 7"/>
          <p:cNvSpPr/>
          <p:nvPr/>
        </p:nvSpPr>
        <p:spPr>
          <a:xfrm>
            <a:off x="548640" y="1764792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7647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792224"/>
            <a:ext cx="347472" cy="34747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645920" y="1719072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Geopolitical Battle Over Diego Garcia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1645920" y="2267712"/>
            <a:ext cx="658368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5" name="Shape 11"/>
          <p:cNvSpPr/>
          <p:nvPr/>
        </p:nvSpPr>
        <p:spPr>
          <a:xfrm>
            <a:off x="548640" y="2386584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6" name="Text 12"/>
          <p:cNvSpPr/>
          <p:nvPr/>
        </p:nvSpPr>
        <p:spPr>
          <a:xfrm>
            <a:off x="548640" y="23865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14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414016"/>
            <a:ext cx="347472" cy="34747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645920" y="2340864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77th Republic Day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1645920" y="2889504"/>
            <a:ext cx="658368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0" name="Shape 15"/>
          <p:cNvSpPr/>
          <p:nvPr/>
        </p:nvSpPr>
        <p:spPr>
          <a:xfrm>
            <a:off x="548640" y="3008376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1" name="Text 16"/>
          <p:cNvSpPr/>
          <p:nvPr/>
        </p:nvSpPr>
        <p:spPr>
          <a:xfrm>
            <a:off x="548640" y="300837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14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035808"/>
            <a:ext cx="347472" cy="34747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645920" y="2962656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10 Years of Startup India</a:t>
            </a:r>
            <a:endParaRPr lang="en-US" sz="1700" dirty="0"/>
          </a:p>
        </p:txBody>
      </p:sp>
      <p:sp>
        <p:nvSpPr>
          <p:cNvPr id="24" name="Shape 18"/>
          <p:cNvSpPr/>
          <p:nvPr/>
        </p:nvSpPr>
        <p:spPr>
          <a:xfrm>
            <a:off x="1645920" y="3511296"/>
            <a:ext cx="658368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5" name="Shape 19"/>
          <p:cNvSpPr/>
          <p:nvPr/>
        </p:nvSpPr>
        <p:spPr>
          <a:xfrm>
            <a:off x="548640" y="3630168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6" name="Text 20"/>
          <p:cNvSpPr/>
          <p:nvPr/>
        </p:nvSpPr>
        <p:spPr>
          <a:xfrm>
            <a:off x="548640" y="363016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1400" dirty="0"/>
          </a:p>
        </p:txBody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657600"/>
            <a:ext cx="347472" cy="34747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645920" y="3584448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UN High Seas Treaty (BBNJ)</a:t>
            </a:r>
            <a:endParaRPr lang="en-US" sz="1700" dirty="0"/>
          </a:p>
        </p:txBody>
      </p:sp>
      <p:sp>
        <p:nvSpPr>
          <p:cNvPr id="29" name="Shape 22"/>
          <p:cNvSpPr/>
          <p:nvPr/>
        </p:nvSpPr>
        <p:spPr>
          <a:xfrm>
            <a:off x="1645920" y="4133088"/>
            <a:ext cx="658368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0" name="Shape 23"/>
          <p:cNvSpPr/>
          <p:nvPr/>
        </p:nvSpPr>
        <p:spPr>
          <a:xfrm>
            <a:off x="548640" y="425196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1" name="Text 24"/>
          <p:cNvSpPr/>
          <p:nvPr/>
        </p:nvSpPr>
        <p:spPr>
          <a:xfrm>
            <a:off x="548640" y="4251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06</a:t>
            </a:r>
            <a:endParaRPr lang="en-US" sz="1400" dirty="0"/>
          </a:p>
        </p:txBody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4279392"/>
            <a:ext cx="347472" cy="34747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645920" y="420624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PSLV-C62 Mission</a:t>
            </a:r>
            <a:endParaRPr lang="en-US" sz="1700" dirty="0"/>
          </a:p>
        </p:txBody>
      </p:sp>
      <p:pic>
        <p:nvPicPr>
          <p:cNvPr id="34" name="Image 6" descr="/Users/anuragchoubey/Clude AI/carousel-generator/assets/cg-logo-original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960" y="4434840"/>
            <a:ext cx="1170432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US Strike on Venezuela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Operation Absolute Resolve  |  3 January 2026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January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Overview of the Operation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 &amp; Operation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January 2026 — "Operation Absolute Resolve"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65760" y="187452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65760" y="187452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116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0120" y="194767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Target &amp; Location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960120" y="224028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President Nicolas Maduro — Caracas, Venezuela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65760" y="283464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65760" y="283464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97180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0120" y="29077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Scale of Assault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960120" y="32004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150+ aircraft, Delta Force, CIA, 2-3 hour duration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379476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65760" y="379476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93192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0120" y="386791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Outcome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60120" y="416052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Maduro &amp; wife Cilia Flores captured, transported to US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4663440" y="914400"/>
            <a:ext cx="4114800" cy="37033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4846320" y="10515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WHY IT MATTERS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4846320" y="1463040"/>
            <a:ext cx="3749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forcible capture of a sitting head of state by a foreign power in modern history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Raises critical questions on sovereignty under Article 2(4) of UN Charter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Venezuela holds world's largest proven oil reserves — economic &amp; strategic motivations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Signals US unilateral interventionism vs. emerging multipolar order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Political &amp; International Consequences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402336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Political Aftermath in Venezuela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864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VP Delcy Rodriguez assumed power as Acting President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Venezuela declared state of national emergency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Internal political instability — governance legitimacy questioned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 of regional refugee crisis in Latin America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Possible escalation into proxy conflicts with global powers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75488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754880" y="914400"/>
            <a:ext cx="402336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International Reactions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93776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Latin American nations condemned violation of sovereignty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Described as breach of UN Charter — Article 2(4) prohibits use of force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China strongly criticised — called it a "dangerous precedent"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EU called for restraint and adherence to international law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Debate: self-defence vs. illegal intervention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Geopolitical &amp; Strategic Context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5176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32918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Economic Angle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187452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Venezuela has world's largest proven oil reserves. US interests in controlling energy supply chains. Prior oil tanker seizures &amp; sanctions.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200400" y="914400"/>
            <a:ext cx="265176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0" y="914400"/>
            <a:ext cx="54864" cy="32918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10515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79476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US Strategy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794760" y="1280160"/>
            <a:ext cx="187452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Assertion of dominance in Western Hemisphere. Blurring line between warfare &amp; law enforcement. Direct military + legal prosecution combined.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035040" y="914400"/>
            <a:ext cx="265176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035040" y="914400"/>
            <a:ext cx="54864" cy="32918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0515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62940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Multipolar Impact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629400" y="1280160"/>
            <a:ext cx="187452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China &amp; Russia expanding influence in Latin America. Challenges to unipolar interventionist approach. Impact on global oil markets &amp; trade routes.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3 January 2026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Operation Name: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Operation Absolute Resolve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Target: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President Nicolas Maduro (captured)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Location: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Caracas, Venezuela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Legal Issue: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Sovereignty + Article 2(4) UN Charter violation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Outcome: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Regime instability + global condemnation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61104"/>
            <a:ext cx="274320" cy="2743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960120" y="418795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Economic Context: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World's largest oil reserves</a:t>
            </a:r>
            <a:endParaRPr lang="en-US" sz="1500" dirty="0"/>
          </a:p>
        </p:txBody>
      </p:sp>
      <p:sp>
        <p:nvSpPr>
          <p:cNvPr id="20" name="Shape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Geopolitical Battle Over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Diego Garcia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Chagos Archipelago  |  Indian Ocean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January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Diego Garcia — Overview &amp; History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59436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96012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Diego Garcia </a:t>
            </a:r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 a strategically significant island in the central Indian Ocean, part of the </a:t>
            </a:r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Chagos Archipelago</a:t>
            </a:r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Administered by UK as BIOT, it hosts a major US military base.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1691640"/>
            <a:ext cx="100584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2" name="Text 9"/>
          <p:cNvSpPr/>
          <p:nvPr/>
        </p:nvSpPr>
        <p:spPr>
          <a:xfrm>
            <a:off x="457200" y="169164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1965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645920" y="16916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UK separated Chagos Archipelago from Mauritius before independence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914400" y="2148840"/>
            <a:ext cx="13716" cy="20116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Shape 12"/>
          <p:cNvSpPr/>
          <p:nvPr/>
        </p:nvSpPr>
        <p:spPr>
          <a:xfrm>
            <a:off x="457200" y="2350008"/>
            <a:ext cx="100584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6" name="Text 13"/>
          <p:cNvSpPr/>
          <p:nvPr/>
        </p:nvSpPr>
        <p:spPr>
          <a:xfrm>
            <a:off x="457200" y="2350008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1968-73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645920" y="2350008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Chagossians forcibly displaced to Mauritius &amp; Seychelles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914400" y="2807208"/>
            <a:ext cx="13716" cy="20116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Shape 16"/>
          <p:cNvSpPr/>
          <p:nvPr/>
        </p:nvSpPr>
        <p:spPr>
          <a:xfrm>
            <a:off x="457200" y="3008376"/>
            <a:ext cx="100584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0" name="Text 17"/>
          <p:cNvSpPr/>
          <p:nvPr/>
        </p:nvSpPr>
        <p:spPr>
          <a:xfrm>
            <a:off x="457200" y="3008376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2019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645920" y="300837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ICJ advisory opinion: UK administration unlawful, return to Mauritius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914400" y="3465576"/>
            <a:ext cx="13716" cy="20116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3" name="Shape 20"/>
          <p:cNvSpPr/>
          <p:nvPr/>
        </p:nvSpPr>
        <p:spPr>
          <a:xfrm>
            <a:off x="457200" y="3666744"/>
            <a:ext cx="100584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4" name="Text 21"/>
          <p:cNvSpPr/>
          <p:nvPr/>
        </p:nvSpPr>
        <p:spPr>
          <a:xfrm>
            <a:off x="457200" y="3666744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2026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1645920" y="3666744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Intensified geopolitical contest — diplomacy + strategic interests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Strategic &amp; Geopolitical Importance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4023360" cy="45720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978408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14400" y="9144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Military &amp; Strategic Role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48640" y="15087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Long-range bomber operations &amp; naval deployments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Surveillance &amp; intelligence in Indo-Pacific region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Monitors Strait of Hormuz &amp; Malacca Strait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Counterbalance to China's String of Pearls strategy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 of US-led Indo-Pacific alliances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754880" y="914400"/>
            <a:ext cx="40233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754880" y="914400"/>
            <a:ext cx="4023360" cy="4572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978408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03520" y="9144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Sovereignty &amp; Legal Issues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4937760" y="15087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Mauritius: separation violated decolonisation principles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ICJ 2019: UK administration unlawful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UNGA resolution demands UK withdrawal (non-binding)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Chagossian displacement — major human rights issue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Classic example: power politics vs. international law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India's Position &amp; Global Power Rivalry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146304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457200" cy="4572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43000" y="10058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India's Balanced Approach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143000" y="146304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Supports Mauritius' sovereignty claim diplomatically</a:t>
            </a: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Acknowledges US security role for regional stability</a:t>
            </a: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Reflects broader strategy of strategic autonomy &amp; multi-alignment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365760" y="265176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365760" y="2651760"/>
            <a:ext cx="196596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" y="2834640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57200" y="338328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United States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457200" y="3703320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Maintaining military dominance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2514600" y="265176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2514600" y="2651760"/>
            <a:ext cx="196596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832" y="2834640"/>
            <a:ext cx="457200" cy="4572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2606040" y="338328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United Kingdom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2606040" y="3703320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Retaining territorial control</a:t>
            </a:r>
            <a:endParaRPr lang="en-US" sz="1000" dirty="0"/>
          </a:p>
        </p:txBody>
      </p:sp>
      <p:sp>
        <p:nvSpPr>
          <p:cNvPr id="23" name="Shape 17"/>
          <p:cNvSpPr/>
          <p:nvPr/>
        </p:nvSpPr>
        <p:spPr>
          <a:xfrm>
            <a:off x="4663440" y="265176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4663440" y="2651760"/>
            <a:ext cx="196596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6672" y="2834640"/>
            <a:ext cx="457200" cy="45720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4754880" y="338328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Mauritius</a:t>
            </a:r>
            <a:endParaRPr lang="en-US" sz="1200" dirty="0"/>
          </a:p>
        </p:txBody>
      </p:sp>
      <p:sp>
        <p:nvSpPr>
          <p:cNvPr id="27" name="Text 20"/>
          <p:cNvSpPr/>
          <p:nvPr/>
        </p:nvSpPr>
        <p:spPr>
          <a:xfrm>
            <a:off x="4754880" y="3703320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Asserting sovereignty &amp; decolonisation</a:t>
            </a:r>
            <a:endParaRPr lang="en-US" sz="1000" dirty="0"/>
          </a:p>
        </p:txBody>
      </p:sp>
      <p:sp>
        <p:nvSpPr>
          <p:cNvPr id="28" name="Shape 21"/>
          <p:cNvSpPr/>
          <p:nvPr/>
        </p:nvSpPr>
        <p:spPr>
          <a:xfrm>
            <a:off x="6812280" y="265176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6812280" y="2651760"/>
            <a:ext cx="196596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5512" y="2834640"/>
            <a:ext cx="457200" cy="45720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903720" y="338328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China (indirect)</a:t>
            </a:r>
            <a:endParaRPr lang="en-US" sz="1200" dirty="0"/>
          </a:p>
        </p:txBody>
      </p:sp>
      <p:sp>
        <p:nvSpPr>
          <p:cNvPr id="32" name="Text 24"/>
          <p:cNvSpPr/>
          <p:nvPr/>
        </p:nvSpPr>
        <p:spPr>
          <a:xfrm>
            <a:off x="6903720" y="3703320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Expansion in Indian Ocean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Location: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Indian Ocean (Chagos Archipelago)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Controlled by: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United Kingdom (BIOT)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Claimed by: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Mauritius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Judgment: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ICJ Advisory Opinion (2019)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Strategic Role: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US Military Base + Indo-Pacific strategy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Core Issues: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Sovereignty + Human Rights + Decolonisation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61104"/>
            <a:ext cx="274320" cy="2743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960120" y="418795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India's Stance: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Supports Mauritius, strategic autonomy</a:t>
            </a:r>
            <a:endParaRPr lang="en-US" sz="1500" dirty="0"/>
          </a:p>
        </p:txBody>
      </p:sp>
      <p:sp>
        <p:nvSpPr>
          <p:cNvPr id="20" name="Shape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77th Republic Day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26 January 2026  |  "150 Years of Vande Mataram"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January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Historical Significance of Republic Day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5486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9144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77th anniversary of the Constitution coming into force  |  Theme: "150 Years of Vande Mataram"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1691640"/>
            <a:ext cx="1280160" cy="4114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2" name="Text 9"/>
          <p:cNvSpPr/>
          <p:nvPr/>
        </p:nvSpPr>
        <p:spPr>
          <a:xfrm>
            <a:off x="457200" y="169164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Dec 1929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920240" y="1691640"/>
            <a:ext cx="6675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Purna Swaraj Resolution at Lahore Session (Nehru presided)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1051560" y="2103120"/>
            <a:ext cx="13716" cy="1828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Shape 12"/>
          <p:cNvSpPr/>
          <p:nvPr/>
        </p:nvSpPr>
        <p:spPr>
          <a:xfrm>
            <a:off x="457200" y="2286000"/>
            <a:ext cx="1280160" cy="4114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6" name="Text 13"/>
          <p:cNvSpPr/>
          <p:nvPr/>
        </p:nvSpPr>
        <p:spPr>
          <a:xfrm>
            <a:off x="457200" y="228600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26 Jan 1930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920240" y="2286000"/>
            <a:ext cx="6675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Purna Swaraj Day observed across India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1051560" y="2697480"/>
            <a:ext cx="13716" cy="1828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Shape 16"/>
          <p:cNvSpPr/>
          <p:nvPr/>
        </p:nvSpPr>
        <p:spPr>
          <a:xfrm>
            <a:off x="457200" y="2880360"/>
            <a:ext cx="1280160" cy="4114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0" name="Text 17"/>
          <p:cNvSpPr/>
          <p:nvPr/>
        </p:nvSpPr>
        <p:spPr>
          <a:xfrm>
            <a:off x="457200" y="288036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Dec 1946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920240" y="2880360"/>
            <a:ext cx="6675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Constituent Assembly first met at Constitution Hall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1051560" y="3291840"/>
            <a:ext cx="13716" cy="1828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3" name="Shape 20"/>
          <p:cNvSpPr/>
          <p:nvPr/>
        </p:nvSpPr>
        <p:spPr>
          <a:xfrm>
            <a:off x="457200" y="3474720"/>
            <a:ext cx="1280160" cy="4114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4" name="Text 21"/>
          <p:cNvSpPr/>
          <p:nvPr/>
        </p:nvSpPr>
        <p:spPr>
          <a:xfrm>
            <a:off x="457200" y="34747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26 Nov 1949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1920240" y="3474720"/>
            <a:ext cx="6675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Constitution formally adopted by Constituent Assembly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1051560" y="3886200"/>
            <a:ext cx="13716" cy="1828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7" name="Shape 24"/>
          <p:cNvSpPr/>
          <p:nvPr/>
        </p:nvSpPr>
        <p:spPr>
          <a:xfrm>
            <a:off x="457200" y="4069080"/>
            <a:ext cx="1280160" cy="4114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8" name="Text 25"/>
          <p:cNvSpPr/>
          <p:nvPr/>
        </p:nvSpPr>
        <p:spPr>
          <a:xfrm>
            <a:off x="457200" y="406908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26 Jan 1950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1920240" y="4069080"/>
            <a:ext cx="6675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Constitution came into force — India became Sovereign Democratic Republic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365760" y="4297680"/>
            <a:ext cx="8412480" cy="36576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31" name="Text 28"/>
          <p:cNvSpPr/>
          <p:nvPr/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GoI Act 1935 replaced  |  President replaced British Monarch  |  42nd Amendment (1976) added Socialist &amp; Secular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Key Highlights — Tableaux &amp; Military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1783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4023360" cy="4114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9144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Notable State Tableaux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02920" y="141732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Assam (terracotta craft) | Gujarat (Bhikaji Cama + flag evolution) | West Bengal (Vande Mataram origins) | Punjab (Guru Tegh Bahadur 350th martyrdom) | Kerala (Kochi Water Metro + 100% digital literacy)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663440" y="914400"/>
            <a:ext cx="4023360" cy="1783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914400"/>
            <a:ext cx="4023360" cy="4114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5" name="Text 12"/>
          <p:cNvSpPr/>
          <p:nvPr/>
        </p:nvSpPr>
        <p:spPr>
          <a:xfrm>
            <a:off x="4800600" y="9144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Tri-Services Tableau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800600" y="141732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Theme: "Operation Sindoor — Victory Through Jointness"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Featured: Rafale jets + SCALP missiles, BrahMos cruise missile, S-400 air defence, HAROP loitering munitions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365760" y="2880360"/>
            <a:ext cx="4023360" cy="1783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365760" y="2880360"/>
            <a:ext cx="4023360" cy="411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6"/>
          <p:cNvSpPr/>
          <p:nvPr/>
        </p:nvSpPr>
        <p:spPr>
          <a:xfrm>
            <a:off x="502920" y="288036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Military Firsts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02920" y="338328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Bhairav Battalion debut — specialised assault infantry unit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EU military contingent — first participation outside Europe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 tableaux from States, UTs &amp; Ministries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4663440" y="2880360"/>
            <a:ext cx="4023360" cy="1783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4663440" y="2880360"/>
            <a:ext cx="4023360" cy="411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3" name="Text 20"/>
          <p:cNvSpPr/>
          <p:nvPr/>
        </p:nvSpPr>
        <p:spPr>
          <a:xfrm>
            <a:off x="4800600" y="288036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Awards &amp; Decorations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4800600" y="338328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131 Padma Awards (5 Vibhushan, 13 Bhushan, 113 Shri)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 gallantry medals | 301 defence decorations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982 police/fire/HG&amp;CD service medals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Vande Mataram — 150 Years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36576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94360" y="1005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Origin &amp; National Status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94360" y="1417320"/>
            <a:ext cx="35661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Composed by Bankim Chandra Chatterjee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Published 1875 in Bangadarshan, included in Anandamath (1882)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 to music by Rabindranath Tagore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sung at Congress 1896 Kolkata session by Tagore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Adopted at Varanasi Congress Session (1905)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 Jan 1950: Dr. Rajendra Prasad declared it National Song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754880" y="914400"/>
            <a:ext cx="40233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754880" y="914400"/>
            <a:ext cx="54864" cy="36576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5" name="Text 12"/>
          <p:cNvSpPr/>
          <p:nvPr/>
        </p:nvSpPr>
        <p:spPr>
          <a:xfrm>
            <a:off x="4983480" y="1005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Role in Freedom Movement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983480" y="1417320"/>
            <a:ext cx="35661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1905: First used as political slogan at Calcutta Town Hall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Rallying cry of Swadeshi &amp; anti-partition movement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Lord Curzon ordered arrests for singing it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1907: Bhikaji Cama raised tricolour with "Vande Mataram" in Stuttgart, Germany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1909: Madan Lal Dhingra's last words: "Bande Mataram"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1906: Bande Mataram daily launched by Bipin Chandra Pal, joined by Sri Aurobindo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Anniversary: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77th Republic Day (26 January 2026)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Theme: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"150 Years of Vande Mataram"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Military First: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Bhairav Battalion debut + EU contingent (first outside Europe)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Vande Mataram: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Bankim Chandra Chatterjee, 1875 Bangadarshan, Anandamath (1882)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National Song: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Declared by Dr. Rajendra Prasad on 24 Jan 1950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Purna Swaraj: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Dec 1929, Lahore Session, Nehru presided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61104"/>
            <a:ext cx="274320" cy="2743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960120" y="418795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Padma Awards: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131 total — 5 Vibhushan, 13 Bhushan, 113 Shri</a:t>
            </a:r>
            <a:endParaRPr lang="en-US" sz="1500" dirty="0"/>
          </a:p>
        </p:txBody>
      </p:sp>
      <p:sp>
        <p:nvSpPr>
          <p:cNvPr id="20" name="Shape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10 Years of Startup India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(2016-2026)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Launched 16 January 2016  |  A Decade of Innovation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January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Decadal Achievements (2016-2026)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60120"/>
            <a:ext cx="269748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60120"/>
            <a:ext cx="2697480" cy="54864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365760" y="109728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F172A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2.09L+</a:t>
            </a:r>
            <a:endParaRPr lang="en-US" sz="3600" dirty="0"/>
          </a:p>
        </p:txBody>
      </p:sp>
      <p:sp>
        <p:nvSpPr>
          <p:cNvPr id="12" name="Text 9"/>
          <p:cNvSpPr/>
          <p:nvPr/>
        </p:nvSpPr>
        <p:spPr>
          <a:xfrm>
            <a:off x="365760" y="173736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DPIIT-Recognised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Startups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246120" y="960120"/>
            <a:ext cx="269748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246120" y="960120"/>
            <a:ext cx="269748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Text 12"/>
          <p:cNvSpPr/>
          <p:nvPr/>
        </p:nvSpPr>
        <p:spPr>
          <a:xfrm>
            <a:off x="3246120" y="109728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120+</a:t>
            </a:r>
            <a:endParaRPr lang="en-US" sz="3600" dirty="0"/>
          </a:p>
        </p:txBody>
      </p:sp>
      <p:sp>
        <p:nvSpPr>
          <p:cNvPr id="16" name="Text 13"/>
          <p:cNvSpPr/>
          <p:nvPr/>
        </p:nvSpPr>
        <p:spPr>
          <a:xfrm>
            <a:off x="3246120" y="173736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Unicorns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(&gt;$350B valuation)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126480" y="960120"/>
            <a:ext cx="269748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126480" y="960120"/>
            <a:ext cx="2697480" cy="54864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9" name="Text 16"/>
          <p:cNvSpPr/>
          <p:nvPr/>
        </p:nvSpPr>
        <p:spPr>
          <a:xfrm>
            <a:off x="6126480" y="109728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F172A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21L+</a:t>
            </a:r>
            <a:endParaRPr lang="en-US" sz="3600" dirty="0"/>
          </a:p>
        </p:txBody>
      </p:sp>
      <p:sp>
        <p:nvSpPr>
          <p:cNvPr id="20" name="Text 17"/>
          <p:cNvSpPr/>
          <p:nvPr/>
        </p:nvSpPr>
        <p:spPr>
          <a:xfrm>
            <a:off x="6126480" y="173736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Jobs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Created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365760" y="2651760"/>
            <a:ext cx="4023360" cy="1965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365760" y="2651760"/>
            <a:ext cx="54864" cy="196596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3" name="Text 20"/>
          <p:cNvSpPr/>
          <p:nvPr/>
        </p:nvSpPr>
        <p:spPr>
          <a:xfrm>
            <a:off x="594360" y="26974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Inclusivity &amp; Reach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94360" y="306324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~45% startups have at least one woman director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~50% startups based in Tier-II/III cities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India = 3rd largest startup ecosystem (after US, China)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Nodal Agency: DPIIT, Ministry of Commerce &amp; Industry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4754880" y="2651760"/>
            <a:ext cx="4023360" cy="1965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4754880" y="2651760"/>
            <a:ext cx="54864" cy="196596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7" name="Text 24"/>
          <p:cNvSpPr/>
          <p:nvPr/>
        </p:nvSpPr>
        <p:spPr>
          <a:xfrm>
            <a:off x="4983480" y="26974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Sectors Driving Growth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4983480" y="306324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Fintech  |  Edtech  |  Healthtech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E-commerce  |  AI &amp; SaaS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Deep-tech: blockchain, space tech, biotech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payments revolution (UPI ecosystem)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Policy Framework &amp; Supporting Initiatives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9748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Fund of Funds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1920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Rs 10,000 crore corpus via SIDBI for capital support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246120" y="914400"/>
            <a:ext cx="269748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46120" y="91440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0515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40480" y="98755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Tax Incentives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840480" y="1280160"/>
            <a:ext cx="1920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3-year income tax exemption + capital gains exemption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126480" y="914400"/>
            <a:ext cx="269748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126480" y="91440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10515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720840" y="98755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Regulatory Ease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720840" y="1280160"/>
            <a:ext cx="1920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Self-certification under labour &amp; environmental laws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2468880"/>
            <a:ext cx="269748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65760" y="246888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0604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0120" y="254203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AIM &amp; GENESIS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60120" y="2834640"/>
            <a:ext cx="1920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Atal Innovation Mission + Gen-Next Support for startups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3246120" y="2468880"/>
            <a:ext cx="269748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3246120" y="246888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2606040"/>
            <a:ext cx="320040" cy="32004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3840480" y="254203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BHASKAR Platform</a:t>
            </a:r>
            <a:endParaRPr lang="en-US" sz="1300" dirty="0"/>
          </a:p>
        </p:txBody>
      </p:sp>
      <p:sp>
        <p:nvSpPr>
          <p:cNvPr id="33" name="Text 25"/>
          <p:cNvSpPr/>
          <p:nvPr/>
        </p:nvSpPr>
        <p:spPr>
          <a:xfrm>
            <a:off x="3840480" y="2834640"/>
            <a:ext cx="1920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Discovery &amp; networking for startup ecosystem</a:t>
            </a:r>
            <a:endParaRPr lang="en-US" sz="1100" dirty="0"/>
          </a:p>
        </p:txBody>
      </p:sp>
      <p:sp>
        <p:nvSpPr>
          <p:cNvPr id="34" name="Shape 26"/>
          <p:cNvSpPr/>
          <p:nvPr/>
        </p:nvSpPr>
        <p:spPr>
          <a:xfrm>
            <a:off x="6126480" y="2468880"/>
            <a:ext cx="269748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6126480" y="246888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9360" y="2606040"/>
            <a:ext cx="320040" cy="320040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6720840" y="254203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SIPP Scheme</a:t>
            </a:r>
            <a:endParaRPr lang="en-US" sz="1300" dirty="0"/>
          </a:p>
        </p:txBody>
      </p:sp>
      <p:sp>
        <p:nvSpPr>
          <p:cNvPr id="38" name="Text 29"/>
          <p:cNvSpPr/>
          <p:nvPr/>
        </p:nvSpPr>
        <p:spPr>
          <a:xfrm>
            <a:off x="6720840" y="2834640"/>
            <a:ext cx="1920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Fast-tracking patent applications for startups</a:t>
            </a:r>
            <a:endParaRPr lang="en-US" sz="1100" dirty="0"/>
          </a:p>
        </p:txBody>
      </p:sp>
      <p:sp>
        <p:nvSpPr>
          <p:cNvPr id="39" name="Shape 30"/>
          <p:cNvSpPr/>
          <p:nvPr/>
        </p:nvSpPr>
        <p:spPr>
          <a:xfrm>
            <a:off x="365760" y="4114800"/>
            <a:ext cx="8412480" cy="45720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40" name="Text 31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Also: Stand-Up India (SC/ST + women)  |  Make in India  |  Digital India  |  NIDHI  |  ASPIRE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Launch Date: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16 January 2016 (National Startup Day)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India's Rank: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3rd largest startup ecosystem globally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Nodal Agency: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DPIIT, Ministry of Commerce &amp; Industry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Stat: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2.09 lakh startups, 120+ unicorns, 21 lakh+ jobs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Fund of Funds: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Rs 10,000 crore managed by SIDBI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Inclusivity: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~45% women directors, ~50% in Tier-II/III cities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61104"/>
            <a:ext cx="274320" cy="2743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960120" y="418795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Initiatives: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AIM, GENESIS, NIDHI, ASPIRE, BHASKAR, SIPP</a:t>
            </a:r>
            <a:endParaRPr lang="en-US" sz="1500" dirty="0"/>
          </a:p>
        </p:txBody>
      </p:sp>
      <p:sp>
        <p:nvSpPr>
          <p:cNvPr id="20" name="Shape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UN High Seas Treaty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(BBNJ Agreement)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Entered into Force 17 January 2026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January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Overview — First Legal Framework for High Seas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6858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9601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6B3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BBNJ Agreement: 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Agreement on Conservation &amp; Sustainable Use of Marine Biological Diversity of Areas Beyond National Jurisdiction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65760" y="1828800"/>
            <a:ext cx="402336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65760" y="1828800"/>
            <a:ext cx="54864" cy="12344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96596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960120" y="190195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Marine Protected Areas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960120" y="2194560"/>
            <a:ext cx="3246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First-ever MPAs in international waters. Supports 30x30 target (30% oceans by 2030).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663440" y="1828800"/>
            <a:ext cx="402336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663440" y="1828800"/>
            <a:ext cx="54864" cy="12344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1965960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257800" y="190195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Environmental Impact Assessments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5257800" y="2194560"/>
            <a:ext cx="3246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Mandatory EIAs before activities that may harm marine ecosystems.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365760" y="3246120"/>
            <a:ext cx="402336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365760" y="3246120"/>
            <a:ext cx="54864" cy="12344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38328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60120" y="331927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Marine Genetic Resources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960120" y="3611880"/>
            <a:ext cx="3246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Equitable benefit-sharing from MGRs — developing countries included.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4663440" y="3246120"/>
            <a:ext cx="402336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4663440" y="3246120"/>
            <a:ext cx="54864" cy="12344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320" y="3383280"/>
            <a:ext cx="320040" cy="32004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57800" y="331927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Capacity Building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5257800" y="3611880"/>
            <a:ext cx="3246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Scientific cooperation, funding &amp; tech transfer to developing nations.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Governance, Limitations &amp; Significance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2011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4023360" cy="4114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9144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Facts &amp; Governance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48640" y="1417320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Adopted March 2023 after ~20 years of negotiations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3rd implementing agreement under UNCLOS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 ratifications needed, 80+ achieved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Governance: COP + Scientific Body + Secretariat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754880" y="914400"/>
            <a:ext cx="4023360" cy="2011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754880" y="914400"/>
            <a:ext cx="4023360" cy="411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9144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Limitations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937760" y="1417320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Does NOT regulate fishing quotas (existing bodies)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Deep-sea mining excluded (governed separately)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Implementation depends on state cooperation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Secretariat location TBD (China, Chile, Belgium)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365760" y="3200400"/>
            <a:ext cx="8412480" cy="137160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548640" y="32461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2/3</a:t>
            </a:r>
            <a:endParaRPr lang="en-US" sz="6000" dirty="0"/>
          </a:p>
        </p:txBody>
      </p:sp>
      <p:sp>
        <p:nvSpPr>
          <p:cNvPr id="19" name="Text 16"/>
          <p:cNvSpPr/>
          <p:nvPr/>
        </p:nvSpPr>
        <p:spPr>
          <a:xfrm>
            <a:off x="2560320" y="329184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the world's oceans are high seas — beyond any nation's jurisdiction
</a:t>
            </a:r>
            <a:pPr algn="l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India supports: sustainable development, blue economy, climate justice, Global South representation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Entered into Force: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17 January 2026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Full Name: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BBNJ Agreement (Marine Biodiversity Beyond National Jurisdiction)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Under: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UNCLOS (3rd implementing agreement)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Provisions: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MPAs, EIAs, MGR benefit-sharing, capacity building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Target: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30x30 — protect 30% of oceans by 2030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Ratifications: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80+ countries (60 needed)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61104"/>
            <a:ext cx="274320" cy="2743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960120" y="418795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India's Position: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Blue economy + climate justice + Global South</a:t>
            </a:r>
            <a:endParaRPr lang="en-US" sz="1500" dirty="0"/>
          </a:p>
        </p:txBody>
      </p:sp>
      <p:sp>
        <p:nvSpPr>
          <p:cNvPr id="20" name="Shape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06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PSLV-C62 Mission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ISRO  |  January 2026  |  India's Workhorse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January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ISRO &amp; PSLV — India's Space Workhorse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4023360" cy="45720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41732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0292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About ISRO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91440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Established: </a:t>
            </a:r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1969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914400" y="190195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HQ: </a:t>
            </a:r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Bengaluru, Karnataka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914400" y="2340864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Founder: </a:t>
            </a:r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Vikram Sarabhai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914400" y="277977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Chairman (2026): </a:t>
            </a:r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Dr. V. Narayanan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914400" y="321868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 Centre: </a:t>
            </a:r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SDSC, Sriharikota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457200" y="3703320"/>
            <a:ext cx="3840480" cy="2743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9" name="Text 15"/>
          <p:cNvSpPr/>
          <p:nvPr/>
        </p:nvSpPr>
        <p:spPr>
          <a:xfrm>
            <a:off x="502920" y="379476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Key Milestones: Chandrayaan-3  |  Mangalyaan  |  Gaganyaan (ongoing)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4754880" y="914400"/>
            <a:ext cx="40233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4754880" y="914400"/>
            <a:ext cx="402336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2" name="Text 18"/>
          <p:cNvSpPr/>
          <p:nvPr/>
        </p:nvSpPr>
        <p:spPr>
          <a:xfrm>
            <a:off x="489204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PSLV Technical Details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4937760" y="1554480"/>
            <a:ext cx="822960" cy="6400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4" name="Text 20"/>
          <p:cNvSpPr/>
          <p:nvPr/>
        </p:nvSpPr>
        <p:spPr>
          <a:xfrm>
            <a:off x="4937760" y="155448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Stage 1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4937760" y="187452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SOLID</a:t>
            </a:r>
            <a:endParaRPr lang="en-US" sz="800" dirty="0"/>
          </a:p>
        </p:txBody>
      </p:sp>
      <p:sp>
        <p:nvSpPr>
          <p:cNvPr id="26" name="Shape 22"/>
          <p:cNvSpPr/>
          <p:nvPr/>
        </p:nvSpPr>
        <p:spPr>
          <a:xfrm>
            <a:off x="5897880" y="1554480"/>
            <a:ext cx="822960" cy="6400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7" name="Text 23"/>
          <p:cNvSpPr/>
          <p:nvPr/>
        </p:nvSpPr>
        <p:spPr>
          <a:xfrm>
            <a:off x="5897880" y="155448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Stage 2</a:t>
            </a:r>
            <a:endParaRPr lang="en-US" sz="900" dirty="0"/>
          </a:p>
        </p:txBody>
      </p:sp>
      <p:sp>
        <p:nvSpPr>
          <p:cNvPr id="28" name="Text 24"/>
          <p:cNvSpPr/>
          <p:nvPr/>
        </p:nvSpPr>
        <p:spPr>
          <a:xfrm>
            <a:off x="5897880" y="187452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LIQUID</a:t>
            </a:r>
            <a:endParaRPr lang="en-US" sz="800" dirty="0"/>
          </a:p>
        </p:txBody>
      </p:sp>
      <p:sp>
        <p:nvSpPr>
          <p:cNvPr id="29" name="Shape 25"/>
          <p:cNvSpPr/>
          <p:nvPr/>
        </p:nvSpPr>
        <p:spPr>
          <a:xfrm>
            <a:off x="6858000" y="1554480"/>
            <a:ext cx="822960" cy="6400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0" name="Text 26"/>
          <p:cNvSpPr/>
          <p:nvPr/>
        </p:nvSpPr>
        <p:spPr>
          <a:xfrm>
            <a:off x="6858000" y="155448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Stage 3</a:t>
            </a:r>
            <a:endParaRPr lang="en-US" sz="900" dirty="0"/>
          </a:p>
        </p:txBody>
      </p:sp>
      <p:sp>
        <p:nvSpPr>
          <p:cNvPr id="31" name="Text 27"/>
          <p:cNvSpPr/>
          <p:nvPr/>
        </p:nvSpPr>
        <p:spPr>
          <a:xfrm>
            <a:off x="6858000" y="187452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SOLID</a:t>
            </a:r>
            <a:endParaRPr lang="en-US" sz="800" dirty="0"/>
          </a:p>
        </p:txBody>
      </p:sp>
      <p:sp>
        <p:nvSpPr>
          <p:cNvPr id="32" name="Shape 28"/>
          <p:cNvSpPr/>
          <p:nvPr/>
        </p:nvSpPr>
        <p:spPr>
          <a:xfrm>
            <a:off x="7818120" y="1554480"/>
            <a:ext cx="822960" cy="6400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3" name="Text 29"/>
          <p:cNvSpPr/>
          <p:nvPr/>
        </p:nvSpPr>
        <p:spPr>
          <a:xfrm>
            <a:off x="7818120" y="155448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Stage 4</a:t>
            </a:r>
            <a:endParaRPr lang="en-US" sz="900" dirty="0"/>
          </a:p>
        </p:txBody>
      </p:sp>
      <p:sp>
        <p:nvSpPr>
          <p:cNvPr id="34" name="Text 30"/>
          <p:cNvSpPr/>
          <p:nvPr/>
        </p:nvSpPr>
        <p:spPr>
          <a:xfrm>
            <a:off x="7818120" y="187452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LIQUID</a:t>
            </a:r>
            <a:endParaRPr lang="en-US" sz="800" dirty="0"/>
          </a:p>
        </p:txBody>
      </p:sp>
      <p:sp>
        <p:nvSpPr>
          <p:cNvPr id="35" name="Text 31"/>
          <p:cNvSpPr/>
          <p:nvPr/>
        </p:nvSpPr>
        <p:spPr>
          <a:xfrm>
            <a:off x="4937760" y="22860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33415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4-stage expendable launch vehicle (alternating Solid-Liquid propulsion)</a:t>
            </a:r>
            <a:endParaRPr lang="en-US" sz="1000" dirty="0"/>
          </a:p>
        </p:txBody>
      </p:sp>
      <p:sp>
        <p:nvSpPr>
          <p:cNvPr id="36" name="Text 32"/>
          <p:cNvSpPr/>
          <p:nvPr/>
        </p:nvSpPr>
        <p:spPr>
          <a:xfrm>
            <a:off x="4937760" y="269748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Payload to SSO: ~1,750 kg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Record: 104 satellites in one mission (PSLV-C37, 2017)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Ideal for LEO &amp; Sun-Synchronous Orbit</a:t>
            </a:r>
            <a:endParaRPr lang="en-US" sz="1150" dirty="0"/>
          </a:p>
          <a:p>
            <a:pPr algn="l" indent="0" marL="0">
              <a:buNone/>
            </a:pPr>
            <a:endParaRPr lang="en-US" sz="1150" dirty="0"/>
          </a:p>
          <a:p>
            <a:pPr algn="l"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Commercial launches via NSIL (NewSpace India Limited)</a:t>
            </a:r>
            <a:endParaRPr lang="en-US" sz="11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PSLV-C62 Mission — Details &amp; Applications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109728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48640" y="9144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PSLV-C62  |  </a:t>
            </a:r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Earth Observation &amp; Remote Sensing  |  Sun-Synchronous Orbit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48640" y="14173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Launched from Satish Dhawan Space Centre, Sriharikota  |  January 2026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65760" y="228600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65760" y="2286000"/>
            <a:ext cx="54864" cy="10058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423160"/>
            <a:ext cx="320040" cy="32004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60120" y="235915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Agriculture Monitoring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960120" y="2651760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Crop health, irrigation planning, soil analysis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663440" y="228600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663440" y="2286000"/>
            <a:ext cx="54864" cy="10058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423160"/>
            <a:ext cx="320040" cy="32004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257800" y="235915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Disaster Management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5257800" y="2651760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Floods, cyclones, forest fires — early warning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365760" y="347472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365760" y="3474720"/>
            <a:ext cx="54864" cy="10058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611880"/>
            <a:ext cx="320040" cy="32004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60120" y="354787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Urban Planning</a:t>
            </a:r>
            <a:endParaRPr lang="en-US" sz="1300" dirty="0"/>
          </a:p>
        </p:txBody>
      </p:sp>
      <p:sp>
        <p:nvSpPr>
          <p:cNvPr id="26" name="Text 20"/>
          <p:cNvSpPr/>
          <p:nvPr/>
        </p:nvSpPr>
        <p:spPr>
          <a:xfrm>
            <a:off x="960120" y="3840480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Infrastructure mapping, Smart Cities Mission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4663440" y="347472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4663440" y="3474720"/>
            <a:ext cx="54864" cy="10058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320" y="3611880"/>
            <a:ext cx="320040" cy="32004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257800" y="354787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Climate Studies</a:t>
            </a:r>
            <a:endParaRPr lang="en-US" sz="1300" dirty="0"/>
          </a:p>
        </p:txBody>
      </p:sp>
      <p:sp>
        <p:nvSpPr>
          <p:cNvPr id="31" name="Text 24"/>
          <p:cNvSpPr/>
          <p:nvPr/>
        </p:nvSpPr>
        <p:spPr>
          <a:xfrm>
            <a:off x="5257800" y="3840480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Environmental monitoring, climate data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Mission: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PSLV-C62 (January 2026)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Launch Site: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Satish Dhawan Space Centre, Sriharikota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Orbit: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Sun-Synchronous Orbit (SSO)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PSLV: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4-stage (Solid-Liquid-Solid-Liquid), ~1,750 kg to SSO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Record: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104 satellites in one mission (PSLV-C37, 2017)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ISRO Chairman: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Dr. V. Narayanan (2026)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61104"/>
            <a:ext cx="274320" cy="2743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960120" y="418795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Commercial Arm: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NSIL (NewSpace India Limited)</a:t>
            </a:r>
            <a:endParaRPr lang="en-US" sz="1500" dirty="0"/>
          </a:p>
        </p:txBody>
      </p:sp>
      <p:sp>
        <p:nvSpPr>
          <p:cNvPr id="20" name="Shape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457200"/>
            <a:ext cx="2743200" cy="17190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Thank You!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Stay Updated. Stay Ahead.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3200400" y="3611880"/>
            <a:ext cx="2743200" cy="3657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3749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  |  @clatgurukul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By Ready For Exam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January 2026 — Important Current Affairs for CLAT</dc:title>
  <dc:subject>PptxGenJS Presentation</dc:subject>
  <dc:creator>CLAT Gurukul</dc:creator>
  <cp:lastModifiedBy>CLAT Gurukul</cp:lastModifiedBy>
  <cp:revision>1</cp:revision>
  <dcterms:created xsi:type="dcterms:W3CDTF">2026-03-30T03:46:39Z</dcterms:created>
  <dcterms:modified xsi:type="dcterms:W3CDTF">2026-03-30T03:46:39Z</dcterms:modified>
</cp:coreProperties>
</file>