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A112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217920"/>
            <a:ext cx="12188952" cy="6400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686800" y="0"/>
            <a:ext cx="137160" cy="68580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pic>
        <p:nvPicPr>
          <p:cNvPr id="5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57200"/>
            <a:ext cx="2011680" cy="126187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2103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spc="6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MARCH 2026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457200" y="2697480"/>
            <a:ext cx="91440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Current Affairs</a:t>
            </a:r>
            <a:endParaRPr lang="en-US" sz="5600" dirty="0"/>
          </a:p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&amp; General Knowledge</a:t>
            </a:r>
            <a:endParaRPr lang="en-US" sz="5600" dirty="0"/>
          </a:p>
        </p:txBody>
      </p:sp>
      <p:sp>
        <p:nvSpPr>
          <p:cNvPr id="8" name="Text 5"/>
          <p:cNvSpPr/>
          <p:nvPr/>
        </p:nvSpPr>
        <p:spPr>
          <a:xfrm>
            <a:off x="457200" y="452628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E2E8F0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The Month That Reshaped India's Legal-Political Landscape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457200" y="5212080"/>
            <a:ext cx="201168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5230368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10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457200" y="561441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Flagship Stories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2651760" y="5212080"/>
            <a:ext cx="201168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651760" y="5230368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2651760" y="561441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SC Judgments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4846320" y="5212080"/>
            <a:ext cx="201168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846320" y="5230368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4846320" y="561441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Global Reports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7040880" y="5212080"/>
            <a:ext cx="201168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040880" y="5230368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28</a:t>
            </a:r>
            <a:endParaRPr lang="en-US" sz="2600" dirty="0"/>
          </a:p>
        </p:txBody>
      </p:sp>
      <p:sp>
        <p:nvSpPr>
          <p:cNvPr id="20" name="Text 17"/>
          <p:cNvSpPr/>
          <p:nvPr/>
        </p:nvSpPr>
        <p:spPr>
          <a:xfrm>
            <a:off x="7040880" y="561441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CLAT-Pattern MCQs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457200" y="63550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1120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PART I  •  Policy, Protest &amp; Culture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0058400" y="63550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A1120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For CLAT 2027 Aspirants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What You Will Master Today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Five stories. One month. Every angle that CLAT could test.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457200" y="2286000"/>
            <a:ext cx="685800" cy="5943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2286000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1143000" y="2286000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25880" y="2340864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Transgender Persons Amendment Bill, 2026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325880" y="2606040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Rights rollback, NALSA, medical gatekeeping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57200" y="3035808"/>
            <a:ext cx="685800" cy="59436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7200" y="3035808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1143000" y="3035808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325880" y="3090672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Ladakh 4-Point Demands &amp; Total Shutdown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325880" y="3355848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Statehood, Sixth Schedule, federalism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3785616"/>
            <a:ext cx="685800" cy="59436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3785616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1143000" y="3785616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325880" y="3840480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World Happiness Report 2026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325880" y="4105656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Finland #1, India at 116, the paradox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457200" y="4535424"/>
            <a:ext cx="685800" cy="59436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" y="4535424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1143000" y="4535424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325880" y="4590288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98th Academy Awards (Oscars 2026)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1325880" y="4855464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Battle After Another, Michael B. Jordan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57200" y="5285232"/>
            <a:ext cx="685800" cy="5943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7200" y="5285232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2200" dirty="0"/>
          </a:p>
        </p:txBody>
      </p:sp>
      <p:sp>
        <p:nvSpPr>
          <p:cNvPr id="28" name="Shape 25"/>
          <p:cNvSpPr/>
          <p:nvPr/>
        </p:nvSpPr>
        <p:spPr>
          <a:xfrm>
            <a:off x="1143000" y="5285232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325880" y="5340096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Jnanpith Award 2025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1325880" y="5605272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Vinod Kumar Shukla, Hindi literature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01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18872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Transgender Persons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(Protection of Rights)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Amendment Bill, 2026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457200" y="384048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"From self-identification to clinical gatekeeping — a constitutional flashpoint."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57200" y="4937760"/>
            <a:ext cx="1920240" cy="502920"/>
          </a:xfrm>
          <a:prstGeom prst="roundRect">
            <a:avLst>
              <a:gd name="adj" fmla="val 14545"/>
            </a:avLst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93776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14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560320" y="4937760"/>
            <a:ext cx="1920240" cy="502920"/>
          </a:xfrm>
          <a:prstGeom prst="roundRect">
            <a:avLst>
              <a:gd name="adj" fmla="val 14545"/>
            </a:avLst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60320" y="493776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19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663440" y="4937760"/>
            <a:ext cx="1920240" cy="502920"/>
          </a:xfrm>
          <a:prstGeom prst="roundRect">
            <a:avLst>
              <a:gd name="adj" fmla="val 14545"/>
            </a:avLst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63440" y="493776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21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766560" y="4937760"/>
            <a:ext cx="1920240" cy="502920"/>
          </a:xfrm>
          <a:prstGeom prst="roundRect">
            <a:avLst>
              <a:gd name="adj" fmla="val 14545"/>
            </a:avLst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766560" y="493776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NALSA (2014)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57200" y="57607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Introduced: March 2026  •  Passed &amp; Received Presidential Assent  •  Challenged in Supreme Court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01  •  Transgender Bill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Where It All Began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The 2019 law and the landmark NALSA judgment that shaped it.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377440"/>
            <a:ext cx="5669280" cy="3931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377440"/>
            <a:ext cx="566928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3774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BASE LAW — 2019 ACT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48640" y="297180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Legally recognised transgender persons for the first time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48640" y="34747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Prohibited discrimination in education, employment, healthcare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Allowed SELF-PERCEIVED gender identity (core liberty)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48640" y="448056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Mandated welfare measures &amp; rehabilitation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48640" y="498348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Criminalised forced labour, denial of services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217920" y="2377440"/>
            <a:ext cx="5669280" cy="3931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217920" y="2377440"/>
            <a:ext cx="566928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09360" y="23774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NALSA v. UNION OF INDIA (2014)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355080" y="29718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⚖ Recognised "THIRD GENDER" officially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355080" y="34747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⚖ Self-identification = Fundamental Right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355080" y="39776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⚖ Linked to Article 14 (Equality)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6355080" y="44805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⚖ Linked to Article 19 (Expression)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355080" y="498348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⚖ Linked to Article 21 (Dignity, Autonomy)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01  •  Transgender Bill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What Changed in March 2026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Five provisions that rewrote the rights architecture.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760720" cy="10972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640080" cy="10972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2286000"/>
            <a:ext cx="640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1143000" y="235915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Self-Identification REMOVED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43000" y="2724912"/>
            <a:ext cx="4846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 deleted; medical certification made MANDATORY.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309360" y="2286000"/>
            <a:ext cx="5760720" cy="10972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309360" y="2286000"/>
            <a:ext cx="640080" cy="10972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09360" y="2286000"/>
            <a:ext cx="640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7086600" y="235915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Medical Board System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086600" y="2724912"/>
            <a:ext cx="4846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Board recommends → District Magistrate approves. Called "clinical gatekeeping".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365760" y="3566160"/>
            <a:ext cx="5760720" cy="10972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65760" y="3566160"/>
            <a:ext cx="640080" cy="10972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5760" y="3566160"/>
            <a:ext cx="640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1143000" y="363931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Narrow Definition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143000" y="4005072"/>
            <a:ext cx="4846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Limited to hijra, kinner, intersex. EXCLUDES gender-fluid &amp; non-binary.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6309360" y="3566160"/>
            <a:ext cx="5760720" cy="10972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0" y="3566160"/>
            <a:ext cx="640080" cy="10972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09360" y="3566160"/>
            <a:ext cx="640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2600" dirty="0"/>
          </a:p>
        </p:txBody>
      </p:sp>
      <p:sp>
        <p:nvSpPr>
          <p:cNvPr id="26" name="Text 23"/>
          <p:cNvSpPr/>
          <p:nvPr/>
        </p:nvSpPr>
        <p:spPr>
          <a:xfrm>
            <a:off x="7086600" y="363931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Tightened Gender Change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7086600" y="4005072"/>
            <a:ext cx="4846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Surgery reporting by hospitals MANDATORY; revised certificate post-op.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365760" y="4846320"/>
            <a:ext cx="11521440" cy="1097280"/>
          </a:xfrm>
          <a:prstGeom prst="rect">
            <a:avLst/>
          </a:prstGeom>
          <a:solidFill>
            <a:srgbClr val="FEF3C7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65760" y="4846320"/>
            <a:ext cx="731520" cy="109728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65760" y="4846320"/>
            <a:ext cx="731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3000" dirty="0"/>
          </a:p>
        </p:txBody>
      </p:sp>
      <p:sp>
        <p:nvSpPr>
          <p:cNvPr id="31" name="Text 28"/>
          <p:cNvSpPr/>
          <p:nvPr/>
        </p:nvSpPr>
        <p:spPr>
          <a:xfrm>
            <a:off x="1234440" y="48920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Stricter Penal Provisions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1234440" y="52578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Enhanced punishment for forced labour, abuse, exploitation.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01  •  Transgender Bill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Two Competing Narratives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Same law. Two diametrically opposite lenses.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669280" cy="4114800"/>
          </a:xfrm>
          <a:prstGeom prst="rect">
            <a:avLst/>
          </a:prstGeom>
          <a:solidFill>
            <a:srgbClr val="DCFCE7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5669280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GOVERNMENT'S JUSTIFICATION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48640" y="29260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Prevent MISUSE of welfare schemes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48640" y="347472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Ensure benefits reach "genuine beneficiaries"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48640" y="402336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Provide legally precise definition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48640" y="45720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Establish uniform national standard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48640" y="512064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Protect vulnerable groups from exploitation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48640" y="56692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Reduce administrative ambiguity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217920" y="2286000"/>
            <a:ext cx="5669280" cy="411480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217920" y="2286000"/>
            <a:ext cx="5669280" cy="5029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09360" y="22860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CRITICISM &amp; CONCERNS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6355080" y="29260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Violates Articles 14, 19, 21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355080" y="347472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Directly against NALSA (2014)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6355080" y="402336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Medicalisation = State control of identity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355080" y="45720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Excludes gender-fluid &amp; non-binary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6355080" y="512064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Privacy violation (Puttaswamy context)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6355080" y="56692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Bureaucratic hurdles + fear of discrimination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01  •  Transgender Bill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Constitutional Doctrines at Stake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The four pillars CLAT will test.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760720" cy="9601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109728" cy="9601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237744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Right to Identity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40080" y="2743200"/>
            <a:ext cx="5394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 of Article 21 — dignity, autonomy, personhood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309360" y="2286000"/>
            <a:ext cx="5760720" cy="9601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309360" y="2286000"/>
            <a:ext cx="109728" cy="96012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83680" y="237744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Substantive Equality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6583680" y="2743200"/>
            <a:ext cx="5394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 14 goes beyond formal equality to real outcomes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65760" y="3383280"/>
            <a:ext cx="5760720" cy="9601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65760" y="3383280"/>
            <a:ext cx="109728" cy="9601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347472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Transformative Constitutionalism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40080" y="3840480"/>
            <a:ext cx="5394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Constitution as living instrument expanding rights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309360" y="3383280"/>
            <a:ext cx="5760720" cy="9601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309360" y="3383280"/>
            <a:ext cx="109728" cy="96012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83680" y="347472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Dignity Jurisprudence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6583680" y="3840480"/>
            <a:ext cx="5394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Puttaswamy + NALSA + Navtej Johar lineage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365760" y="4663440"/>
            <a:ext cx="11521440" cy="1691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365760" y="4663440"/>
            <a:ext cx="1152144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48640" y="48006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🔑  MEMORY HOOK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548640" y="516636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"2019 gave you the RIGHT, 2026 asked for a CERTIFICATE."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548640" y="57607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Self-ID → Medical Board → DM Approval  •  Remember the 3-step gate.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01  •  Transgender Bill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2019 Act  vs  2026 Amendment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The side-by-side CLAT will love.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27432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75488" y="228600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Parameter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108960" y="2286000"/>
            <a:ext cx="425196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18688" y="228600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2019 Act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7360920" y="2286000"/>
            <a:ext cx="425196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470648" y="228600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2026 Amendment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760" y="2788920"/>
            <a:ext cx="27432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75488" y="278892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Gender Identity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108960" y="2788920"/>
            <a:ext cx="42519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218688" y="278892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Self-perceived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7360920" y="2788920"/>
            <a:ext cx="42519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470648" y="278892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 Board certified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365760" y="3291840"/>
            <a:ext cx="274320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5488" y="32918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Certification Authority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3108960" y="3291840"/>
            <a:ext cx="425196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218688" y="329184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District Magistrate (on application)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7360920" y="3291840"/>
            <a:ext cx="425196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470648" y="329184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Board + DM (clinical gate)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365760" y="3794760"/>
            <a:ext cx="27432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75488" y="37947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Definition Scope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3108960" y="3794760"/>
            <a:ext cx="42519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218688" y="379476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Broad, inclusive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7360920" y="3794760"/>
            <a:ext cx="42519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470648" y="379476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Narrow (hijra/kinner/intersex)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365760" y="4297680"/>
            <a:ext cx="274320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75488" y="42976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Gender-fluid / Non-binary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3108960" y="4297680"/>
            <a:ext cx="425196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218688" y="429768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Included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7360920" y="4297680"/>
            <a:ext cx="425196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470648" y="429768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EXCLUDED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365760" y="4800600"/>
            <a:ext cx="27432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475488" y="480060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Post-Surgery Process</a:t>
            </a:r>
            <a:endParaRPr lang="en-US" sz="1200" dirty="0"/>
          </a:p>
        </p:txBody>
      </p:sp>
      <p:sp>
        <p:nvSpPr>
          <p:cNvPr id="40" name="Shape 37"/>
          <p:cNvSpPr/>
          <p:nvPr/>
        </p:nvSpPr>
        <p:spPr>
          <a:xfrm>
            <a:off x="3108960" y="4800600"/>
            <a:ext cx="42519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3218688" y="480060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 revised certificate</a:t>
            </a:r>
            <a:endParaRPr lang="en-US" sz="1200" dirty="0"/>
          </a:p>
        </p:txBody>
      </p:sp>
      <p:sp>
        <p:nvSpPr>
          <p:cNvPr id="42" name="Shape 39"/>
          <p:cNvSpPr/>
          <p:nvPr/>
        </p:nvSpPr>
        <p:spPr>
          <a:xfrm>
            <a:off x="7360920" y="4800600"/>
            <a:ext cx="42519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470648" y="480060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hospital reporting</a:t>
            </a:r>
            <a:endParaRPr lang="en-US" sz="1200" dirty="0"/>
          </a:p>
        </p:txBody>
      </p:sp>
      <p:sp>
        <p:nvSpPr>
          <p:cNvPr id="44" name="Shape 41"/>
          <p:cNvSpPr/>
          <p:nvPr/>
        </p:nvSpPr>
        <p:spPr>
          <a:xfrm>
            <a:off x="365760" y="5303520"/>
            <a:ext cx="274320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475488" y="530352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Alignment with NALSA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3108960" y="5303520"/>
            <a:ext cx="425196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3218688" y="530352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Aligned</a:t>
            </a:r>
            <a:endParaRPr lang="en-US" sz="1200" dirty="0"/>
          </a:p>
        </p:txBody>
      </p:sp>
      <p:sp>
        <p:nvSpPr>
          <p:cNvPr id="48" name="Shape 45"/>
          <p:cNvSpPr/>
          <p:nvPr/>
        </p:nvSpPr>
        <p:spPr>
          <a:xfrm>
            <a:off x="7360920" y="5303520"/>
            <a:ext cx="425196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7470648" y="530352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Conflicts with self-ID</a:t>
            </a:r>
            <a:endParaRPr lang="en-US" sz="1200" dirty="0"/>
          </a:p>
        </p:txBody>
      </p:sp>
      <p:sp>
        <p:nvSpPr>
          <p:cNvPr id="50" name="Shape 47"/>
          <p:cNvSpPr/>
          <p:nvPr/>
        </p:nvSpPr>
        <p:spPr>
          <a:xfrm>
            <a:off x="365760" y="5806440"/>
            <a:ext cx="27432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75488" y="58064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Constitutional Challenge</a:t>
            </a:r>
            <a:endParaRPr lang="en-US" sz="1200" dirty="0"/>
          </a:p>
        </p:txBody>
      </p:sp>
      <p:sp>
        <p:nvSpPr>
          <p:cNvPr id="52" name="Shape 49"/>
          <p:cNvSpPr/>
          <p:nvPr/>
        </p:nvSpPr>
        <p:spPr>
          <a:xfrm>
            <a:off x="3108960" y="5806440"/>
            <a:ext cx="42519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3218688" y="580644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Rights-expanding</a:t>
            </a:r>
            <a:endParaRPr lang="en-US" sz="1200" dirty="0"/>
          </a:p>
        </p:txBody>
      </p:sp>
      <p:sp>
        <p:nvSpPr>
          <p:cNvPr id="54" name="Shape 51"/>
          <p:cNvSpPr/>
          <p:nvPr/>
        </p:nvSpPr>
        <p:spPr>
          <a:xfrm>
            <a:off x="7360920" y="5806440"/>
            <a:ext cx="42519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7470648" y="5806440"/>
            <a:ext cx="4069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Rights-restricting</a:t>
            </a:r>
            <a:endParaRPr lang="en-US" sz="1200" dirty="0"/>
          </a:p>
        </p:txBody>
      </p:sp>
      <p:sp>
        <p:nvSpPr>
          <p:cNvPr id="56" name="Text 53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57" name="Text 54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EA5E9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02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18872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Ladakh Shutdown</a:t>
            </a:r>
            <a:endParaRPr lang="en-US" sz="5200" dirty="0"/>
          </a:p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&amp; the 4-Point Demands</a:t>
            </a:r>
            <a:endParaRPr lang="en-US" sz="5200" dirty="0"/>
          </a:p>
        </p:txBody>
      </p:sp>
      <p:sp>
        <p:nvSpPr>
          <p:cNvPr id="6" name="Text 3"/>
          <p:cNvSpPr/>
          <p:nvPr/>
        </p:nvSpPr>
        <p:spPr>
          <a:xfrm>
            <a:off x="457200" y="34747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"A Union Territory without a legislature — and a mountain that refused to stay silent."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57200" y="4754880"/>
            <a:ext cx="210312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75488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Statehood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743200" y="4754880"/>
            <a:ext cx="210312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43200" y="475488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6th Schedule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029200" y="4754880"/>
            <a:ext cx="210312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0" y="475488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Job Reservation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7315200" y="4754880"/>
            <a:ext cx="210312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315200" y="475488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Land/Culture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57200" y="57607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Led by: Leh Apex Body (LAB) + Kargil Democratic Alliance (KDA)  •  March 2026  •  Face: Sonam Wangchuk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02  •  Ladakh Shutdown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Roots of the Movement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Everything traces back to one date: 5 August 2019.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2286000"/>
            <a:ext cx="11430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TIMELINE OF THE LADAKH CRISIS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65760" y="3017520"/>
            <a:ext cx="1645920" cy="6400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65760" y="30175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Aug 2019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2057400" y="3017520"/>
            <a:ext cx="9829800" cy="640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194560" y="3063240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Reorganisation Act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194560" y="3355848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Ladakh separated from J&amp;K; becomes UT without legislature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65760" y="3794760"/>
            <a:ext cx="1645920" cy="6400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379476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2020-24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2057400" y="3794760"/>
            <a:ext cx="9829800" cy="640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194560" y="3840480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Democratic Deficit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2194560" y="4133088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1 MP, no elected state govt. Governance controlled by Centre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365760" y="4572000"/>
            <a:ext cx="1645920" cy="6400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65760" y="457200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2025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2057400" y="4572000"/>
            <a:ext cx="9829800" cy="640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194560" y="4617720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Protests Turn Violent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2194560" y="4910328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Deaths reported. Sonam Wangchuk emerges as movement face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365760" y="5349240"/>
            <a:ext cx="1645920" cy="6400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65760" y="53492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Mar 2026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2057400" y="5349240"/>
            <a:ext cx="9829800" cy="640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2194560" y="5394960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Total Shutdown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2194560" y="5687568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Bandh across Leh, Kargil, Zanskar. LAB+KDA unite. Centre deadlock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365760" y="6263640"/>
            <a:ext cx="11521440" cy="228600"/>
          </a:xfrm>
          <a:prstGeom prst="rect">
            <a:avLst/>
          </a:prstGeom>
          <a:solidFill>
            <a:srgbClr val="FEF3C7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6263640"/>
            <a:ext cx="11430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📌 "Democratic deficit" = the technical term for taxation without representation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02  •  Ladakh Shutdown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Four Pillars of the Protest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Each demand has a distinct constitutional basis — know them cold.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760720" cy="192024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576072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02920" y="22860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01  •  STATEHOOD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48640" y="2834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UT → Full State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48640" y="3218688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Restore legislative assembly. Democratic representation. Federalism principle.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309360" y="2286000"/>
            <a:ext cx="5760720" cy="192024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309360" y="2286000"/>
            <a:ext cx="5760720" cy="4572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46520" y="22860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02  •  6TH SCHEDULE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492240" y="2834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Tribal Autonomy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492240" y="3218688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Autonomous councils + protection of tribal land &amp; culture. Applies to Assam, Meghalaya, Tripura, Mizoram.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65760" y="4343400"/>
            <a:ext cx="5760720" cy="192024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65760" y="4343400"/>
            <a:ext cx="576072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4343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03  •  JOB RESERVATION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548640" y="4892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Locals First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548640" y="5276088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Govt jobs for Ladakhis. Prevent outsider dominance. Linked to Art 21 livelihood.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6309360" y="4343400"/>
            <a:ext cx="5760720" cy="192024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0" y="4343400"/>
            <a:ext cx="5760720" cy="4572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46520" y="4343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04  •  LAND &amp; CULTURE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6492240" y="4892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Identity Shield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92240" y="5276088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Safeguard tribal identity, language, land ownership. Fear of demographic change.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02  •  Ladakh Shutdown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Constitutional Flashpoints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Four questions the Court will eventually answer.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6858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685800" cy="6858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22860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Q1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188720" y="2359152"/>
            <a:ext cx="105156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Federalism vs Unitary Control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88720" y="2670048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 the Centre retain control over UTs without a legislature indefinitely?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65760" y="3063240"/>
            <a:ext cx="11521440" cy="6858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65760" y="3063240"/>
            <a:ext cx="685800" cy="6858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306324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Q2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188720" y="3136392"/>
            <a:ext cx="105156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Sixth Schedule Eligibility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188720" y="3447288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Does Ladakh qualify for tribal autonomy protections? What is the test?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65760" y="3840480"/>
            <a:ext cx="11521440" cy="6858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65760" y="3840480"/>
            <a:ext cx="685800" cy="6858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5760" y="384048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Q3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188720" y="3913632"/>
            <a:ext cx="105156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Equality vs Regional Protection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188720" y="4224528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Reservation for locals vs Article 14 non-discrimination principle.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365760" y="4617720"/>
            <a:ext cx="11521440" cy="6858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65760" y="4617720"/>
            <a:ext cx="685800" cy="6858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65760" y="461772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Q4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188720" y="4690872"/>
            <a:ext cx="105156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Right to Protest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1188720" y="5001768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Article 19(1)(a) and (b): Freedom of speech + peaceful assembly.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365760" y="5532120"/>
            <a:ext cx="11521440" cy="96012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55778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91B1B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GOVERNMENT'S STAND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548640" y="589788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in favour of full Statehood or Sixth Schedule. Suggests "Regional Councils" as alternative.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548640" y="6199632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91B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Is this adequate "constitutional accommodation"? CLAT-worthy debate.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0B981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03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18872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World Happiness</a:t>
            </a:r>
            <a:endParaRPr lang="en-US" sz="6000" dirty="0"/>
          </a:p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Report 2026</a:t>
            </a:r>
            <a:endParaRPr lang="en-US" sz="6000" dirty="0"/>
          </a:p>
        </p:txBody>
      </p:sp>
      <p:sp>
        <p:nvSpPr>
          <p:cNvPr id="6" name="Text 3"/>
          <p:cNvSpPr/>
          <p:nvPr/>
        </p:nvSpPr>
        <p:spPr>
          <a:xfrm>
            <a:off x="457200" y="35661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"GDP grows, ranks don't. India at 116. Afghanistan last. Finland — 9 years on top."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57200" y="4754880"/>
            <a:ext cx="2651760" cy="1188720"/>
          </a:xfrm>
          <a:prstGeom prst="rect">
            <a:avLst/>
          </a:prstGeom>
          <a:solidFill>
            <a:srgbClr val="1E293B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00600"/>
            <a:ext cx="2651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0B98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#1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45720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FINLAND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91840" y="4754880"/>
            <a:ext cx="2651760" cy="1188720"/>
          </a:xfrm>
          <a:prstGeom prst="rect">
            <a:avLst/>
          </a:prstGeom>
          <a:solidFill>
            <a:srgbClr val="1E293B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91840" y="4800600"/>
            <a:ext cx="2651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#116</a:t>
            </a:r>
            <a:endParaRPr lang="en-US" sz="3600" dirty="0"/>
          </a:p>
        </p:txBody>
      </p:sp>
      <p:sp>
        <p:nvSpPr>
          <p:cNvPr id="12" name="Text 9"/>
          <p:cNvSpPr/>
          <p:nvPr/>
        </p:nvSpPr>
        <p:spPr>
          <a:xfrm>
            <a:off x="329184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INDIA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126480" y="4754880"/>
            <a:ext cx="2651760" cy="1188720"/>
          </a:xfrm>
          <a:prstGeom prst="rect">
            <a:avLst/>
          </a:prstGeom>
          <a:solidFill>
            <a:srgbClr val="1E293B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26480" y="4800600"/>
            <a:ext cx="2651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DC2626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#147</a:t>
            </a:r>
            <a:endParaRPr lang="en-US" sz="3600" dirty="0"/>
          </a:p>
        </p:txBody>
      </p:sp>
      <p:sp>
        <p:nvSpPr>
          <p:cNvPr id="15" name="Text 12"/>
          <p:cNvSpPr/>
          <p:nvPr/>
        </p:nvSpPr>
        <p:spPr>
          <a:xfrm>
            <a:off x="612648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AFGHANISTAN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8961120" y="4754880"/>
            <a:ext cx="2651760" cy="1188720"/>
          </a:xfrm>
          <a:prstGeom prst="rect">
            <a:avLst/>
          </a:prstGeom>
          <a:solidFill>
            <a:srgbClr val="1E293B"/>
          </a:solidFill>
          <a:ln w="25400">
            <a:solidFill>
              <a:srgbClr val="FBBF2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961120" y="4800600"/>
            <a:ext cx="2651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 MAR</a:t>
            </a:r>
            <a:endParaRPr lang="en-US" sz="3600" dirty="0"/>
          </a:p>
        </p:txBody>
      </p:sp>
      <p:sp>
        <p:nvSpPr>
          <p:cNvPr id="18" name="Text 15"/>
          <p:cNvSpPr/>
          <p:nvPr/>
        </p:nvSpPr>
        <p:spPr>
          <a:xfrm>
            <a:off x="896112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RELEASE DATE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03  •  World Happiness Report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Report — Who, What, How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Everything CLAT could ask about the mechanics.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23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PUBLISHED BY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02920" y="2926080"/>
            <a:ext cx="35204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297180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Oxford University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(Wellbeing Research Centre)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02920" y="3977640"/>
            <a:ext cx="35204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402336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Gallup (Polling)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02920" y="5029200"/>
            <a:ext cx="35204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48640" y="507492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 Sustainable Development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Solutions Network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4343400" y="2286000"/>
            <a:ext cx="3794760" cy="4023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343400" y="2286000"/>
            <a:ext cx="379476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434840" y="22860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METHODOLOGY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4480560" y="288036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Cantril Ladder (0-10 scale)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480560" y="320040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People rate their own life. SUBJECTIVE — not purely economic.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4480560" y="374904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6 KEY FACTORS: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4480560" y="402336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GDP per capita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4480560" y="4389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Social support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480560" y="475488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Healthy life expectancy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4480560" y="51206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Freedom of choice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480560" y="548640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Generosity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4480560" y="585216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Corruption perception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8321040" y="2286000"/>
            <a:ext cx="3566160" cy="4023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321040" y="2286000"/>
            <a:ext cx="356616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412480" y="228600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LEADERBOARD 2026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8412480" y="2880360"/>
            <a:ext cx="33832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412480" y="2880360"/>
            <a:ext cx="73152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412480" y="288036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#1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9235440" y="288036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Finland (9th yr)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8412480" y="3429000"/>
            <a:ext cx="33832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8412480" y="3429000"/>
            <a:ext cx="73152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412480" y="34290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#2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9235440" y="342900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Iceland</a:t>
            </a:r>
            <a:endParaRPr lang="en-US" sz="1200" dirty="0"/>
          </a:p>
        </p:txBody>
      </p:sp>
      <p:sp>
        <p:nvSpPr>
          <p:cNvPr id="40" name="Shape 37"/>
          <p:cNvSpPr/>
          <p:nvPr/>
        </p:nvSpPr>
        <p:spPr>
          <a:xfrm>
            <a:off x="8412480" y="3977640"/>
            <a:ext cx="33832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8412480" y="3977640"/>
            <a:ext cx="73152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8412480" y="397764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#3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9235440" y="39776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Denmark</a:t>
            </a:r>
            <a:endParaRPr lang="en-US" sz="1200" dirty="0"/>
          </a:p>
        </p:txBody>
      </p:sp>
      <p:sp>
        <p:nvSpPr>
          <p:cNvPr id="44" name="Shape 41"/>
          <p:cNvSpPr/>
          <p:nvPr/>
        </p:nvSpPr>
        <p:spPr>
          <a:xfrm>
            <a:off x="8412480" y="4526280"/>
            <a:ext cx="33832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8412480" y="4526280"/>
            <a:ext cx="731520" cy="45720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412480" y="452628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#?</a:t>
            </a:r>
            <a:endParaRPr lang="en-US" sz="1200" dirty="0"/>
          </a:p>
        </p:txBody>
      </p:sp>
      <p:sp>
        <p:nvSpPr>
          <p:cNvPr id="47" name="Text 44"/>
          <p:cNvSpPr/>
          <p:nvPr/>
        </p:nvSpPr>
        <p:spPr>
          <a:xfrm>
            <a:off x="9235440" y="4526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Costa Rica (rising)</a:t>
            </a:r>
            <a:endParaRPr lang="en-US" sz="1200" dirty="0"/>
          </a:p>
        </p:txBody>
      </p:sp>
      <p:sp>
        <p:nvSpPr>
          <p:cNvPr id="48" name="Shape 45"/>
          <p:cNvSpPr/>
          <p:nvPr/>
        </p:nvSpPr>
        <p:spPr>
          <a:xfrm>
            <a:off x="8412480" y="5074920"/>
            <a:ext cx="33832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8412480" y="5074920"/>
            <a:ext cx="73152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8412480" y="507492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#116</a:t>
            </a:r>
            <a:endParaRPr lang="en-US" sz="1200" dirty="0"/>
          </a:p>
        </p:txBody>
      </p:sp>
      <p:sp>
        <p:nvSpPr>
          <p:cNvPr id="51" name="Text 48"/>
          <p:cNvSpPr/>
          <p:nvPr/>
        </p:nvSpPr>
        <p:spPr>
          <a:xfrm>
            <a:off x="9235440" y="5074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INDIA</a:t>
            </a:r>
            <a:endParaRPr lang="en-US" sz="1200" dirty="0"/>
          </a:p>
        </p:txBody>
      </p:sp>
      <p:sp>
        <p:nvSpPr>
          <p:cNvPr id="52" name="Shape 49"/>
          <p:cNvSpPr/>
          <p:nvPr/>
        </p:nvSpPr>
        <p:spPr>
          <a:xfrm>
            <a:off x="8412480" y="5623560"/>
            <a:ext cx="33832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8412480" y="5623560"/>
            <a:ext cx="731520" cy="4572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8412480" y="562356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#147</a:t>
            </a:r>
            <a:endParaRPr lang="en-US" sz="1200" dirty="0"/>
          </a:p>
        </p:txBody>
      </p:sp>
      <p:sp>
        <p:nvSpPr>
          <p:cNvPr id="55" name="Text 52"/>
          <p:cNvSpPr/>
          <p:nvPr/>
        </p:nvSpPr>
        <p:spPr>
          <a:xfrm>
            <a:off x="9235440" y="562356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Afghanistan</a:t>
            </a:r>
            <a:endParaRPr lang="en-US" sz="1200" dirty="0"/>
          </a:p>
        </p:txBody>
      </p:sp>
      <p:sp>
        <p:nvSpPr>
          <p:cNvPr id="56" name="Text 53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57" name="Text 54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03  •  World Happiness Report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Indian Paradox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5th largest economy, 116th happiest. Why?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10515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1152144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2423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INDIA'S RANK TREND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27889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2024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48640" y="30175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#126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389120" y="27889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2025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389120" y="30175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#118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8229600" y="27889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2026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229600" y="30175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#116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7772400" y="2697480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FBBF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Score: ~4.536   •   Behind: Pakistan (~104), Nepal (~99)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365760" y="3520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WHY INDIA RANKS LOW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365760" y="3886200"/>
            <a:ext cx="2834640" cy="36576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3886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Weak social support systems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3291840" y="3886200"/>
            <a:ext cx="2834640" cy="36576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383280" y="3886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Inequality &amp; unemployment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365760" y="4297680"/>
            <a:ext cx="2834640" cy="36576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57200" y="42976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Mental health stigma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3291840" y="4297680"/>
            <a:ext cx="2834640" cy="36576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383280" y="42976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Governance &amp; corruption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365760" y="4709160"/>
            <a:ext cx="2834640" cy="36576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57200" y="47091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Low trust in institutions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3291840" y="4709160"/>
            <a:ext cx="2834640" cy="36576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383280" y="47091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Urban stress + lifestyle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6309360" y="3520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2026 REPORT — KEY THEMES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6309360" y="3886200"/>
            <a:ext cx="557784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309360" y="3886200"/>
            <a:ext cx="91440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492240" y="3913632"/>
            <a:ext cx="5303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Mental Health &amp; Youth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6492240" y="4142232"/>
            <a:ext cx="5303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Declining youth happiness globally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6309360" y="4434840"/>
            <a:ext cx="557784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6309360" y="4434840"/>
            <a:ext cx="91440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492240" y="4462272"/>
            <a:ext cx="5303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Social Media Impact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6492240" y="4690872"/>
            <a:ext cx="5303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usage → stress; moderate → better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6309360" y="4983480"/>
            <a:ext cx="557784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309360" y="4983480"/>
            <a:ext cx="91440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492240" y="5010912"/>
            <a:ext cx="5303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Social Trust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6492240" y="5239512"/>
            <a:ext cx="5303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Community-strong nations rank higher</a:t>
            </a:r>
            <a:endParaRPr lang="en-US" sz="1000" dirty="0"/>
          </a:p>
        </p:txBody>
      </p:sp>
      <p:sp>
        <p:nvSpPr>
          <p:cNvPr id="44" name="Shape 41"/>
          <p:cNvSpPr/>
          <p:nvPr/>
        </p:nvSpPr>
        <p:spPr>
          <a:xfrm>
            <a:off x="6309360" y="5532120"/>
            <a:ext cx="557784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6309360" y="5532120"/>
            <a:ext cx="91440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6492240" y="5559552"/>
            <a:ext cx="5303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Welfare State Model</a:t>
            </a:r>
            <a:endParaRPr lang="en-US" sz="1200" dirty="0"/>
          </a:p>
        </p:txBody>
      </p:sp>
      <p:sp>
        <p:nvSpPr>
          <p:cNvPr id="47" name="Text 44"/>
          <p:cNvSpPr/>
          <p:nvPr/>
        </p:nvSpPr>
        <p:spPr>
          <a:xfrm>
            <a:off x="6492240" y="5788152"/>
            <a:ext cx="5303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Nordic: universal healthcare + low corruption</a:t>
            </a:r>
            <a:endParaRPr lang="en-US" sz="1000" dirty="0"/>
          </a:p>
        </p:txBody>
      </p:sp>
      <p:sp>
        <p:nvSpPr>
          <p:cNvPr id="48" name="Shape 45"/>
          <p:cNvSpPr/>
          <p:nvPr/>
        </p:nvSpPr>
        <p:spPr>
          <a:xfrm>
            <a:off x="365760" y="6172200"/>
            <a:ext cx="11521440" cy="36576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457200" y="6172200"/>
            <a:ext cx="1143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💡  "Finland 9-straight, Afghanistan dead last, India 116 — rising but still behind Pakistan &amp; Nepal."</a:t>
            </a:r>
            <a:endParaRPr lang="en-US" sz="1200" dirty="0"/>
          </a:p>
        </p:txBody>
      </p:sp>
      <p:sp>
        <p:nvSpPr>
          <p:cNvPr id="50" name="Text 47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51" name="Text 48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E1705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04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18872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98th Academy Awards</a:t>
            </a:r>
            <a:endParaRPr lang="en-US" sz="5600" dirty="0"/>
          </a:p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(Oscars 2026)</a:t>
            </a:r>
            <a:endParaRPr lang="en-US" sz="5600" dirty="0"/>
          </a:p>
        </p:txBody>
      </p:sp>
      <p:sp>
        <p:nvSpPr>
          <p:cNvPr id="6" name="Text 3"/>
          <p:cNvSpPr/>
          <p:nvPr/>
        </p:nvSpPr>
        <p:spPr>
          <a:xfrm>
            <a:off x="457200" y="35661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"One Battle After Another swept 6. Michael B. Jordan finally won. Sinners led nominations."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45720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E1705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75488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FBBF24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DATE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57200" y="51206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15 March 2026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329184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E1705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91840" y="475488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FBBF24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VENUE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3291840" y="51206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Dolby Theatre, LA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612648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E1705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26480" y="475488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FBBF24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HOST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126480" y="51206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Conan O'Brien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896112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E1705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961120" y="475488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FBBF24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HONOURS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8961120" y="51206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Films of 2025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04  •  Oscars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Big Winners — Learn These By Heart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These names appear verbatim in CLAT.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10515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548640" cy="105156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2286000"/>
            <a:ext cx="5486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000000"/>
                </a:solidFill>
              </a:rPr>
              <a:t>🏆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1051560" y="2377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BBF24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BEST PICTURE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51560" y="267004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One Battle After Another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1051560" y="30632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Won 6 Oscars — highest of the night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365760" y="3520440"/>
            <a:ext cx="3749040" cy="11887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5760" y="3520440"/>
            <a:ext cx="3749040" cy="32004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7200" y="35204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BEST ACTOR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57200" y="390448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Michael B. Jordan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57200" y="427024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(Sinners)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206240" y="3520440"/>
            <a:ext cx="3749040" cy="11887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206240" y="3520440"/>
            <a:ext cx="3749040" cy="32004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297680" y="35204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BEST ACTRESS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297680" y="390448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Jessie Buckley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4297680" y="427024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(Hamnet)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8046720" y="3520440"/>
            <a:ext cx="3749040" cy="11887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046720" y="3520440"/>
            <a:ext cx="3749040" cy="32004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138160" y="35204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BEST SUPPORTING ACTOR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8138160" y="390448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Sean Penn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8138160" y="427024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365760" y="4800600"/>
            <a:ext cx="3749040" cy="11887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365760" y="4800600"/>
            <a:ext cx="3749040" cy="32004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480060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BEST SUPPORTING ACTRESS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457200" y="518464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Amy Madigan</a:t>
            </a:r>
            <a:endParaRPr lang="en-US" sz="1500" dirty="0"/>
          </a:p>
        </p:txBody>
      </p:sp>
      <p:sp>
        <p:nvSpPr>
          <p:cNvPr id="33" name="Text 30"/>
          <p:cNvSpPr/>
          <p:nvPr/>
        </p:nvSpPr>
        <p:spPr>
          <a:xfrm>
            <a:off x="457200" y="555040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206240" y="4800600"/>
            <a:ext cx="3749040" cy="11887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206240" y="4800600"/>
            <a:ext cx="3749040" cy="32004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80060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BEST DIRECTOR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4297680" y="518464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Paul Thomas Anderson</a:t>
            </a:r>
            <a:endParaRPr lang="en-US" sz="1500" dirty="0"/>
          </a:p>
        </p:txBody>
      </p:sp>
      <p:sp>
        <p:nvSpPr>
          <p:cNvPr id="38" name="Text 35"/>
          <p:cNvSpPr/>
          <p:nvPr/>
        </p:nvSpPr>
        <p:spPr>
          <a:xfrm>
            <a:off x="4297680" y="555040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(One Battle After Another)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8046720" y="4800600"/>
            <a:ext cx="3749040" cy="11887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8046720" y="4800600"/>
            <a:ext cx="3749040" cy="32004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38160" y="480060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BEST ORIGINAL SCREENPLAY</a:t>
            </a:r>
            <a:endParaRPr lang="en-US" sz="1000" dirty="0"/>
          </a:p>
        </p:txBody>
      </p:sp>
      <p:sp>
        <p:nvSpPr>
          <p:cNvPr id="42" name="Text 39"/>
          <p:cNvSpPr/>
          <p:nvPr/>
        </p:nvSpPr>
        <p:spPr>
          <a:xfrm>
            <a:off x="8138160" y="518464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Ryan Coogler</a:t>
            </a:r>
            <a:endParaRPr lang="en-US" sz="1500" dirty="0"/>
          </a:p>
        </p:txBody>
      </p:sp>
      <p:sp>
        <p:nvSpPr>
          <p:cNvPr id="43" name="Text 40"/>
          <p:cNvSpPr/>
          <p:nvPr/>
        </p:nvSpPr>
        <p:spPr>
          <a:xfrm>
            <a:off x="8138160" y="555040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(Sinners)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45" name="Text 42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04  •  Oscars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Beyond the Big Six + Industry Trends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Film categories CLAT loves to pair with GK pop-culture Qs.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6400800" cy="4023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640080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OTHER IMPORTANT WINNERS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02920" y="2880360"/>
            <a:ext cx="61264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94360" y="2880360"/>
            <a:ext cx="2743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 Animated Feature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3337560" y="2880360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KPop Demon Hunters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02920" y="3410712"/>
            <a:ext cx="61264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94360" y="3410712"/>
            <a:ext cx="2743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 Original Song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337560" y="3410712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"Golden" — KPop Demon Hunters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02920" y="3941064"/>
            <a:ext cx="61264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3941064"/>
            <a:ext cx="2743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 International Feature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3337560" y="3941064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Sentimental Value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502920" y="4471416"/>
            <a:ext cx="61264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94360" y="4471416"/>
            <a:ext cx="2743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 Documentary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3337560" y="4471416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Mr. Nobody Against Putin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502920" y="5001768"/>
            <a:ext cx="61264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94360" y="5001768"/>
            <a:ext cx="2743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Nominations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3337560" y="5001768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Sinners (16)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02920" y="5532120"/>
            <a:ext cx="61264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94360" y="5532120"/>
            <a:ext cx="2743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Sinners — Awards Won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3337560" y="5532120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4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6949440" y="2286000"/>
            <a:ext cx="4937760" cy="4023360"/>
          </a:xfrm>
          <a:prstGeom prst="rect">
            <a:avLst/>
          </a:prstGeom>
          <a:solidFill>
            <a:srgbClr val="FEF3C7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949440" y="2286000"/>
            <a:ext cx="4937760" cy="45720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040880" y="228600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INDUSTRY TRENDS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7132320" y="29260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🌐 Rise of diverse global cinema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7132320" y="344728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🎭 Commercial vs artistic competition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7132320" y="39684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📺 Growing streaming platform influence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7132320" y="448970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🎬 Director-auteur driven wins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7132320" y="501091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🏆 Concentration: top film takes many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7132320" y="55321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🎵 K-pop breakthrough in animation/music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C9A84C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05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3716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Jnanpith Award 2025</a:t>
            </a:r>
            <a:endParaRPr lang="en-US" sz="6400" dirty="0"/>
          </a:p>
        </p:txBody>
      </p:sp>
      <p:sp>
        <p:nvSpPr>
          <p:cNvPr id="6" name="Text 3"/>
          <p:cNvSpPr/>
          <p:nvPr/>
        </p:nvSpPr>
        <p:spPr>
          <a:xfrm>
            <a:off x="457200" y="2651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C9A84C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India's Highest Literary Honour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457200" y="33832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BD5E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"A poet of ordinary lives. A voice that made the mundane luminous."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57200" y="4206240"/>
            <a:ext cx="11247120" cy="1737360"/>
          </a:xfrm>
          <a:prstGeom prst="rect">
            <a:avLst/>
          </a:prstGeom>
          <a:solidFill>
            <a:srgbClr val="1E293B"/>
          </a:solidFill>
          <a:ln w="25400">
            <a:solidFill>
              <a:srgbClr val="C9A84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42976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9A84C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WINNER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0080" y="46177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Vinod Kumar Shukla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640080" y="525780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BBF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Language: HINDI   •   Known works: Naukar Ki Kameez • Deewar Mein Ek Khidki Rehti Thi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05  •  Jnanpith Award 2025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Jnanpith — Everything You Must Know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Three facts that appear in CLAT verbatim.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2834640" cy="1188720"/>
          </a:xfrm>
          <a:prstGeom prst="rect">
            <a:avLst/>
          </a:prstGeom>
          <a:solidFill>
            <a:srgbClr val="F8FAFC"/>
          </a:solidFill>
          <a:ln w="25400">
            <a:solidFill>
              <a:srgbClr val="C9A84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5760" y="237744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1961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365760" y="29718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0F172A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INSTITUTED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291840" y="2286000"/>
            <a:ext cx="2834640" cy="1188720"/>
          </a:xfrm>
          <a:prstGeom prst="rect">
            <a:avLst/>
          </a:prstGeom>
          <a:solidFill>
            <a:srgbClr val="F8FAFC"/>
          </a:solidFill>
          <a:ln w="25400">
            <a:solidFill>
              <a:srgbClr val="C9A8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91840" y="237744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1965</a:t>
            </a:r>
            <a:endParaRPr lang="en-US" sz="3400" dirty="0"/>
          </a:p>
        </p:txBody>
      </p:sp>
      <p:sp>
        <p:nvSpPr>
          <p:cNvPr id="13" name="Text 10"/>
          <p:cNvSpPr/>
          <p:nvPr/>
        </p:nvSpPr>
        <p:spPr>
          <a:xfrm>
            <a:off x="3291840" y="29718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0F172A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FIRST AWARD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217920" y="2286000"/>
            <a:ext cx="2834640" cy="1188720"/>
          </a:xfrm>
          <a:prstGeom prst="rect">
            <a:avLst/>
          </a:prstGeom>
          <a:solidFill>
            <a:srgbClr val="F8FAFC"/>
          </a:solidFill>
          <a:ln w="25400">
            <a:solidFill>
              <a:srgbClr val="C9A84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217920" y="237744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₹11 L</a:t>
            </a:r>
            <a:endParaRPr lang="en-US" sz="3400" dirty="0"/>
          </a:p>
        </p:txBody>
      </p:sp>
      <p:sp>
        <p:nvSpPr>
          <p:cNvPr id="16" name="Text 13"/>
          <p:cNvSpPr/>
          <p:nvPr/>
        </p:nvSpPr>
        <p:spPr>
          <a:xfrm>
            <a:off x="6217920" y="29718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0F172A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CASH PRIZE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9144000" y="2286000"/>
            <a:ext cx="2834640" cy="1188720"/>
          </a:xfrm>
          <a:prstGeom prst="rect">
            <a:avLst/>
          </a:prstGeom>
          <a:solidFill>
            <a:srgbClr val="F8FAFC"/>
          </a:solidFill>
          <a:ln w="25400">
            <a:solidFill>
              <a:srgbClr val="C9A84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144000" y="237744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22</a:t>
            </a:r>
            <a:endParaRPr lang="en-US" sz="3400" dirty="0"/>
          </a:p>
        </p:txBody>
      </p:sp>
      <p:sp>
        <p:nvSpPr>
          <p:cNvPr id="19" name="Text 16"/>
          <p:cNvSpPr/>
          <p:nvPr/>
        </p:nvSpPr>
        <p:spPr>
          <a:xfrm>
            <a:off x="9144000" y="29718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0F172A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LANGUAGES (8th SCH.)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365760" y="3703320"/>
            <a:ext cx="5669280" cy="26517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65760" y="3703320"/>
            <a:ext cx="566928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" y="3703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ABOUT THE AWARD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548640" y="42519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Given by Bharatiya Jnanpith (trust)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548640" y="4645152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India's HIGHEST literary award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48640" y="5038344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Recognises LIFETIME contribution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548640" y="5431536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Bronze statue of Vagdevi (Saraswati)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548640" y="582472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Citation + cash prize of ~₹11 lakh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6217920" y="3703320"/>
            <a:ext cx="5669280" cy="2651760"/>
          </a:xfrm>
          <a:prstGeom prst="rect">
            <a:avLst/>
          </a:prstGeom>
          <a:solidFill>
            <a:srgbClr val="FEF3C7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217920" y="3703320"/>
            <a:ext cx="5669280" cy="4572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309360" y="3703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ABOUT VINOD KUMAR SHUKLA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6309360" y="42062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Language: HINDI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6309360" y="45720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Style: minimalist, poetic prose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6309360" y="4937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Blends REALISM with imagination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6309360" y="53035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Major: Naukar Ki Kameez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6309360" y="5669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Major: Deewar Mein Ek Khidki Rehti Thi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6309360" y="6035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Themes: ordinary lives, inner consciousness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05  •  Jnanpith Award 2025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Why CLAT Cares — The Constitutional Thread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Literature awards meet constitutional rights.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8686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1645920" cy="86868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2286000"/>
            <a:ext cx="1645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29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103120" y="2377440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Protection of Interests of Minorities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2103120" y="2715768"/>
            <a:ext cx="9692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 of any citizen / section to preserve their language, script, culture.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65760" y="3246120"/>
            <a:ext cx="11521440" cy="8686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65760" y="3246120"/>
            <a:ext cx="1645920" cy="86868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3246120"/>
            <a:ext cx="1645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30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2103120" y="3337560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Educational Rights of Minorities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2103120" y="3675888"/>
            <a:ext cx="9692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 to establish &amp; administer educational institutions — linked to language preservation.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65760" y="4206240"/>
            <a:ext cx="11521440" cy="8686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65760" y="4206240"/>
            <a:ext cx="1645920" cy="86868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5760" y="4206240"/>
            <a:ext cx="1645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8th Schedule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2103120" y="4297680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22 Scheduled Languages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2103120" y="4636008"/>
            <a:ext cx="9692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Jnanpith awards rotate across these; each award promotes linguistic diversity.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365760" y="5166360"/>
            <a:ext cx="11521440" cy="8686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65760" y="5166360"/>
            <a:ext cx="1645920" cy="86868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65760" y="5166360"/>
            <a:ext cx="1645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 19(1)(a)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2103120" y="5257800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Freedom of Expression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2103120" y="5596128"/>
            <a:ext cx="9692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Literary creation = core speech right; state awards recognise without censoring.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1  •  Transgender Rights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The NALSA lineage, the international parallels, the demographics.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01  •  Transgender Rights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Static GK Deep Dive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LANDMARK JUDGMENTS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NALSA v. UOI (2014) — Justices K.S. Radhakrishnan + A.K. Sikri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Recognised 3rd gender; tied to Arts 14, 19, 21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K.S. Puttaswamy v. UOI (2017) — 9-judge privacy bench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Navtej Singh Johar v. UOI (2018) — s.377 read down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Arun Kumar v. IG of Registration (Madras HC, 2019) — trans woman = 'bride' under HMA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Anjali Guru Sanjana Jaan v. State (Bom HC 2021)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X v. Principal Secretary, Health (SC 2022)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2019 ACT &amp; GOVT BODIES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Transgender Persons (Protection of Rights) Act, 2019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National Council for Transgender Persons (NCT)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Chaired by Union Minister for Social Justice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Rules notified September 2020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Garima Greh Scheme — shelter homes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SMILE scheme (Support for Marginalised Individuals)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Transgender Identity Certificate via online portal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INTERNATIONAL &amp; DATA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Yogyakarta Principles (2006, Indonesia)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Argentina Gender Identity Law (2012) — world's 1st self-ID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Malta (2015), Ireland (2015) — landmark self-ID laws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UK Gender Recognition Act 2004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Census 2011: 4.88 lakh transgender persons in India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Tamil Nadu leads Indian state count; welfare board since 2008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Kerala: 1st state Transgender Policy (2015)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EA5E9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0EA5E9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2  •  Ladakh &amp; Federalism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Reorganisation Act, Sixth Schedule, the leaders &amp; the comparative map.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02  •  Ladakh &amp; Federalism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Static GK Deep Dive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2019 REORGANISATION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Art 370 abrogated 5-6 August 2019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J&amp;K Reorganisation Act, 2019 (effective 31 Oct 2019)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Created 2 UTs: J&amp;K (with legislature) + Ladakh (without)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Total UTs in India rose to 8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Ladakh has only 1 Lok Sabha MP; no MLA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Pre-existing: LAHDC-Leh (1995) + LAHDC-Kargil (2003)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Governed primarily through Lieutenant Governor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SIXTH SCHEDULE ESSENTIALS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Articles 244(2) and 275(1)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Applies to tribal areas of ASSAM, MEGHALAYA, TRIPURA, MIZORAM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Creates Autonomous District Councils (ADCs)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Power to make laws on land, forest, marriage, inheritance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Differs from 5th Schedule (applies to other tribal areas)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Bodoland, Karbi Anglong — 6th Schedule ADCs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Art 371 series — special provisions for NE states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FIGURES &amp; TIMELINE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Sonam Wangchuk — Ramon Magsaysay 2018, Rolex 2016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Inspiration for Phunsukh Wangdu in '3 Idiots'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Founder of SECMOL + HIAL (Himalayan Institute)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Thupstan Chhewang — LAB convenor, former MP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Asgar Ali Karbalai — KDA leader, former CEC Kargil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March 2024: 21-day 'Climate Fast' by Wangchuk in Leh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Oct 2024: 'Chalo Delhi' Padyatra (Leh to Delhi)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0B981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10B98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3  •  World Happiness Report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Its origins, its methodology lineage, and Bhutan's original idea.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03  •  World Happiness Report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Static GK Deep Dive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ORIGIN &amp; EDITORS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First published: 2012 (after UN High-Level Meeting, April 2012)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Publisher: UN Sustainable Development Solutions Network (SDSN)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Current partners: Oxford Wellbeing Research Centre + Gallup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Editors: John Helliwell, Richard Layard, Jeffrey Sachs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SDSN founded 2012, led by Jeffrey Sachs (Columbia)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Released annually on 20 March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Methodology: Cantril Ladder + Gallup World Poll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METHODOLOGY FOREBEARS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Cantril Ladder — Hadley Cantril (1965)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Self-Anchoring Striving Scale (best-worst 0-10)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Gallup conducts global surveys since 2005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Six explanatory factors (GDP, support, health, freedom, generosity, corruption)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Rankings use 3-year rolling averages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Finland #1 every year since 2018 (9 straight by 2026)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Nordic dominance: FIN, ISL, DNK, SWE, NOR top-10 regularly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BHUTAN &amp; GNH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International Day of Happiness: 20 March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Declared by UN General Assembly (Res 66/281, July 2012)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Proposed by Bhutan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Gross National Happiness (GNH) — coined 1972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By King Jigme Singye Wangchuk (4th King of Bhutan)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GNH 4 pillars: equitable dev, env conservation, culture, good governance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Bhutan's GNH Index institutionalised 2008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E1705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E1705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4  •  Oscars / Academy Awards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From the 1929 Roosevelt Hotel to India's 5 Oscars — the full timeline.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04  •  Oscars / Academy Awards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Static GK Deep Dive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INSTITUTIONAL TRIVIA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Academy of Motion Picture Arts &amp; Sciences — founded 1927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Founded by Louis B. Mayer + 35 others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1st ceremony: 16 May 1929, Hollywood Roosevelt Hotel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Trophy: 13.5 in, 8.5 lb, gold-plated britannium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Designed by Cedric Gibbons, sculpted by George Stanley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Name 'Oscar' — librarian Margaret Herrick (1931); official 1939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Conan O'Brien — 2026 was his 2nd consecutive host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 AT THE OSCARS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Bhanu Athaiya — 1983, Best Costume (Gandhi) — 1st Indian winner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Satyajit Ray — 1992, Honorary Oscar (Lifetime Achievement)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A. R. Rahman — 2009, Best Original Score + Song (Slumdog Millionaire)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Resul Pookutty — 2009, Best Sound Mixing (Slumdog Millionaire)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Gulzar — 2009, shared Best Original Song ('Jai Ho')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'Naatu Naatu' (RRR) — 2023, Best Original Song (Keeravani/Chandrabose)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'The Elephant Whisperers' — 2023, Best Documentary Short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WINNERS' BACKGROUNDS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Paul Thomas Anderson — 11 prior nominations, finally won Director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PTA's earlier films: There Will Be Blood, Magnolia, Boogie Nights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Michael B. Jordan — Creed trilogy, Black Panther, Fruitvale Station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Ryan Coogler — director of Black Panther, Creed, Fruitvale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Coogler won Best Original Screenplay for Sinners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KPop Demon Hunters — Netflix animated film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Sinners — 16 nominations, 4 wins (2nd most nominated of night)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C9A84C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C9A84C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5  •  Jnanpith Award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Hindi's 11 Jnanpith laureates, the founders, and Vinod Kumar Shukla's arc.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200400" cy="41148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05  •  Jnanpith Award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Static GK Deep Dive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INSTITUTIONAL FACTS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Founded by Sahu Shanti Prasad Jain (Times Group family) — 1944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First award: 1965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First winner: G. Sankara Kurup (Malayalam, for 'Odakkuzhal')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Prize: ₹11 lakh + citation + Vagdevi (Saraswati) bronze statue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Given by Bharatiya Jnanpith (publishing trust)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Recognises 22 Eighth-Schedule languages + English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Not given every year; selection by Jnanpith Selection Board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HINDI JNANPITH LAUREATES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1. Sumitranandan Pant — 1968 (first Hindi winner)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2. Ramdhari Singh 'Dinkar' — 1972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3. S. H. Vatsyayan 'Agyeya' — 1978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4. Mahadevi Varma — 1982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5. Naresh Mehta — 1992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6. Nirmal Verma — 1999 (joint)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7. Kunwar Narayan — 2005; 8. Amarkant + Sri Lal Shukla — 2009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4361688" y="57150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9. Kedarnath Singh — 2013; 10. Krishna Sobti — 2017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4361688" y="61264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11. Vinod Kumar Shukla — 2025 (latest)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ABOUT VINOD KUMAR SHUKLA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Born: 1 January 1937, Rajnandgaon, Chhattisgarh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Trained as agricultural scientist (Indira Gandhi Krishi Vishwavidyalaya)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Sahitya Akademi Award (1999) for 'Deewar Mein Ek Khidki Rehti Thi'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PEN/Nabokov Award for Achievement in International Literature (2023)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First Indian to win the PEN/Nabokov Award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Atta Galatta-Bangalore Lit Fest Book Prize (Fiction)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Minimalist prose; recurring themes: everyday life, small-town Chhattisgarh</a:t>
            </a:r>
            <a:endParaRPr lang="en-US" sz="1000" dirty="0"/>
          </a:p>
        </p:txBody>
      </p:sp>
      <p:sp>
        <p:nvSpPr>
          <p:cNvPr id="40" name="Text 37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36576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⚡ RAPID REVISION — 10-SECOND RECAP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457200" y="109728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1097280"/>
            <a:ext cx="777240" cy="914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09728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371600" y="118872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Transgender Bill 2026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71600" y="1527048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Self-ID REMOVED → Medical Board + DM. Against NALSA (2014). Arts 14/19/21 challenge.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57200" y="214884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7200" y="2148840"/>
            <a:ext cx="777240" cy="9144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7200" y="214884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1371600" y="224028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Ladakh Shutdown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371600" y="2578608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demands: Statehood, 6th Schedule, Job Reservation, Land/Culture. LAB+KDA led.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57200" y="320040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57200" y="3200400"/>
            <a:ext cx="777240" cy="9144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320040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1371600" y="329184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Happiness Report 2026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371600" y="3630168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Finland #1 (9 yrs), India #116, Afghanistan #147. Released 20 March. Cantril Ladder.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57200" y="425196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57200" y="4251960"/>
            <a:ext cx="777240" cy="914400"/>
          </a:xfrm>
          <a:prstGeom prst="rect">
            <a:avLst/>
          </a:prstGeom>
          <a:solidFill>
            <a:srgbClr val="E17055"/>
          </a:solidFill>
          <a:ln w="12700">
            <a:solidFill>
              <a:srgbClr val="E1705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" y="425196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3000" dirty="0"/>
          </a:p>
        </p:txBody>
      </p:sp>
      <p:sp>
        <p:nvSpPr>
          <p:cNvPr id="23" name="Text 20"/>
          <p:cNvSpPr/>
          <p:nvPr/>
        </p:nvSpPr>
        <p:spPr>
          <a:xfrm>
            <a:off x="1371600" y="434340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Oscars 98th (2026)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371600" y="4681728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 Pic: One Battle After Another (6). Actor: Michael B. Jordan. Host: Conan O'Brien.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457200" y="530352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57200" y="5303520"/>
            <a:ext cx="777240" cy="9144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7200" y="530352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3000" dirty="0"/>
          </a:p>
        </p:txBody>
      </p:sp>
      <p:sp>
        <p:nvSpPr>
          <p:cNvPr id="28" name="Text 25"/>
          <p:cNvSpPr/>
          <p:nvPr/>
        </p:nvSpPr>
        <p:spPr>
          <a:xfrm>
            <a:off x="1371600" y="539496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Jnanpith 2025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1371600" y="5733288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Vinod Kumar Shukla (Hindi). Works: Naukar Ki Kameez, Deewar Mein Ek Khidki.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097280"/>
            <a:ext cx="10972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Your Practice Sheet</a:t>
            </a:r>
            <a:endParaRPr lang="en-US" sz="5600" dirty="0"/>
          </a:p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Is Waiting</a:t>
            </a:r>
            <a:endParaRPr lang="en-US" sz="5600" dirty="0"/>
          </a:p>
        </p:txBody>
      </p:sp>
      <p:sp>
        <p:nvSpPr>
          <p:cNvPr id="6" name="Shape 3"/>
          <p:cNvSpPr/>
          <p:nvPr/>
        </p:nvSpPr>
        <p:spPr>
          <a:xfrm>
            <a:off x="457200" y="3657600"/>
            <a:ext cx="2651760" cy="118872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370332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28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457200" y="43434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CLAT-Pattern MCQs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91840" y="3657600"/>
            <a:ext cx="2651760" cy="118872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291840" y="370332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3291840" y="43434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Passages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126480" y="3657600"/>
            <a:ext cx="2651760" cy="118872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126480" y="370332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28 MIN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6126480" y="43434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Time Limit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961120" y="3657600"/>
            <a:ext cx="2651760" cy="118872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961120" y="370332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-0.25</a:t>
            </a:r>
            <a:endParaRPr lang="en-US" sz="3200" dirty="0"/>
          </a:p>
        </p:txBody>
      </p:sp>
      <p:sp>
        <p:nvSpPr>
          <p:cNvPr id="17" name="Text 14"/>
          <p:cNvSpPr/>
          <p:nvPr/>
        </p:nvSpPr>
        <p:spPr>
          <a:xfrm>
            <a:off x="8961120" y="43434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Per Wrong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57200" y="53035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FBBF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Coming next  →  PPT 2: SC Status on Conversion • TB Day • Forex • Social Media Trial • AQI 2025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57200" y="59436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clatgurukul.com  •  Patna — Sri Krishna Puri  •  Ashiana More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961120" y="6537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2026-04-22T09:27:40Z</dcterms:created>
  <dcterms:modified xsi:type="dcterms:W3CDTF">2026-04-22T09:27:40Z</dcterms:modified>
</cp:coreProperties>
</file>