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notesMasterIdLst>
    <p:notesMasterId r:id="rId35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217920"/>
            <a:ext cx="12188952" cy="64008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686800" y="0"/>
            <a:ext cx="137160" cy="685800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pic>
        <p:nvPicPr>
          <p:cNvPr id="4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57200"/>
            <a:ext cx="2011680" cy="12618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57200" y="21031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spc="600" kern="0" dirty="0">
                <a:solidFill>
                  <a:srgbClr val="FBBF24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MARCH 2026  •  PART II</a:t>
            </a:r>
            <a:endParaRPr lang="en-US" sz="3400" dirty="0"/>
          </a:p>
        </p:txBody>
      </p:sp>
      <p:sp>
        <p:nvSpPr>
          <p:cNvPr id="6" name="Text 3"/>
          <p:cNvSpPr/>
          <p:nvPr/>
        </p:nvSpPr>
        <p:spPr>
          <a:xfrm>
            <a:off x="457200" y="2697480"/>
            <a:ext cx="91440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Rights, Reserves</a:t>
            </a:r>
            <a:endParaRPr lang="en-US" sz="5600" dirty="0"/>
          </a:p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&amp; Global Reports</a:t>
            </a:r>
            <a:endParaRPr lang="en-US" sz="5600" dirty="0"/>
          </a:p>
        </p:txBody>
      </p:sp>
      <p:sp>
        <p:nvSpPr>
          <p:cNvPr id="7" name="Text 4"/>
          <p:cNvSpPr/>
          <p:nvPr/>
        </p:nvSpPr>
        <p:spPr>
          <a:xfrm>
            <a:off x="457200" y="4526280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E2E8F0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Five more stories that CLAT 2027 will test — with every angle decoded.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457200" y="5212080"/>
            <a:ext cx="2011680" cy="777240"/>
          </a:xfrm>
          <a:prstGeom prst="rect">
            <a:avLst/>
          </a:prstGeom>
          <a:solidFill>
            <a:srgbClr val="1E293B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57200" y="5230368"/>
            <a:ext cx="2011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05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457200" y="5614416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Flagship Stories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2651760" y="5212080"/>
            <a:ext cx="2011680" cy="777240"/>
          </a:xfrm>
          <a:prstGeom prst="rect">
            <a:avLst/>
          </a:prstGeom>
          <a:solidFill>
            <a:srgbClr val="1E293B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651760" y="5230368"/>
            <a:ext cx="2011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08</a:t>
            </a:r>
            <a:endParaRPr lang="en-US" sz="2600" dirty="0"/>
          </a:p>
        </p:txBody>
      </p:sp>
      <p:sp>
        <p:nvSpPr>
          <p:cNvPr id="13" name="Text 10"/>
          <p:cNvSpPr/>
          <p:nvPr/>
        </p:nvSpPr>
        <p:spPr>
          <a:xfrm>
            <a:off x="2651760" y="5614416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Articles Invoked</a:t>
            </a:r>
            <a:endParaRPr lang="en-US" sz="900" dirty="0"/>
          </a:p>
        </p:txBody>
      </p:sp>
      <p:sp>
        <p:nvSpPr>
          <p:cNvPr id="14" name="Shape 11"/>
          <p:cNvSpPr/>
          <p:nvPr/>
        </p:nvSpPr>
        <p:spPr>
          <a:xfrm>
            <a:off x="4846320" y="5212080"/>
            <a:ext cx="2011680" cy="777240"/>
          </a:xfrm>
          <a:prstGeom prst="rect">
            <a:avLst/>
          </a:prstGeom>
          <a:solidFill>
            <a:srgbClr val="1E293B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846320" y="5230368"/>
            <a:ext cx="2011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03</a:t>
            </a:r>
            <a:endParaRPr lang="en-US" sz="2600" dirty="0"/>
          </a:p>
        </p:txBody>
      </p:sp>
      <p:sp>
        <p:nvSpPr>
          <p:cNvPr id="16" name="Text 13"/>
          <p:cNvSpPr/>
          <p:nvPr/>
        </p:nvSpPr>
        <p:spPr>
          <a:xfrm>
            <a:off x="4846320" y="5614416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Global Benchmarks</a:t>
            </a:r>
            <a:endParaRPr lang="en-US" sz="900" dirty="0"/>
          </a:p>
        </p:txBody>
      </p:sp>
      <p:sp>
        <p:nvSpPr>
          <p:cNvPr id="17" name="Shape 14"/>
          <p:cNvSpPr/>
          <p:nvPr/>
        </p:nvSpPr>
        <p:spPr>
          <a:xfrm>
            <a:off x="7040880" y="5212080"/>
            <a:ext cx="2011680" cy="777240"/>
          </a:xfrm>
          <a:prstGeom prst="rect">
            <a:avLst/>
          </a:prstGeom>
          <a:solidFill>
            <a:srgbClr val="1E293B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040880" y="5230368"/>
            <a:ext cx="2011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02</a:t>
            </a:r>
            <a:endParaRPr lang="en-US" sz="2600" dirty="0"/>
          </a:p>
        </p:txBody>
      </p:sp>
      <p:sp>
        <p:nvSpPr>
          <p:cNvPr id="19" name="Text 16"/>
          <p:cNvSpPr/>
          <p:nvPr/>
        </p:nvSpPr>
        <p:spPr>
          <a:xfrm>
            <a:off x="7040880" y="5614416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Key Acts Covered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457200" y="6355080"/>
            <a:ext cx="9601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A1120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PART II  •  SC Conversion • TB Day • Forex • Social Media Trial • AQI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10515600" y="635508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A1120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For CLAT 2027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65760" y="1143000"/>
            <a:ext cx="1143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The Next Five Stories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365760" y="1737360"/>
            <a:ext cx="11430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Policy, public health, economy &amp; digital governance — all in one hour.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457200" y="2286000"/>
            <a:ext cx="685800" cy="59436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57200" y="2286000"/>
            <a:ext cx="685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06</a:t>
            </a:r>
            <a:endParaRPr lang="en-US" sz="2200" dirty="0"/>
          </a:p>
        </p:txBody>
      </p:sp>
      <p:sp>
        <p:nvSpPr>
          <p:cNvPr id="8" name="Shape 5"/>
          <p:cNvSpPr/>
          <p:nvPr/>
        </p:nvSpPr>
        <p:spPr>
          <a:xfrm>
            <a:off x="1143000" y="2286000"/>
            <a:ext cx="10515600" cy="59436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325880" y="2340864"/>
            <a:ext cx="10241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SC Status After Religious Conversion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1325880" y="2606040"/>
            <a:ext cx="102412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Article 341, 1950 Order, Balakrishnan Commission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457200" y="3035808"/>
            <a:ext cx="685800" cy="59436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57200" y="3035808"/>
            <a:ext cx="685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07</a:t>
            </a:r>
            <a:endParaRPr lang="en-US" sz="2200" dirty="0"/>
          </a:p>
        </p:txBody>
      </p:sp>
      <p:sp>
        <p:nvSpPr>
          <p:cNvPr id="13" name="Shape 10"/>
          <p:cNvSpPr/>
          <p:nvPr/>
        </p:nvSpPr>
        <p:spPr>
          <a:xfrm>
            <a:off x="1143000" y="3035808"/>
            <a:ext cx="10515600" cy="59436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1325880" y="3090672"/>
            <a:ext cx="10241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World Tuberculosis Day 2026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1325880" y="3355848"/>
            <a:ext cx="102412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Robert Koch, NTEP, End TB Strategy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457200" y="3785616"/>
            <a:ext cx="685800" cy="59436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57200" y="3785616"/>
            <a:ext cx="685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08</a:t>
            </a:r>
            <a:endParaRPr lang="en-US" sz="2200" dirty="0"/>
          </a:p>
        </p:txBody>
      </p:sp>
      <p:sp>
        <p:nvSpPr>
          <p:cNvPr id="18" name="Shape 15"/>
          <p:cNvSpPr/>
          <p:nvPr/>
        </p:nvSpPr>
        <p:spPr>
          <a:xfrm>
            <a:off x="1143000" y="3785616"/>
            <a:ext cx="10515600" cy="59436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325880" y="3840480"/>
            <a:ext cx="10241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India's Forex Reserves Decline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1325880" y="4105656"/>
            <a:ext cx="102412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RBI intervention, FEMA, import cover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457200" y="4535424"/>
            <a:ext cx="685800" cy="594360"/>
          </a:xfrm>
          <a:prstGeom prst="rect">
            <a:avLst/>
          </a:prstGeom>
          <a:solidFill>
            <a:srgbClr val="0EA5E9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457200" y="4535424"/>
            <a:ext cx="685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09</a:t>
            </a:r>
            <a:endParaRPr lang="en-US" sz="2200" dirty="0"/>
          </a:p>
        </p:txBody>
      </p:sp>
      <p:sp>
        <p:nvSpPr>
          <p:cNvPr id="23" name="Shape 20"/>
          <p:cNvSpPr/>
          <p:nvPr/>
        </p:nvSpPr>
        <p:spPr>
          <a:xfrm>
            <a:off x="1143000" y="4535424"/>
            <a:ext cx="10515600" cy="59436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1325880" y="4590288"/>
            <a:ext cx="10241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Social Media Addiction Trial (USA)</a:t>
            </a:r>
            <a:endParaRPr lang="en-US" sz="1500" dirty="0"/>
          </a:p>
        </p:txBody>
      </p:sp>
      <p:sp>
        <p:nvSpPr>
          <p:cNvPr id="25" name="Text 22"/>
          <p:cNvSpPr/>
          <p:nvPr/>
        </p:nvSpPr>
        <p:spPr>
          <a:xfrm>
            <a:off x="1325880" y="4855464"/>
            <a:ext cx="102412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Section 230, First Amendment, minor harm</a:t>
            </a:r>
            <a:endParaRPr lang="en-US" sz="1100" dirty="0"/>
          </a:p>
        </p:txBody>
      </p:sp>
      <p:sp>
        <p:nvSpPr>
          <p:cNvPr id="26" name="Shape 23"/>
          <p:cNvSpPr/>
          <p:nvPr/>
        </p:nvSpPr>
        <p:spPr>
          <a:xfrm>
            <a:off x="457200" y="5285232"/>
            <a:ext cx="685800" cy="59436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457200" y="5285232"/>
            <a:ext cx="685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10</a:t>
            </a:r>
            <a:endParaRPr lang="en-US" sz="2200" dirty="0"/>
          </a:p>
        </p:txBody>
      </p:sp>
      <p:sp>
        <p:nvSpPr>
          <p:cNvPr id="28" name="Shape 25"/>
          <p:cNvSpPr/>
          <p:nvPr/>
        </p:nvSpPr>
        <p:spPr>
          <a:xfrm>
            <a:off x="1143000" y="5285232"/>
            <a:ext cx="10515600" cy="59436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1325880" y="5340096"/>
            <a:ext cx="10241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World Air Quality Report 2025</a:t>
            </a:r>
            <a:endParaRPr lang="en-US" sz="1500" dirty="0"/>
          </a:p>
        </p:txBody>
      </p:sp>
      <p:sp>
        <p:nvSpPr>
          <p:cNvPr id="30" name="Text 27"/>
          <p:cNvSpPr/>
          <p:nvPr/>
        </p:nvSpPr>
        <p:spPr>
          <a:xfrm>
            <a:off x="1325880" y="5605272"/>
            <a:ext cx="102412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IQAir, PM2.5, India's rank</a:t>
            </a:r>
            <a:endParaRPr lang="en-US" sz="1100" dirty="0"/>
          </a:p>
        </p:txBody>
      </p:sp>
      <p:sp>
        <p:nvSpPr>
          <p:cNvPr id="31" name="Text 28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32" name="Text 29"/>
          <p:cNvSpPr/>
          <p:nvPr/>
        </p:nvSpPr>
        <p:spPr>
          <a:xfrm>
            <a:off x="8503920" y="6537960"/>
            <a:ext cx="3337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 — Part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7C3AED"/>
          </a:solidFill>
          <a:ln/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54864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FBBF24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TOPIC 06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457200" y="1188720"/>
            <a:ext cx="1097280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Scheduled Caste Status</a:t>
            </a:r>
            <a:endParaRPr lang="en-US" sz="4600" dirty="0"/>
          </a:p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After Religious Conversion</a:t>
            </a:r>
            <a:endParaRPr lang="en-US" sz="4600" dirty="0"/>
          </a:p>
        </p:txBody>
      </p:sp>
      <p:sp>
        <p:nvSpPr>
          <p:cNvPr id="6" name="Text 3"/>
          <p:cNvSpPr/>
          <p:nvPr/>
        </p:nvSpPr>
        <p:spPr>
          <a:xfrm>
            <a:off x="457200" y="352044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i="1" dirty="0">
                <a:solidFill>
                  <a:srgbClr val="FBBF24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"Does caste survive a change of faith? The Constitution's most unresolved question."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457200" y="4754880"/>
            <a:ext cx="2103120" cy="548640"/>
          </a:xfrm>
          <a:prstGeom prst="roundRect">
            <a:avLst>
              <a:gd name="adj" fmla="val 13333"/>
            </a:avLst>
          </a:prstGeom>
          <a:solidFill>
            <a:srgbClr val="1E293B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754880"/>
            <a:ext cx="2103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Article 341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2697480" y="4754880"/>
            <a:ext cx="2103120" cy="548640"/>
          </a:xfrm>
          <a:prstGeom prst="roundRect">
            <a:avLst>
              <a:gd name="adj" fmla="val 13333"/>
            </a:avLst>
          </a:prstGeom>
          <a:solidFill>
            <a:srgbClr val="1E293B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2697480" y="4754880"/>
            <a:ext cx="2103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1950 Order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4937760" y="4754880"/>
            <a:ext cx="2103120" cy="548640"/>
          </a:xfrm>
          <a:prstGeom prst="roundRect">
            <a:avLst>
              <a:gd name="adj" fmla="val 13333"/>
            </a:avLst>
          </a:prstGeom>
          <a:solidFill>
            <a:srgbClr val="1E293B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937760" y="4754880"/>
            <a:ext cx="2103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Soosai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7178040" y="4754880"/>
            <a:ext cx="2103120" cy="548640"/>
          </a:xfrm>
          <a:prstGeom prst="roundRect">
            <a:avLst>
              <a:gd name="adj" fmla="val 13333"/>
            </a:avLst>
          </a:prstGeom>
          <a:solidFill>
            <a:srgbClr val="1E293B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78040" y="4754880"/>
            <a:ext cx="2103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K.P. Manu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9418320" y="4754880"/>
            <a:ext cx="2103120" cy="548640"/>
          </a:xfrm>
          <a:prstGeom prst="roundRect">
            <a:avLst>
              <a:gd name="adj" fmla="val 13333"/>
            </a:avLst>
          </a:prstGeom>
          <a:solidFill>
            <a:srgbClr val="1E293B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9418320" y="4754880"/>
            <a:ext cx="2103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Balakrishnan Commission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457200" y="57607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Includes: Hindus (1950), Sikhs (1956), Buddhists (1990)  •  Excludes: Christians, Muslims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8503920" y="6537960"/>
            <a:ext cx="3337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 — Part 2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594360"/>
            <a:ext cx="3474720" cy="41148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74320" y="594360"/>
            <a:ext cx="3383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TOPIC 06  •  SC Status on Conversion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1143000"/>
            <a:ext cx="1143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The Legal Architecture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365760" y="1737360"/>
            <a:ext cx="11430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Article 341 + the Presidential Order that defines SC boundaries.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65760" y="2286000"/>
            <a:ext cx="5669280" cy="402336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5760" y="2286000"/>
            <a:ext cx="5669280" cy="50292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57200" y="2286000"/>
            <a:ext cx="5577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ARTICLE 341 — THE FOUNDATION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548640" y="2926080"/>
            <a:ext cx="5486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President specifies which castes are SCs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548640" y="3474720"/>
            <a:ext cx="5486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President acts after consultation with Governor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548640" y="4023360"/>
            <a:ext cx="5486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Parliament may by law amend the list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548640" y="4572000"/>
            <a:ext cx="5486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Notifications state-specific (varies by state)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548640" y="5120640"/>
            <a:ext cx="5486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Judicial review on who qualifies is limited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548640" y="57150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7C3A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📌 SC status is NOT automatic — it is legally defined &amp; restricted.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6217920" y="2286000"/>
            <a:ext cx="5669280" cy="4023360"/>
          </a:xfrm>
          <a:prstGeom prst="rect">
            <a:avLst/>
          </a:prstGeom>
          <a:solidFill>
            <a:srgbClr val="F3E8FF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6217920" y="2286000"/>
            <a:ext cx="5669280" cy="50292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309360" y="2286000"/>
            <a:ext cx="5577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1950 PRESIDENTIAL ORDER — EVOLUTION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6309360" y="2926080"/>
            <a:ext cx="1005840" cy="64008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309360" y="2926080"/>
            <a:ext cx="1005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1950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7360920" y="2926080"/>
            <a:ext cx="448056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7452360" y="2971800"/>
            <a:ext cx="4389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HINDUS ONLY</a:t>
            </a:r>
            <a:endParaRPr lang="en-US" sz="1200" dirty="0"/>
          </a:p>
        </p:txBody>
      </p:sp>
      <p:sp>
        <p:nvSpPr>
          <p:cNvPr id="24" name="Text 21"/>
          <p:cNvSpPr/>
          <p:nvPr/>
        </p:nvSpPr>
        <p:spPr>
          <a:xfrm>
            <a:off x="7452360" y="3246120"/>
            <a:ext cx="4389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Original Constitution (SCs) Order restricted SC status to Hindus.</a:t>
            </a:r>
            <a:endParaRPr lang="en-US" sz="1000" dirty="0"/>
          </a:p>
        </p:txBody>
      </p:sp>
      <p:sp>
        <p:nvSpPr>
          <p:cNvPr id="25" name="Shape 22"/>
          <p:cNvSpPr/>
          <p:nvPr/>
        </p:nvSpPr>
        <p:spPr>
          <a:xfrm>
            <a:off x="6309360" y="3703320"/>
            <a:ext cx="1005840" cy="64008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309360" y="3703320"/>
            <a:ext cx="1005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1956</a:t>
            </a:r>
            <a:endParaRPr lang="en-US" sz="1300" dirty="0"/>
          </a:p>
        </p:txBody>
      </p:sp>
      <p:sp>
        <p:nvSpPr>
          <p:cNvPr id="27" name="Shape 24"/>
          <p:cNvSpPr/>
          <p:nvPr/>
        </p:nvSpPr>
        <p:spPr>
          <a:xfrm>
            <a:off x="7360920" y="3703320"/>
            <a:ext cx="448056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7452360" y="3749040"/>
            <a:ext cx="4389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SIKHS ADDED</a:t>
            </a:r>
            <a:endParaRPr lang="en-US" sz="1200" dirty="0"/>
          </a:p>
        </p:txBody>
      </p:sp>
      <p:sp>
        <p:nvSpPr>
          <p:cNvPr id="29" name="Text 26"/>
          <p:cNvSpPr/>
          <p:nvPr/>
        </p:nvSpPr>
        <p:spPr>
          <a:xfrm>
            <a:off x="7452360" y="4023360"/>
            <a:ext cx="4389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Amendment extends SC status to Sikhs.</a:t>
            </a:r>
            <a:endParaRPr lang="en-US" sz="1000" dirty="0"/>
          </a:p>
        </p:txBody>
      </p:sp>
      <p:sp>
        <p:nvSpPr>
          <p:cNvPr id="30" name="Shape 27"/>
          <p:cNvSpPr/>
          <p:nvPr/>
        </p:nvSpPr>
        <p:spPr>
          <a:xfrm>
            <a:off x="6309360" y="4480560"/>
            <a:ext cx="1005840" cy="64008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6309360" y="4480560"/>
            <a:ext cx="1005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1990</a:t>
            </a:r>
            <a:endParaRPr lang="en-US" sz="1300" dirty="0"/>
          </a:p>
        </p:txBody>
      </p:sp>
      <p:sp>
        <p:nvSpPr>
          <p:cNvPr id="32" name="Shape 29"/>
          <p:cNvSpPr/>
          <p:nvPr/>
        </p:nvSpPr>
        <p:spPr>
          <a:xfrm>
            <a:off x="7360920" y="4480560"/>
            <a:ext cx="448056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7452360" y="4526280"/>
            <a:ext cx="4389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BUDDHISTS ADDED</a:t>
            </a:r>
            <a:endParaRPr lang="en-US" sz="1200" dirty="0"/>
          </a:p>
        </p:txBody>
      </p:sp>
      <p:sp>
        <p:nvSpPr>
          <p:cNvPr id="34" name="Text 31"/>
          <p:cNvSpPr/>
          <p:nvPr/>
        </p:nvSpPr>
        <p:spPr>
          <a:xfrm>
            <a:off x="7452360" y="4800600"/>
            <a:ext cx="4389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Further amendment — Buddhists included.</a:t>
            </a:r>
            <a:endParaRPr lang="en-US" sz="1000" dirty="0"/>
          </a:p>
        </p:txBody>
      </p:sp>
      <p:sp>
        <p:nvSpPr>
          <p:cNvPr id="35" name="Shape 32"/>
          <p:cNvSpPr/>
          <p:nvPr/>
        </p:nvSpPr>
        <p:spPr>
          <a:xfrm>
            <a:off x="6309360" y="5257800"/>
            <a:ext cx="1005840" cy="64008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6309360" y="5257800"/>
            <a:ext cx="1005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Now</a:t>
            </a:r>
            <a:endParaRPr lang="en-US" sz="1300" dirty="0"/>
          </a:p>
        </p:txBody>
      </p:sp>
      <p:sp>
        <p:nvSpPr>
          <p:cNvPr id="37" name="Shape 34"/>
          <p:cNvSpPr/>
          <p:nvPr/>
        </p:nvSpPr>
        <p:spPr>
          <a:xfrm>
            <a:off x="7360920" y="5257800"/>
            <a:ext cx="448056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7452360" y="5303520"/>
            <a:ext cx="4389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EXCLUDED</a:t>
            </a:r>
            <a:endParaRPr lang="en-US" sz="1200" dirty="0"/>
          </a:p>
        </p:txBody>
      </p:sp>
      <p:sp>
        <p:nvSpPr>
          <p:cNvPr id="39" name="Text 36"/>
          <p:cNvSpPr/>
          <p:nvPr/>
        </p:nvSpPr>
        <p:spPr>
          <a:xfrm>
            <a:off x="7452360" y="5577840"/>
            <a:ext cx="4389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Christians &amp; Muslims — NOT eligible (as of 2026).</a:t>
            </a:r>
            <a:endParaRPr lang="en-US" sz="1000" dirty="0"/>
          </a:p>
        </p:txBody>
      </p:sp>
      <p:sp>
        <p:nvSpPr>
          <p:cNvPr id="40" name="Text 37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41" name="Text 38"/>
          <p:cNvSpPr/>
          <p:nvPr/>
        </p:nvSpPr>
        <p:spPr>
          <a:xfrm>
            <a:off x="8503920" y="6537960"/>
            <a:ext cx="3337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 — Part 2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594360"/>
            <a:ext cx="3474720" cy="41148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74320" y="594360"/>
            <a:ext cx="3383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TOPIC 06  •  SC Status on Conversion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1143000"/>
            <a:ext cx="1143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Three Judgments That Define the Law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365760" y="1737360"/>
            <a:ext cx="11430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Commit these case names + ratios — CLAT staple.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65760" y="2286000"/>
            <a:ext cx="11521440" cy="11887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5760" y="2286000"/>
            <a:ext cx="137160" cy="118872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02920" y="2560320"/>
            <a:ext cx="731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</a:rPr>
              <a:t>⚖</a:t>
            </a:r>
            <a:endParaRPr lang="en-US" sz="2800" dirty="0"/>
          </a:p>
        </p:txBody>
      </p:sp>
      <p:sp>
        <p:nvSpPr>
          <p:cNvPr id="11" name="Text 8"/>
          <p:cNvSpPr/>
          <p:nvPr/>
        </p:nvSpPr>
        <p:spPr>
          <a:xfrm>
            <a:off x="1280160" y="2377440"/>
            <a:ext cx="10424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Soosai v. Union of India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1280160" y="2788920"/>
            <a:ext cx="10424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 STATUS DENIED to Christian converts. Court required PROOF that social discrimination persists after conversion to sustain claim.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365760" y="3611880"/>
            <a:ext cx="11521440" cy="11887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365760" y="3611880"/>
            <a:ext cx="137160" cy="1188720"/>
          </a:xfrm>
          <a:prstGeom prst="rect">
            <a:avLst/>
          </a:prstGeom>
          <a:solidFill>
            <a:srgbClr val="0EA5E9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02920" y="3886200"/>
            <a:ext cx="731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</a:rPr>
              <a:t>⚖</a:t>
            </a:r>
            <a:endParaRPr lang="en-US" sz="2800" dirty="0"/>
          </a:p>
        </p:txBody>
      </p:sp>
      <p:sp>
        <p:nvSpPr>
          <p:cNvPr id="16" name="Text 13"/>
          <p:cNvSpPr/>
          <p:nvPr/>
        </p:nvSpPr>
        <p:spPr>
          <a:xfrm>
            <a:off x="1280160" y="3703320"/>
            <a:ext cx="10424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Indra Sawhney v. Union of India</a:t>
            </a:r>
            <a:endParaRPr lang="en-US" sz="1700" dirty="0"/>
          </a:p>
        </p:txBody>
      </p:sp>
      <p:sp>
        <p:nvSpPr>
          <p:cNvPr id="17" name="Text 14"/>
          <p:cNvSpPr/>
          <p:nvPr/>
        </p:nvSpPr>
        <p:spPr>
          <a:xfrm>
            <a:off x="1280160" y="4114800"/>
            <a:ext cx="10424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Clarified RESERVATION PRINCIPLES. Distinguished SCs from OBCs. Laid down 50% cap &amp; creamy layer concept (OBC).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365760" y="4937760"/>
            <a:ext cx="11521440" cy="11887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365760" y="4937760"/>
            <a:ext cx="137160" cy="118872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02920" y="5212080"/>
            <a:ext cx="731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</a:rPr>
              <a:t>⚖</a:t>
            </a:r>
            <a:endParaRPr lang="en-US" sz="2800" dirty="0"/>
          </a:p>
        </p:txBody>
      </p:sp>
      <p:sp>
        <p:nvSpPr>
          <p:cNvPr id="21" name="Text 18"/>
          <p:cNvSpPr/>
          <p:nvPr/>
        </p:nvSpPr>
        <p:spPr>
          <a:xfrm>
            <a:off x="1280160" y="5029200"/>
            <a:ext cx="10424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K.P. Manu v. Scrutiny Committee</a:t>
            </a:r>
            <a:endParaRPr lang="en-US" sz="1700" dirty="0"/>
          </a:p>
        </p:txBody>
      </p:sp>
      <p:sp>
        <p:nvSpPr>
          <p:cNvPr id="22" name="Text 19"/>
          <p:cNvSpPr/>
          <p:nvPr/>
        </p:nvSpPr>
        <p:spPr>
          <a:xfrm>
            <a:off x="1280160" y="5440680"/>
            <a:ext cx="10424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RECONVERSION to Hinduism → SC status MAY be restored, provided the community accepts the person back.</a:t>
            </a:r>
            <a:endParaRPr lang="en-US" sz="1300" dirty="0"/>
          </a:p>
        </p:txBody>
      </p:sp>
      <p:sp>
        <p:nvSpPr>
          <p:cNvPr id="23" name="Shape 20"/>
          <p:cNvSpPr/>
          <p:nvPr/>
        </p:nvSpPr>
        <p:spPr>
          <a:xfrm>
            <a:off x="365760" y="6309360"/>
            <a:ext cx="11521440" cy="228600"/>
          </a:xfrm>
          <a:prstGeom prst="rect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457200" y="6309360"/>
            <a:ext cx="11430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i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⚡ K. G. Balakrishnan Commission (2022) — examining SC status for Dalit Christians &amp; Muslims. Still under policy review.</a:t>
            </a:r>
            <a:endParaRPr lang="en-US" sz="1100" dirty="0"/>
          </a:p>
        </p:txBody>
      </p:sp>
      <p:sp>
        <p:nvSpPr>
          <p:cNvPr id="25" name="Text 22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26" name="Text 23"/>
          <p:cNvSpPr/>
          <p:nvPr/>
        </p:nvSpPr>
        <p:spPr>
          <a:xfrm>
            <a:off x="8503920" y="6537960"/>
            <a:ext cx="3337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 — Part 2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594360"/>
            <a:ext cx="3474720" cy="41148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74320" y="594360"/>
            <a:ext cx="3383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TOPIC 06  •  SC Status on Conversion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1143000"/>
            <a:ext cx="1143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The Great Debate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365760" y="1737360"/>
            <a:ext cx="11430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Two principled positions, both constitutional.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65760" y="2286000"/>
            <a:ext cx="5669280" cy="4114800"/>
          </a:xfrm>
          <a:prstGeom prst="rect">
            <a:avLst/>
          </a:prstGeom>
          <a:solidFill>
            <a:srgbClr val="DCFCE7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5760" y="2286000"/>
            <a:ext cx="5669280" cy="50292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57200" y="2286000"/>
            <a:ext cx="5577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✓  FOR INCLUDING CONVERTS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548640" y="2926080"/>
            <a:ext cx="5486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Social discrimination survives religion change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548640" y="3474720"/>
            <a:ext cx="5486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Converts still face untouchability-like practices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548640" y="4023360"/>
            <a:ext cx="5486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Equality (Art 14) requires substantive outcomes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548640" y="4572000"/>
            <a:ext cx="5486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Non-discrimination (Art 15) cuts across faiths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548640" y="5120640"/>
            <a:ext cx="5486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Secularism = benefits shouldn't depend on religion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548640" y="5669280"/>
            <a:ext cx="5486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Supports Freedom of Religion (Art 25)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6217920" y="2286000"/>
            <a:ext cx="5669280" cy="4114800"/>
          </a:xfrm>
          <a:prstGeom prst="rect">
            <a:avLst/>
          </a:prstGeom>
          <a:solidFill>
            <a:srgbClr val="FEE2E2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6217920" y="2286000"/>
            <a:ext cx="5669280" cy="50292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309360" y="2286000"/>
            <a:ext cx="5577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✗  AGAINST INCLUDING CONVERTS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6355080" y="2926080"/>
            <a:ext cx="5486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Caste is tied to Hindu social structure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6355080" y="3474720"/>
            <a:ext cx="5486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Conversion removes caste-based disabilities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6355080" y="4023360"/>
            <a:ext cx="5486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SC category historically linked to Hindu hierarchy</a:t>
            </a:r>
            <a:endParaRPr lang="en-US" sz="1200" dirty="0"/>
          </a:p>
        </p:txBody>
      </p:sp>
      <p:sp>
        <p:nvSpPr>
          <p:cNvPr id="23" name="Text 20"/>
          <p:cNvSpPr/>
          <p:nvPr/>
        </p:nvSpPr>
        <p:spPr>
          <a:xfrm>
            <a:off x="6355080" y="4572000"/>
            <a:ext cx="5486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Risk of POLICY MISUSE for strategic conversion</a:t>
            </a:r>
            <a:endParaRPr lang="en-US" sz="1200" dirty="0"/>
          </a:p>
        </p:txBody>
      </p:sp>
      <p:sp>
        <p:nvSpPr>
          <p:cNvPr id="24" name="Text 21"/>
          <p:cNvSpPr/>
          <p:nvPr/>
        </p:nvSpPr>
        <p:spPr>
          <a:xfrm>
            <a:off x="6355080" y="5120640"/>
            <a:ext cx="5486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Religious identity ≠ social backwardness test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6355080" y="5669280"/>
            <a:ext cx="5486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Soosai precedent: need proof of continuing harm</a:t>
            </a:r>
            <a:endParaRPr lang="en-US" sz="1200" dirty="0"/>
          </a:p>
        </p:txBody>
      </p:sp>
      <p:sp>
        <p:nvSpPr>
          <p:cNvPr id="26" name="Text 23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27" name="Text 24"/>
          <p:cNvSpPr/>
          <p:nvPr/>
        </p:nvSpPr>
        <p:spPr>
          <a:xfrm>
            <a:off x="8503920" y="6537960"/>
            <a:ext cx="3337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 — Part 2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DC2626"/>
          </a:solidFill>
          <a:ln/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54864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FBBF24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TOPIC 07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457200" y="1188720"/>
            <a:ext cx="1097280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World Tuberculosis Day</a:t>
            </a:r>
            <a:endParaRPr lang="en-US" sz="5600" dirty="0"/>
          </a:p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2026</a:t>
            </a:r>
            <a:endParaRPr lang="en-US" sz="5600" dirty="0"/>
          </a:p>
        </p:txBody>
      </p:sp>
      <p:sp>
        <p:nvSpPr>
          <p:cNvPr id="6" name="Text 3"/>
          <p:cNvSpPr/>
          <p:nvPr/>
        </p:nvSpPr>
        <p:spPr>
          <a:xfrm>
            <a:off x="457200" y="352044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FBBF24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"24 March — the day Robert Koch revealed the bacillus. 144 years on, India still carries the world's heaviest TB burden."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457200" y="4663440"/>
            <a:ext cx="2651760" cy="1280160"/>
          </a:xfrm>
          <a:prstGeom prst="rect">
            <a:avLst/>
          </a:prstGeom>
          <a:solidFill>
            <a:srgbClr val="1E293B"/>
          </a:solidFill>
          <a:ln w="25400">
            <a:solidFill>
              <a:srgbClr val="DC2626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754880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87171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1882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457200" y="539496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300" kern="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KOCH DISCOVERY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3291840" y="4663440"/>
            <a:ext cx="2651760" cy="1280160"/>
          </a:xfrm>
          <a:prstGeom prst="rect">
            <a:avLst/>
          </a:prstGeom>
          <a:solidFill>
            <a:srgbClr val="1E293B"/>
          </a:solidFill>
          <a:ln w="25400">
            <a:solidFill>
              <a:srgbClr val="DC2626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3291840" y="4754880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87171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24 MAR</a:t>
            </a:r>
            <a:endParaRPr lang="en-US" sz="2800" dirty="0"/>
          </a:p>
        </p:txBody>
      </p:sp>
      <p:sp>
        <p:nvSpPr>
          <p:cNvPr id="12" name="Text 9"/>
          <p:cNvSpPr/>
          <p:nvPr/>
        </p:nvSpPr>
        <p:spPr>
          <a:xfrm>
            <a:off x="3291840" y="539496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300" kern="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OBSERVANCE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6126480" y="4663440"/>
            <a:ext cx="2651760" cy="1280160"/>
          </a:xfrm>
          <a:prstGeom prst="rect">
            <a:avLst/>
          </a:prstGeom>
          <a:solidFill>
            <a:srgbClr val="1E293B"/>
          </a:solidFill>
          <a:ln w="25400">
            <a:solidFill>
              <a:srgbClr val="DC2626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126480" y="4754880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87171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2025</a:t>
            </a:r>
            <a:endParaRPr lang="en-US" sz="2800" dirty="0"/>
          </a:p>
        </p:txBody>
      </p:sp>
      <p:sp>
        <p:nvSpPr>
          <p:cNvPr id="15" name="Text 12"/>
          <p:cNvSpPr/>
          <p:nvPr/>
        </p:nvSpPr>
        <p:spPr>
          <a:xfrm>
            <a:off x="6126480" y="539496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300" kern="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INDIA TARGET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8961120" y="4663440"/>
            <a:ext cx="2651760" cy="1280160"/>
          </a:xfrm>
          <a:prstGeom prst="rect">
            <a:avLst/>
          </a:prstGeom>
          <a:solidFill>
            <a:srgbClr val="1E293B"/>
          </a:solidFill>
          <a:ln w="25400">
            <a:solidFill>
              <a:srgbClr val="DC2626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961120" y="4754880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87171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2030</a:t>
            </a:r>
            <a:endParaRPr lang="en-US" sz="2800" dirty="0"/>
          </a:p>
        </p:txBody>
      </p:sp>
      <p:sp>
        <p:nvSpPr>
          <p:cNvPr id="18" name="Text 15"/>
          <p:cNvSpPr/>
          <p:nvPr/>
        </p:nvSpPr>
        <p:spPr>
          <a:xfrm>
            <a:off x="8961120" y="539496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300" kern="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GLOBAL TARGET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8503920" y="6537960"/>
            <a:ext cx="3337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 — Part 2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594360"/>
            <a:ext cx="3474720" cy="41148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74320" y="594360"/>
            <a:ext cx="3383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TOPIC 07  •  World TB Day 2026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1143000"/>
            <a:ext cx="1143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The Disease — Cause, Spread, Symptoms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365760" y="1737360"/>
            <a:ext cx="11430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Memorise these triplets — CLAT asks them exactly.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65760" y="2286000"/>
            <a:ext cx="11521440" cy="10058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5760" y="2286000"/>
            <a:ext cx="137160" cy="1005840"/>
          </a:xfrm>
          <a:prstGeom prst="rect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40080" y="23774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FBBF24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2026 THEME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640080" y="2651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"Yes! We Can End TB: Commit, Invest, Deliver"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640080" y="31089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Political commitment • Increased funding • Strengthening healthcare delivery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365760" y="3520440"/>
            <a:ext cx="3749040" cy="27889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365760" y="3520440"/>
            <a:ext cx="3749040" cy="50292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57200" y="3520440"/>
            <a:ext cx="3566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CAUSATIVE AGENT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548640" y="4206240"/>
            <a:ext cx="347472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Mycobacterium tuberculosis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548640" y="5120640"/>
            <a:ext cx="347472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Discovered by Robert Koch in 1882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4251960" y="3520440"/>
            <a:ext cx="3749040" cy="27889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4251960" y="3520440"/>
            <a:ext cx="3749040" cy="50292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343400" y="3520440"/>
            <a:ext cx="3566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MAIN SITE &amp; SPREAD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4434840" y="4206240"/>
            <a:ext cx="347472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Pulmonary TB — affects LUNGS primarily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4434840" y="5120640"/>
            <a:ext cx="347472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Airborne: coughing, sneezing droplets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8138160" y="3520440"/>
            <a:ext cx="3749040" cy="27889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8138160" y="3520440"/>
            <a:ext cx="3749040" cy="50292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8229600" y="3520440"/>
            <a:ext cx="3566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KEY SYMPTOMS</a:t>
            </a:r>
            <a:endParaRPr lang="en-US" sz="1200" dirty="0"/>
          </a:p>
        </p:txBody>
      </p:sp>
      <p:sp>
        <p:nvSpPr>
          <p:cNvPr id="26" name="Text 23"/>
          <p:cNvSpPr/>
          <p:nvPr/>
        </p:nvSpPr>
        <p:spPr>
          <a:xfrm>
            <a:off x="8321040" y="4206240"/>
            <a:ext cx="347472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Persistent cough • Weight loss</a:t>
            </a:r>
            <a:endParaRPr lang="en-US" sz="1400" dirty="0"/>
          </a:p>
        </p:txBody>
      </p:sp>
      <p:sp>
        <p:nvSpPr>
          <p:cNvPr id="27" name="Text 24"/>
          <p:cNvSpPr/>
          <p:nvPr/>
        </p:nvSpPr>
        <p:spPr>
          <a:xfrm>
            <a:off x="8321040" y="5120640"/>
            <a:ext cx="347472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Fever • Night sweats</a:t>
            </a:r>
            <a:endParaRPr lang="en-US" sz="1200" dirty="0"/>
          </a:p>
        </p:txBody>
      </p:sp>
      <p:sp>
        <p:nvSpPr>
          <p:cNvPr id="28" name="Text 25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29" name="Text 26"/>
          <p:cNvSpPr/>
          <p:nvPr/>
        </p:nvSpPr>
        <p:spPr>
          <a:xfrm>
            <a:off x="8503920" y="6537960"/>
            <a:ext cx="3337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 — Part 2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594360"/>
            <a:ext cx="3474720" cy="41148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74320" y="594360"/>
            <a:ext cx="3383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TOPIC 07  •  World TB Day 2026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1143000"/>
            <a:ext cx="1143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India's Burden + Global Response + Rights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365760" y="1737360"/>
            <a:ext cx="11430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Three questions CLAT recycles every year.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65760" y="2286000"/>
            <a:ext cx="3794760" cy="4069080"/>
          </a:xfrm>
          <a:prstGeom prst="rect">
            <a:avLst/>
          </a:prstGeom>
          <a:solidFill>
            <a:srgbClr val="FEE2E2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5760" y="2286000"/>
            <a:ext cx="3794760" cy="45720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57200" y="228600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INDIA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502920" y="288036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HIGHEST TB BURDEN GLOBALLY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502920" y="338328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i="1" dirty="0">
                <a:solidFill>
                  <a:srgbClr val="DC2626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National Tuberculosis Elimination Programme (NTEP)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502920" y="38862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Free diagnostic + treatment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502920" y="4288536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Nikshay Portal (digital)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02920" y="4690872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Nikshay Poshan Yojana (nutrition)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502920" y="5093208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Target: Eliminate by 2025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502920" y="5495544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Ahead of global target (2030)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502920" y="589788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DOTS + BPaL regimens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4343400" y="2286000"/>
            <a:ext cx="3794760" cy="406908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4343400" y="2286000"/>
            <a:ext cx="3794760" cy="45720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434840" y="228600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GLOBAL EFFORTS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4480560" y="288036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Led by WORLD HEALTH ORGANIZATION</a:t>
            </a:r>
            <a:endParaRPr lang="en-US" sz="1200" dirty="0"/>
          </a:p>
        </p:txBody>
      </p:sp>
      <p:sp>
        <p:nvSpPr>
          <p:cNvPr id="23" name="Text 20"/>
          <p:cNvSpPr/>
          <p:nvPr/>
        </p:nvSpPr>
        <p:spPr>
          <a:xfrm>
            <a:off x="4480560" y="324612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DC2626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END TB STRATEGY (2015-2035)</a:t>
            </a:r>
            <a:endParaRPr lang="en-US" sz="1200" dirty="0"/>
          </a:p>
        </p:txBody>
      </p:sp>
      <p:sp>
        <p:nvSpPr>
          <p:cNvPr id="24" name="Text 21"/>
          <p:cNvSpPr/>
          <p:nvPr/>
        </p:nvSpPr>
        <p:spPr>
          <a:xfrm>
            <a:off x="4480560" y="365760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Reduce TB deaths by 95% (by 2035)</a:t>
            </a:r>
            <a:endParaRPr lang="en-US" sz="1100" dirty="0"/>
          </a:p>
        </p:txBody>
      </p:sp>
      <p:sp>
        <p:nvSpPr>
          <p:cNvPr id="25" name="Text 22"/>
          <p:cNvSpPr/>
          <p:nvPr/>
        </p:nvSpPr>
        <p:spPr>
          <a:xfrm>
            <a:off x="4480560" y="4096512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Reduce incidence drastically</a:t>
            </a:r>
            <a:endParaRPr lang="en-US" sz="1100" dirty="0"/>
          </a:p>
        </p:txBody>
      </p:sp>
      <p:sp>
        <p:nvSpPr>
          <p:cNvPr id="26" name="Text 23"/>
          <p:cNvSpPr/>
          <p:nvPr/>
        </p:nvSpPr>
        <p:spPr>
          <a:xfrm>
            <a:off x="4480560" y="4535424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Zero catastrophic costs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4480560" y="4974336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Person-centred care</a:t>
            </a:r>
            <a:endParaRPr lang="en-US" sz="1100" dirty="0"/>
          </a:p>
        </p:txBody>
      </p:sp>
      <p:sp>
        <p:nvSpPr>
          <p:cNvPr id="28" name="Text 25"/>
          <p:cNvSpPr/>
          <p:nvPr/>
        </p:nvSpPr>
        <p:spPr>
          <a:xfrm>
            <a:off x="4480560" y="541324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Multi-sectoral action</a:t>
            </a:r>
            <a:endParaRPr lang="en-US" sz="1100" dirty="0"/>
          </a:p>
        </p:txBody>
      </p:sp>
      <p:sp>
        <p:nvSpPr>
          <p:cNvPr id="29" name="Text 26"/>
          <p:cNvSpPr/>
          <p:nvPr/>
        </p:nvSpPr>
        <p:spPr>
          <a:xfrm>
            <a:off x="4480560" y="585216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Research &amp; innovation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8321040" y="2286000"/>
            <a:ext cx="3566160" cy="4069080"/>
          </a:xfrm>
          <a:prstGeom prst="rect">
            <a:avLst/>
          </a:prstGeom>
          <a:solidFill>
            <a:srgbClr val="FEF3C7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8321040" y="2286000"/>
            <a:ext cx="3566160" cy="457200"/>
          </a:xfrm>
          <a:prstGeom prst="rect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8412480" y="228600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LEGAL &amp; POLICY</a:t>
            </a:r>
            <a:endParaRPr lang="en-US" sz="1400" dirty="0"/>
          </a:p>
        </p:txBody>
      </p:sp>
      <p:sp>
        <p:nvSpPr>
          <p:cNvPr id="33" name="Shape 30"/>
          <p:cNvSpPr/>
          <p:nvPr/>
        </p:nvSpPr>
        <p:spPr>
          <a:xfrm>
            <a:off x="8412480" y="2880360"/>
            <a:ext cx="338328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8503920" y="292608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Right to Health</a:t>
            </a:r>
            <a:endParaRPr lang="en-US" sz="1200" dirty="0"/>
          </a:p>
        </p:txBody>
      </p:sp>
      <p:sp>
        <p:nvSpPr>
          <p:cNvPr id="35" name="Text 32"/>
          <p:cNvSpPr/>
          <p:nvPr/>
        </p:nvSpPr>
        <p:spPr>
          <a:xfrm>
            <a:off x="8503920" y="3200400"/>
            <a:ext cx="32004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Derived from Article 21 — access to healthcare</a:t>
            </a:r>
            <a:endParaRPr lang="en-US" sz="1000" dirty="0"/>
          </a:p>
        </p:txBody>
      </p:sp>
      <p:sp>
        <p:nvSpPr>
          <p:cNvPr id="36" name="Shape 33"/>
          <p:cNvSpPr/>
          <p:nvPr/>
        </p:nvSpPr>
        <p:spPr>
          <a:xfrm>
            <a:off x="8412480" y="3749040"/>
            <a:ext cx="338328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8503920" y="379476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Public Health Laws</a:t>
            </a:r>
            <a:endParaRPr lang="en-US" sz="1200" dirty="0"/>
          </a:p>
        </p:txBody>
      </p:sp>
      <p:sp>
        <p:nvSpPr>
          <p:cNvPr id="38" name="Text 35"/>
          <p:cNvSpPr/>
          <p:nvPr/>
        </p:nvSpPr>
        <p:spPr>
          <a:xfrm>
            <a:off x="8503920" y="4069080"/>
            <a:ext cx="32004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Govt can enforce isolation + free treatment</a:t>
            </a:r>
            <a:endParaRPr lang="en-US" sz="1000" dirty="0"/>
          </a:p>
        </p:txBody>
      </p:sp>
      <p:sp>
        <p:nvSpPr>
          <p:cNvPr id="39" name="Shape 36"/>
          <p:cNvSpPr/>
          <p:nvPr/>
        </p:nvSpPr>
        <p:spPr>
          <a:xfrm>
            <a:off x="8412480" y="4617720"/>
            <a:ext cx="338328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8503920" y="466344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Ethical Issues</a:t>
            </a:r>
            <a:endParaRPr lang="en-US" sz="1200" dirty="0"/>
          </a:p>
        </p:txBody>
      </p:sp>
      <p:sp>
        <p:nvSpPr>
          <p:cNvPr id="41" name="Text 38"/>
          <p:cNvSpPr/>
          <p:nvPr/>
        </p:nvSpPr>
        <p:spPr>
          <a:xfrm>
            <a:off x="8503920" y="4937760"/>
            <a:ext cx="32004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Mandatory treatment vs individual liberty</a:t>
            </a:r>
            <a:endParaRPr lang="en-US" sz="1000" dirty="0"/>
          </a:p>
        </p:txBody>
      </p:sp>
      <p:sp>
        <p:nvSpPr>
          <p:cNvPr id="42" name="Shape 39"/>
          <p:cNvSpPr/>
          <p:nvPr/>
        </p:nvSpPr>
        <p:spPr>
          <a:xfrm>
            <a:off x="8412480" y="5486400"/>
            <a:ext cx="338328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8503920" y="553212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Anti-Stigma</a:t>
            </a:r>
            <a:endParaRPr lang="en-US" sz="1200" dirty="0"/>
          </a:p>
        </p:txBody>
      </p:sp>
      <p:sp>
        <p:nvSpPr>
          <p:cNvPr id="44" name="Text 41"/>
          <p:cNvSpPr/>
          <p:nvPr/>
        </p:nvSpPr>
        <p:spPr>
          <a:xfrm>
            <a:off x="8503920" y="5806440"/>
            <a:ext cx="32004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Discrimination against TB patients unlawful</a:t>
            </a:r>
            <a:endParaRPr lang="en-US" sz="1000" dirty="0"/>
          </a:p>
        </p:txBody>
      </p:sp>
      <p:sp>
        <p:nvSpPr>
          <p:cNvPr id="45" name="Text 42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46" name="Text 43"/>
          <p:cNvSpPr/>
          <p:nvPr/>
        </p:nvSpPr>
        <p:spPr>
          <a:xfrm>
            <a:off x="8503920" y="6537960"/>
            <a:ext cx="3337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 — Part 2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594360"/>
            <a:ext cx="3474720" cy="41148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74320" y="594360"/>
            <a:ext cx="3383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TOPIC 07  •  World TB Day 2026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1143000"/>
            <a:ext cx="1143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2026 Flashpoints &amp; Memory Hook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365760" y="1737360"/>
            <a:ext cx="11430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Drug-resistance, poverty, stigma — CLAT's favourite triad.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65760" y="2286000"/>
            <a:ext cx="11521440" cy="91440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5760" y="2286000"/>
            <a:ext cx="822960" cy="91440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65760" y="2286000"/>
            <a:ext cx="822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A</a:t>
            </a:r>
            <a:endParaRPr lang="en-US" sz="3600" dirty="0"/>
          </a:p>
        </p:txBody>
      </p:sp>
      <p:sp>
        <p:nvSpPr>
          <p:cNvPr id="11" name="Text 8"/>
          <p:cNvSpPr/>
          <p:nvPr/>
        </p:nvSpPr>
        <p:spPr>
          <a:xfrm>
            <a:off x="1325880" y="2377440"/>
            <a:ext cx="10424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DRUG-RESISTANT TB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1325880" y="2715768"/>
            <a:ext cx="10424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Multi-drug resistant TB (MDR-TB) rising. Also XDR-TB. Hardest to treat.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365760" y="3291840"/>
            <a:ext cx="11521440" cy="91440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365760" y="3291840"/>
            <a:ext cx="822960" cy="91440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365760" y="3291840"/>
            <a:ext cx="822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B</a:t>
            </a:r>
            <a:endParaRPr lang="en-US" sz="3600" dirty="0"/>
          </a:p>
        </p:txBody>
      </p:sp>
      <p:sp>
        <p:nvSpPr>
          <p:cNvPr id="16" name="Text 13"/>
          <p:cNvSpPr/>
          <p:nvPr/>
        </p:nvSpPr>
        <p:spPr>
          <a:xfrm>
            <a:off x="1325880" y="3383280"/>
            <a:ext cx="10424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SOCIAL DETERMINANTS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1325880" y="3721608"/>
            <a:ext cx="10424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Poverty + Malnutrition + Overcrowding = the iron triangle of TB spread.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365760" y="4297680"/>
            <a:ext cx="11521440" cy="91440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365760" y="4297680"/>
            <a:ext cx="822960" cy="914400"/>
          </a:xfrm>
          <a:prstGeom prst="rect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365760" y="4297680"/>
            <a:ext cx="822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C</a:t>
            </a:r>
            <a:endParaRPr lang="en-US" sz="3600" dirty="0"/>
          </a:p>
        </p:txBody>
      </p:sp>
      <p:sp>
        <p:nvSpPr>
          <p:cNvPr id="21" name="Text 18"/>
          <p:cNvSpPr/>
          <p:nvPr/>
        </p:nvSpPr>
        <p:spPr>
          <a:xfrm>
            <a:off x="1325880" y="4389120"/>
            <a:ext cx="10424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AWARENESS GAP</a:t>
            </a:r>
            <a:endParaRPr lang="en-US" sz="1500" dirty="0"/>
          </a:p>
        </p:txBody>
      </p:sp>
      <p:sp>
        <p:nvSpPr>
          <p:cNvPr id="22" name="Text 19"/>
          <p:cNvSpPr/>
          <p:nvPr/>
        </p:nvSpPr>
        <p:spPr>
          <a:xfrm>
            <a:off x="1325880" y="4727448"/>
            <a:ext cx="10424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Late diagnosis → higher transmission. Stigma suppresses reporting.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365760" y="5440680"/>
            <a:ext cx="11521440" cy="96012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365760" y="5440680"/>
            <a:ext cx="11521440" cy="73152"/>
          </a:xfrm>
          <a:prstGeom prst="rect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548640" y="555955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FBBF24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🔑  MEMORY HOOK</a:t>
            </a:r>
            <a:endParaRPr lang="en-US" sz="1200" dirty="0"/>
          </a:p>
        </p:txBody>
      </p:sp>
      <p:sp>
        <p:nvSpPr>
          <p:cNvPr id="26" name="Text 23"/>
          <p:cNvSpPr/>
          <p:nvPr/>
        </p:nvSpPr>
        <p:spPr>
          <a:xfrm>
            <a:off x="548640" y="5833872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i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"Koch 1882 — 24 March — NTEP 2025 — WHO 2030"</a:t>
            </a:r>
            <a:endParaRPr lang="en-US" sz="1800" dirty="0"/>
          </a:p>
        </p:txBody>
      </p:sp>
      <p:sp>
        <p:nvSpPr>
          <p:cNvPr id="27" name="Text 24"/>
          <p:cNvSpPr/>
          <p:nvPr/>
        </p:nvSpPr>
        <p:spPr>
          <a:xfrm>
            <a:off x="548640" y="6181344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Four-number chain you can recall in 3 seconds during the exam.</a:t>
            </a:r>
            <a:endParaRPr lang="en-US" sz="1100" dirty="0"/>
          </a:p>
        </p:txBody>
      </p:sp>
      <p:sp>
        <p:nvSpPr>
          <p:cNvPr id="28" name="Text 25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29" name="Text 26"/>
          <p:cNvSpPr/>
          <p:nvPr/>
        </p:nvSpPr>
        <p:spPr>
          <a:xfrm>
            <a:off x="8503920" y="6537960"/>
            <a:ext cx="3337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 — Part 2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10B981"/>
          </a:solidFill>
          <a:ln/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54864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FBBF24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TOPIC 08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457200" y="1188720"/>
            <a:ext cx="1097280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India's Forex</a:t>
            </a:r>
            <a:endParaRPr lang="en-US" sz="6000" dirty="0"/>
          </a:p>
          <a:p>
            <a:pPr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Reserves Decline</a:t>
            </a:r>
            <a:endParaRPr lang="en-US" sz="6000" dirty="0"/>
          </a:p>
        </p:txBody>
      </p:sp>
      <p:sp>
        <p:nvSpPr>
          <p:cNvPr id="6" name="Text 3"/>
          <p:cNvSpPr/>
          <p:nvPr/>
        </p:nvSpPr>
        <p:spPr>
          <a:xfrm>
            <a:off x="457200" y="356616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i="1" dirty="0">
                <a:solidFill>
                  <a:srgbClr val="FBBF24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"From a $645 bn peak to a painful slide — when RBI sells dollars, the rupee buys time."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457200" y="4663440"/>
            <a:ext cx="2651760" cy="1280160"/>
          </a:xfrm>
          <a:prstGeom prst="rect">
            <a:avLst/>
          </a:prstGeom>
          <a:solidFill>
            <a:srgbClr val="1E293B"/>
          </a:solidFill>
          <a:ln w="25400">
            <a:solidFill>
              <a:srgbClr val="10B981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754880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0B981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$645 bn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57200" y="539496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spc="300" kern="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2024 PEAK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3291840" y="4663440"/>
            <a:ext cx="2651760" cy="1280160"/>
          </a:xfrm>
          <a:prstGeom prst="rect">
            <a:avLst/>
          </a:prstGeom>
          <a:solidFill>
            <a:srgbClr val="1E293B"/>
          </a:solidFill>
          <a:ln w="25400">
            <a:solidFill>
              <a:srgbClr val="10B981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3291840" y="4754880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0B981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4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3291840" y="539496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spc="300" kern="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RESERVE COMPONENTS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6126480" y="4663440"/>
            <a:ext cx="2651760" cy="1280160"/>
          </a:xfrm>
          <a:prstGeom prst="rect">
            <a:avLst/>
          </a:prstGeom>
          <a:solidFill>
            <a:srgbClr val="1E293B"/>
          </a:solidFill>
          <a:ln w="25400">
            <a:solidFill>
              <a:srgbClr val="10B981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126480" y="4754880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0B981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~10-11 M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6126480" y="539496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spc="300" kern="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IMPORT COVER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8961120" y="4663440"/>
            <a:ext cx="2651760" cy="1280160"/>
          </a:xfrm>
          <a:prstGeom prst="rect">
            <a:avLst/>
          </a:prstGeom>
          <a:solidFill>
            <a:srgbClr val="1E293B"/>
          </a:solidFill>
          <a:ln w="25400">
            <a:solidFill>
              <a:srgbClr val="10B981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961120" y="4754880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0B981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RBI 1934</a:t>
            </a:r>
            <a:endParaRPr lang="en-US" sz="2200" dirty="0"/>
          </a:p>
        </p:txBody>
      </p:sp>
      <p:sp>
        <p:nvSpPr>
          <p:cNvPr id="18" name="Text 15"/>
          <p:cNvSpPr/>
          <p:nvPr/>
        </p:nvSpPr>
        <p:spPr>
          <a:xfrm>
            <a:off x="8961120" y="539496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spc="300" kern="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GOVERNING ACT</a:t>
            </a: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8503920" y="6537960"/>
            <a:ext cx="3337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 — Part 2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594360"/>
            <a:ext cx="3474720" cy="41148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74320" y="594360"/>
            <a:ext cx="3383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TOPIC 08  •  Forex Reserves Decline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1143000"/>
            <a:ext cx="1143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Anatomy of Foreign Exchange Reserves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365760" y="1737360"/>
            <a:ext cx="11430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Owned by RBI. Four components. One job: stabilise the rupee.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65760" y="2286000"/>
            <a:ext cx="11521440" cy="7772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5760" y="2286000"/>
            <a:ext cx="137160" cy="77724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40080" y="233172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10B98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PURPOSE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640080" y="2606040"/>
            <a:ext cx="11155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Stabilise currency  •  Manage external shocks  •  Ensure import cover  •  Build investor confidence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365760" y="324612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THE FOUR COMPONENTS OF RESERVES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365760" y="3611880"/>
            <a:ext cx="5760720" cy="128016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365760" y="3611880"/>
            <a:ext cx="777240" cy="128016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365760" y="3611880"/>
            <a:ext cx="7772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01</a:t>
            </a:r>
            <a:endParaRPr lang="en-US" sz="3000" dirty="0"/>
          </a:p>
        </p:txBody>
      </p:sp>
      <p:sp>
        <p:nvSpPr>
          <p:cNvPr id="16" name="Text 13"/>
          <p:cNvSpPr/>
          <p:nvPr/>
        </p:nvSpPr>
        <p:spPr>
          <a:xfrm>
            <a:off x="1280160" y="3749040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Foreign Currency Assets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1280160" y="4114800"/>
            <a:ext cx="4754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LARGEST share. USD, EUR, GBP, JPY holdings in deposits, T-bills, bonds.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6309360" y="3611880"/>
            <a:ext cx="5760720" cy="128016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309360" y="3611880"/>
            <a:ext cx="777240" cy="1280160"/>
          </a:xfrm>
          <a:prstGeom prst="rect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309360" y="3611880"/>
            <a:ext cx="7772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02</a:t>
            </a:r>
            <a:endParaRPr lang="en-US" sz="3000" dirty="0"/>
          </a:p>
        </p:txBody>
      </p:sp>
      <p:sp>
        <p:nvSpPr>
          <p:cNvPr id="21" name="Text 18"/>
          <p:cNvSpPr/>
          <p:nvPr/>
        </p:nvSpPr>
        <p:spPr>
          <a:xfrm>
            <a:off x="7223760" y="3749040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Gold Reserves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7223760" y="4114800"/>
            <a:ext cx="4754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Physical gold (some held abroad with Bank of England, BIS).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365760" y="4983480"/>
            <a:ext cx="5760720" cy="128016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365760" y="4983480"/>
            <a:ext cx="777240" cy="1280160"/>
          </a:xfrm>
          <a:prstGeom prst="rect">
            <a:avLst/>
          </a:prstGeom>
          <a:solidFill>
            <a:srgbClr val="0EA5E9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365760" y="4983480"/>
            <a:ext cx="7772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03</a:t>
            </a:r>
            <a:endParaRPr lang="en-US" sz="3000" dirty="0"/>
          </a:p>
        </p:txBody>
      </p:sp>
      <p:sp>
        <p:nvSpPr>
          <p:cNvPr id="26" name="Text 23"/>
          <p:cNvSpPr/>
          <p:nvPr/>
        </p:nvSpPr>
        <p:spPr>
          <a:xfrm>
            <a:off x="1280160" y="5120640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Special Drawing Rights (SDRs)</a:t>
            </a:r>
            <a:endParaRPr lang="en-US" sz="1400" dirty="0"/>
          </a:p>
        </p:txBody>
      </p:sp>
      <p:sp>
        <p:nvSpPr>
          <p:cNvPr id="27" name="Text 24"/>
          <p:cNvSpPr/>
          <p:nvPr/>
        </p:nvSpPr>
        <p:spPr>
          <a:xfrm>
            <a:off x="1280160" y="5486400"/>
            <a:ext cx="4754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International reserve asset created by IMF — a basket of 5 currencies.</a:t>
            </a:r>
            <a:endParaRPr lang="en-US" sz="1100" dirty="0"/>
          </a:p>
        </p:txBody>
      </p:sp>
      <p:sp>
        <p:nvSpPr>
          <p:cNvPr id="28" name="Shape 25"/>
          <p:cNvSpPr/>
          <p:nvPr/>
        </p:nvSpPr>
        <p:spPr>
          <a:xfrm>
            <a:off x="6309360" y="4983480"/>
            <a:ext cx="5760720" cy="128016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6309360" y="4983480"/>
            <a:ext cx="777240" cy="128016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309360" y="4983480"/>
            <a:ext cx="7772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04</a:t>
            </a:r>
            <a:endParaRPr lang="en-US" sz="3000" dirty="0"/>
          </a:p>
        </p:txBody>
      </p:sp>
      <p:sp>
        <p:nvSpPr>
          <p:cNvPr id="31" name="Text 28"/>
          <p:cNvSpPr/>
          <p:nvPr/>
        </p:nvSpPr>
        <p:spPr>
          <a:xfrm>
            <a:off x="7223760" y="5120640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Reserve Position in IMF</a:t>
            </a:r>
            <a:endParaRPr lang="en-US" sz="1400" dirty="0"/>
          </a:p>
        </p:txBody>
      </p:sp>
      <p:sp>
        <p:nvSpPr>
          <p:cNvPr id="32" name="Text 29"/>
          <p:cNvSpPr/>
          <p:nvPr/>
        </p:nvSpPr>
        <p:spPr>
          <a:xfrm>
            <a:off x="7223760" y="5486400"/>
            <a:ext cx="4754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India's quota-linked entitlement with the IMF, drawable on demand.</a:t>
            </a:r>
            <a:endParaRPr lang="en-US" sz="1100" dirty="0"/>
          </a:p>
        </p:txBody>
      </p:sp>
      <p:sp>
        <p:nvSpPr>
          <p:cNvPr id="33" name="Text 30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34" name="Text 31"/>
          <p:cNvSpPr/>
          <p:nvPr/>
        </p:nvSpPr>
        <p:spPr>
          <a:xfrm>
            <a:off x="8503920" y="6537960"/>
            <a:ext cx="3337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 — Part 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594360"/>
            <a:ext cx="3474720" cy="41148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74320" y="594360"/>
            <a:ext cx="3383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TOPIC 08  •  Forex Reserves Decline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1143000"/>
            <a:ext cx="1143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Why Did the Reserves Fall?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365760" y="1737360"/>
            <a:ext cx="11430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Four forces pulled the pile down. Two are internal, two external.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65760" y="2286000"/>
            <a:ext cx="11521440" cy="91440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5760" y="2286000"/>
            <a:ext cx="777240" cy="91440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65760" y="2286000"/>
            <a:ext cx="7772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A</a:t>
            </a:r>
            <a:endParaRPr lang="en-US" sz="3000" dirty="0"/>
          </a:p>
        </p:txBody>
      </p:sp>
      <p:sp>
        <p:nvSpPr>
          <p:cNvPr id="11" name="Shape 8"/>
          <p:cNvSpPr/>
          <p:nvPr/>
        </p:nvSpPr>
        <p:spPr>
          <a:xfrm>
            <a:off x="10058400" y="2377440"/>
            <a:ext cx="1691640" cy="27432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0058400" y="2377440"/>
            <a:ext cx="1691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spc="3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INTERNAL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1280160" y="2377440"/>
            <a:ext cx="8595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RBI INTERVENTION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1280160" y="2724912"/>
            <a:ext cx="10424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RBI SELLS DOLLARS to prevent sharp fall of the Indian Rupee. Every intervention = reserves bleed.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365760" y="3310128"/>
            <a:ext cx="11521440" cy="91440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365760" y="3310128"/>
            <a:ext cx="777240" cy="914400"/>
          </a:xfrm>
          <a:prstGeom prst="rect">
            <a:avLst/>
          </a:prstGeom>
          <a:solidFill>
            <a:srgbClr val="0EA5E9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365760" y="3310128"/>
            <a:ext cx="7772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B</a:t>
            </a:r>
            <a:endParaRPr lang="en-US" sz="3000" dirty="0"/>
          </a:p>
        </p:txBody>
      </p:sp>
      <p:sp>
        <p:nvSpPr>
          <p:cNvPr id="18" name="Shape 15"/>
          <p:cNvSpPr/>
          <p:nvPr/>
        </p:nvSpPr>
        <p:spPr>
          <a:xfrm>
            <a:off x="10058400" y="3401568"/>
            <a:ext cx="1691640" cy="27432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0058400" y="3401568"/>
            <a:ext cx="1691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spc="3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EXTERNAL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1280160" y="3401568"/>
            <a:ext cx="8595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STRONG US DOLLAR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1280160" y="3749040"/>
            <a:ext cx="10424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 Federal Reserve tightening → dollar strengthens → CAPITAL OUTFLOWS from India (FPIs sell).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365760" y="4334256"/>
            <a:ext cx="11521440" cy="91440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365760" y="4334256"/>
            <a:ext cx="777240" cy="91440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365760" y="4334256"/>
            <a:ext cx="7772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C</a:t>
            </a:r>
            <a:endParaRPr lang="en-US" sz="3000" dirty="0"/>
          </a:p>
        </p:txBody>
      </p:sp>
      <p:sp>
        <p:nvSpPr>
          <p:cNvPr id="25" name="Shape 22"/>
          <p:cNvSpPr/>
          <p:nvPr/>
        </p:nvSpPr>
        <p:spPr>
          <a:xfrm>
            <a:off x="10058400" y="4425696"/>
            <a:ext cx="1691640" cy="27432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10058400" y="4425696"/>
            <a:ext cx="1691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spc="3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EXTERNAL</a:t>
            </a:r>
            <a:endParaRPr lang="en-US" sz="900" dirty="0"/>
          </a:p>
        </p:txBody>
      </p:sp>
      <p:sp>
        <p:nvSpPr>
          <p:cNvPr id="27" name="Text 24"/>
          <p:cNvSpPr/>
          <p:nvPr/>
        </p:nvSpPr>
        <p:spPr>
          <a:xfrm>
            <a:off x="1280160" y="4425696"/>
            <a:ext cx="8595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GLOBAL UNCERTAINTY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1280160" y="4773168"/>
            <a:ext cx="10424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Wars, inflation, oil prices → investors flee to "safe assets" (US Treasuries, gold).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365760" y="5358384"/>
            <a:ext cx="11521440" cy="91440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365760" y="5358384"/>
            <a:ext cx="777240" cy="91440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365760" y="5358384"/>
            <a:ext cx="7772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D</a:t>
            </a:r>
            <a:endParaRPr lang="en-US" sz="3000" dirty="0"/>
          </a:p>
        </p:txBody>
      </p:sp>
      <p:sp>
        <p:nvSpPr>
          <p:cNvPr id="32" name="Shape 29"/>
          <p:cNvSpPr/>
          <p:nvPr/>
        </p:nvSpPr>
        <p:spPr>
          <a:xfrm>
            <a:off x="10058400" y="5449824"/>
            <a:ext cx="1691640" cy="27432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10058400" y="5449824"/>
            <a:ext cx="1691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spc="3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INTERNAL</a:t>
            </a:r>
            <a:endParaRPr lang="en-US" sz="900" dirty="0"/>
          </a:p>
        </p:txBody>
      </p:sp>
      <p:sp>
        <p:nvSpPr>
          <p:cNvPr id="34" name="Text 31"/>
          <p:cNvSpPr/>
          <p:nvPr/>
        </p:nvSpPr>
        <p:spPr>
          <a:xfrm>
            <a:off x="1280160" y="5449824"/>
            <a:ext cx="8595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TRADE DEFICIT</a:t>
            </a:r>
            <a:endParaRPr lang="en-US" sz="1400" dirty="0"/>
          </a:p>
        </p:txBody>
      </p:sp>
      <p:sp>
        <p:nvSpPr>
          <p:cNvPr id="35" name="Text 32"/>
          <p:cNvSpPr/>
          <p:nvPr/>
        </p:nvSpPr>
        <p:spPr>
          <a:xfrm>
            <a:off x="1280160" y="5797296"/>
            <a:ext cx="10424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Imports &gt; Exports. HIGH OIL IMPORTS worsen it. Deficit financed partly from reserves.</a:t>
            </a:r>
            <a:endParaRPr lang="en-US" sz="1200" dirty="0"/>
          </a:p>
        </p:txBody>
      </p:sp>
      <p:sp>
        <p:nvSpPr>
          <p:cNvPr id="36" name="Shape 33"/>
          <p:cNvSpPr/>
          <p:nvPr/>
        </p:nvSpPr>
        <p:spPr>
          <a:xfrm>
            <a:off x="365760" y="6355080"/>
            <a:ext cx="11521440" cy="228600"/>
          </a:xfrm>
          <a:prstGeom prst="rect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457200" y="6355080"/>
            <a:ext cx="11430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i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📚 LEGAL: RBI manages reserves under Reserve Bank of India Act, 1934 + Foreign Exchange Management Act (FEMA), 1999.</a:t>
            </a:r>
            <a:endParaRPr lang="en-US" sz="1100" dirty="0"/>
          </a:p>
        </p:txBody>
      </p:sp>
      <p:sp>
        <p:nvSpPr>
          <p:cNvPr id="38" name="Text 35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39" name="Text 36"/>
          <p:cNvSpPr/>
          <p:nvPr/>
        </p:nvSpPr>
        <p:spPr>
          <a:xfrm>
            <a:off x="8503920" y="6537960"/>
            <a:ext cx="3337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 — Part 2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594360"/>
            <a:ext cx="3474720" cy="41148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74320" y="594360"/>
            <a:ext cx="3383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TOPIC 08  •  Forex Reserves Decline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1143000"/>
            <a:ext cx="1143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Risks of Falling vs Measures to Defend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365760" y="1737360"/>
            <a:ext cx="11430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The seesaw India navigates every quarter.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65760" y="2286000"/>
            <a:ext cx="5669280" cy="4114800"/>
          </a:xfrm>
          <a:prstGeom prst="rect">
            <a:avLst/>
          </a:prstGeom>
          <a:solidFill>
            <a:srgbClr val="FEE2E2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5760" y="2286000"/>
            <a:ext cx="5669280" cy="50292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57200" y="2286000"/>
            <a:ext cx="5577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⚠  RISKS OF DEPLETING RESERVES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502920" y="2926080"/>
            <a:ext cx="539496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94360" y="2971800"/>
            <a:ext cx="5212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Currency Depreciation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594360" y="3246120"/>
            <a:ext cx="52120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Rupee weakens; imports cost more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502920" y="3794760"/>
            <a:ext cx="539496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94360" y="3840480"/>
            <a:ext cx="5212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Imported Inflation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594360" y="4114800"/>
            <a:ext cx="52120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Oil + commodities costlier in INR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502920" y="4663440"/>
            <a:ext cx="539496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94360" y="4709160"/>
            <a:ext cx="5212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Investor Confidence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594360" y="4983480"/>
            <a:ext cx="52120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FPIs flee; sovereign ratings at risk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502920" y="5532120"/>
            <a:ext cx="539496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594360" y="5577840"/>
            <a:ext cx="5212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BoP Crisis (extreme)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594360" y="5852160"/>
            <a:ext cx="52120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Echoes of 1991 when reserves hit ~2 weeks cover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6217920" y="2286000"/>
            <a:ext cx="5669280" cy="4114800"/>
          </a:xfrm>
          <a:prstGeom prst="rect">
            <a:avLst/>
          </a:prstGeom>
          <a:solidFill>
            <a:srgbClr val="DCFCE7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217920" y="2286000"/>
            <a:ext cx="5669280" cy="50292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6309360" y="2286000"/>
            <a:ext cx="5577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✓  GOVT + RBI COUNTER-MEASURES</a:t>
            </a:r>
            <a:endParaRPr lang="en-US" sz="1400" dirty="0"/>
          </a:p>
        </p:txBody>
      </p:sp>
      <p:sp>
        <p:nvSpPr>
          <p:cNvPr id="26" name="Shape 23"/>
          <p:cNvSpPr/>
          <p:nvPr/>
        </p:nvSpPr>
        <p:spPr>
          <a:xfrm>
            <a:off x="6355080" y="2926080"/>
            <a:ext cx="539496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446520" y="2971800"/>
            <a:ext cx="5212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Dollar Sales by RBI</a:t>
            </a:r>
            <a:endParaRPr lang="en-US" sz="1300" dirty="0"/>
          </a:p>
        </p:txBody>
      </p:sp>
      <p:sp>
        <p:nvSpPr>
          <p:cNvPr id="28" name="Text 25"/>
          <p:cNvSpPr/>
          <p:nvPr/>
        </p:nvSpPr>
        <p:spPr>
          <a:xfrm>
            <a:off x="6446520" y="3246120"/>
            <a:ext cx="52120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Targeted, to smooth volatility</a:t>
            </a:r>
            <a:endParaRPr lang="en-US" sz="1100" dirty="0"/>
          </a:p>
        </p:txBody>
      </p:sp>
      <p:sp>
        <p:nvSpPr>
          <p:cNvPr id="29" name="Shape 26"/>
          <p:cNvSpPr/>
          <p:nvPr/>
        </p:nvSpPr>
        <p:spPr>
          <a:xfrm>
            <a:off x="6355080" y="3794760"/>
            <a:ext cx="539496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46520" y="3840480"/>
            <a:ext cx="5212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FDI + FPI Attraction</a:t>
            </a:r>
            <a:endParaRPr lang="en-US" sz="1300" dirty="0"/>
          </a:p>
        </p:txBody>
      </p:sp>
      <p:sp>
        <p:nvSpPr>
          <p:cNvPr id="31" name="Text 28"/>
          <p:cNvSpPr/>
          <p:nvPr/>
        </p:nvSpPr>
        <p:spPr>
          <a:xfrm>
            <a:off x="6446520" y="4114800"/>
            <a:ext cx="52120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Stable long-term capital inflows</a:t>
            </a:r>
            <a:endParaRPr lang="en-US" sz="1100" dirty="0"/>
          </a:p>
        </p:txBody>
      </p:sp>
      <p:sp>
        <p:nvSpPr>
          <p:cNvPr id="32" name="Shape 29"/>
          <p:cNvSpPr/>
          <p:nvPr/>
        </p:nvSpPr>
        <p:spPr>
          <a:xfrm>
            <a:off x="6355080" y="4663440"/>
            <a:ext cx="539496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6446520" y="4709160"/>
            <a:ext cx="5212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Export Promotion</a:t>
            </a:r>
            <a:endParaRPr lang="en-US" sz="1300" dirty="0"/>
          </a:p>
        </p:txBody>
      </p:sp>
      <p:sp>
        <p:nvSpPr>
          <p:cNvPr id="34" name="Text 31"/>
          <p:cNvSpPr/>
          <p:nvPr/>
        </p:nvSpPr>
        <p:spPr>
          <a:xfrm>
            <a:off x="6446520" y="4983480"/>
            <a:ext cx="52120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PLI schemes, RoDTEP, trade pacts</a:t>
            </a:r>
            <a:endParaRPr lang="en-US" sz="1100" dirty="0"/>
          </a:p>
        </p:txBody>
      </p:sp>
      <p:sp>
        <p:nvSpPr>
          <p:cNvPr id="35" name="Shape 32"/>
          <p:cNvSpPr/>
          <p:nvPr/>
        </p:nvSpPr>
        <p:spPr>
          <a:xfrm>
            <a:off x="6355080" y="5532120"/>
            <a:ext cx="539496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6446520" y="5577840"/>
            <a:ext cx="5212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Reserve Diversification</a:t>
            </a:r>
            <a:endParaRPr lang="en-US" sz="1300" dirty="0"/>
          </a:p>
        </p:txBody>
      </p:sp>
      <p:sp>
        <p:nvSpPr>
          <p:cNvPr id="37" name="Text 34"/>
          <p:cNvSpPr/>
          <p:nvPr/>
        </p:nvSpPr>
        <p:spPr>
          <a:xfrm>
            <a:off x="6446520" y="5852160"/>
            <a:ext cx="52120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More gold; currency basket mix</a:t>
            </a:r>
            <a:endParaRPr lang="en-US" sz="1100" dirty="0"/>
          </a:p>
        </p:txBody>
      </p:sp>
      <p:sp>
        <p:nvSpPr>
          <p:cNvPr id="38" name="Text 35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39" name="Text 36"/>
          <p:cNvSpPr/>
          <p:nvPr/>
        </p:nvSpPr>
        <p:spPr>
          <a:xfrm>
            <a:off x="8503920" y="6537960"/>
            <a:ext cx="3337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 — Part 2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0EA5E9"/>
          </a:solidFill>
          <a:ln/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54864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FBBF24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TOPIC 09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457200" y="1188720"/>
            <a:ext cx="1097280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Social Media Addiction</a:t>
            </a:r>
            <a:endParaRPr lang="en-US" sz="5400" dirty="0"/>
          </a:p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Trial (USA)</a:t>
            </a:r>
            <a:endParaRPr lang="en-US" sz="5400" dirty="0"/>
          </a:p>
        </p:txBody>
      </p:sp>
      <p:sp>
        <p:nvSpPr>
          <p:cNvPr id="6" name="Text 3"/>
          <p:cNvSpPr/>
          <p:nvPr/>
        </p:nvSpPr>
        <p:spPr>
          <a:xfrm>
            <a:off x="457200" y="352044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i="1" dirty="0">
                <a:solidFill>
                  <a:srgbClr val="FBBF24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"Are platforms products — or publishers? A legal war for the attention of a generation."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457200" y="4754880"/>
            <a:ext cx="1783080" cy="548640"/>
          </a:xfrm>
          <a:prstGeom prst="roundRect">
            <a:avLst>
              <a:gd name="adj" fmla="val 13333"/>
            </a:avLst>
          </a:prstGeom>
          <a:solidFill>
            <a:srgbClr val="1E293B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754880"/>
            <a:ext cx="1783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Meta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2331720" y="4754880"/>
            <a:ext cx="1783080" cy="548640"/>
          </a:xfrm>
          <a:prstGeom prst="roundRect">
            <a:avLst>
              <a:gd name="adj" fmla="val 13333"/>
            </a:avLst>
          </a:prstGeom>
          <a:solidFill>
            <a:srgbClr val="1E293B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2331720" y="4754880"/>
            <a:ext cx="1783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TikTok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4206240" y="4754880"/>
            <a:ext cx="1783080" cy="548640"/>
          </a:xfrm>
          <a:prstGeom prst="roundRect">
            <a:avLst>
              <a:gd name="adj" fmla="val 13333"/>
            </a:avLst>
          </a:prstGeom>
          <a:solidFill>
            <a:srgbClr val="1E293B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206240" y="4754880"/>
            <a:ext cx="1783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Snap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6080760" y="4754880"/>
            <a:ext cx="1783080" cy="548640"/>
          </a:xfrm>
          <a:prstGeom prst="roundRect">
            <a:avLst>
              <a:gd name="adj" fmla="val 13333"/>
            </a:avLst>
          </a:prstGeom>
          <a:solidFill>
            <a:srgbClr val="1E293B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080760" y="4754880"/>
            <a:ext cx="1783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Google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7955280" y="4754880"/>
            <a:ext cx="1783080" cy="548640"/>
          </a:xfrm>
          <a:prstGeom prst="roundRect">
            <a:avLst>
              <a:gd name="adj" fmla="val 13333"/>
            </a:avLst>
          </a:prstGeom>
          <a:solidFill>
            <a:srgbClr val="1E293B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955280" y="4754880"/>
            <a:ext cx="1783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Section 230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9829800" y="4754880"/>
            <a:ext cx="1783080" cy="548640"/>
          </a:xfrm>
          <a:prstGeom prst="roundRect">
            <a:avLst>
              <a:gd name="adj" fmla="val 13333"/>
            </a:avLst>
          </a:prstGeom>
          <a:solidFill>
            <a:srgbClr val="1E293B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9829800" y="4754880"/>
            <a:ext cx="1783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First Amendment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457200" y="57607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Consolidated under Multi-District Litigation (MDL) in U.S. federal courts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8503920" y="6537960"/>
            <a:ext cx="3337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 — Part 2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594360"/>
            <a:ext cx="3474720" cy="411480"/>
          </a:xfrm>
          <a:prstGeom prst="rect">
            <a:avLst/>
          </a:prstGeom>
          <a:solidFill>
            <a:srgbClr val="0EA5E9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74320" y="594360"/>
            <a:ext cx="3383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TOPIC 09  •  Social Media Trial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1143000"/>
            <a:ext cx="1143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The Three Legal Claims  vs  Two Defenses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365760" y="1737360"/>
            <a:ext cx="11430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Know the pincer: product liability + negligence + consumer protection.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65760" y="2286000"/>
            <a:ext cx="5669280" cy="4114800"/>
          </a:xfrm>
          <a:prstGeom prst="rect">
            <a:avLst/>
          </a:prstGeom>
          <a:solidFill>
            <a:srgbClr val="FEE2E2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5760" y="2286000"/>
            <a:ext cx="5669280" cy="50292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57200" y="2286000"/>
            <a:ext cx="5577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PLAINTIFF CLAIMS (vs Platforms)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502920" y="2926080"/>
            <a:ext cx="539496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02920" y="2926080"/>
            <a:ext cx="109728" cy="100584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85800" y="3017520"/>
            <a:ext cx="5120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Product Liability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685800" y="3291840"/>
            <a:ext cx="5120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Algorithms maximise engagement → encourage compulsive usage. "Defective design" harming users.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502920" y="4023360"/>
            <a:ext cx="539496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502920" y="4023360"/>
            <a:ext cx="109728" cy="100584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85800" y="4114800"/>
            <a:ext cx="5120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Negligence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685800" y="4389120"/>
            <a:ext cx="5120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Failure to WARN users of risks &amp; to PROTECT MINORS from harm.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502920" y="5120640"/>
            <a:ext cx="539496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02920" y="5120640"/>
            <a:ext cx="109728" cy="100584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85800" y="5212080"/>
            <a:ext cx="5120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Consumer Protection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685800" y="5486400"/>
            <a:ext cx="5120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Misleading users about safety. Lack of transparency in algorithms.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6217920" y="2286000"/>
            <a:ext cx="5669280" cy="4114800"/>
          </a:xfrm>
          <a:prstGeom prst="rect">
            <a:avLst/>
          </a:prstGeom>
          <a:solidFill>
            <a:srgbClr val="DBEAFE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217920" y="2286000"/>
            <a:ext cx="5669280" cy="502920"/>
          </a:xfrm>
          <a:prstGeom prst="rect">
            <a:avLst/>
          </a:prstGeom>
          <a:solidFill>
            <a:srgbClr val="0EA5E9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6309360" y="2286000"/>
            <a:ext cx="5577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COMPANY DEFENSES</a:t>
            </a:r>
            <a:endParaRPr lang="en-US" sz="1400" dirty="0"/>
          </a:p>
        </p:txBody>
      </p:sp>
      <p:sp>
        <p:nvSpPr>
          <p:cNvPr id="26" name="Shape 23"/>
          <p:cNvSpPr/>
          <p:nvPr/>
        </p:nvSpPr>
        <p:spPr>
          <a:xfrm>
            <a:off x="6355080" y="2926080"/>
            <a:ext cx="539496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6355080" y="2926080"/>
            <a:ext cx="109728" cy="1005840"/>
          </a:xfrm>
          <a:prstGeom prst="rect">
            <a:avLst/>
          </a:prstGeom>
          <a:solidFill>
            <a:srgbClr val="0EA5E9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6537960" y="2999232"/>
            <a:ext cx="5166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Section 230 — Communications Decency Act</a:t>
            </a:r>
            <a:endParaRPr lang="en-US" sz="1200" dirty="0"/>
          </a:p>
        </p:txBody>
      </p:sp>
      <p:sp>
        <p:nvSpPr>
          <p:cNvPr id="29" name="Text 26"/>
          <p:cNvSpPr/>
          <p:nvPr/>
        </p:nvSpPr>
        <p:spPr>
          <a:xfrm>
            <a:off x="6537960" y="3364992"/>
            <a:ext cx="51663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Protects platforms from liability for user-generated content. "We are PLATFORMS, not PUBLISHERS."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6355080" y="4023360"/>
            <a:ext cx="539496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6355080" y="4023360"/>
            <a:ext cx="109728" cy="1005840"/>
          </a:xfrm>
          <a:prstGeom prst="rect">
            <a:avLst/>
          </a:prstGeom>
          <a:solidFill>
            <a:srgbClr val="0EA5E9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6537960" y="4096512"/>
            <a:ext cx="5166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First Amendment</a:t>
            </a:r>
            <a:endParaRPr lang="en-US" sz="1200" dirty="0"/>
          </a:p>
        </p:txBody>
      </p:sp>
      <p:sp>
        <p:nvSpPr>
          <p:cNvPr id="33" name="Text 30"/>
          <p:cNvSpPr/>
          <p:nvPr/>
        </p:nvSpPr>
        <p:spPr>
          <a:xfrm>
            <a:off x="6537960" y="4462272"/>
            <a:ext cx="51663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Regulation may restrict EXPRESSION — over-regulation unconstitutional.</a:t>
            </a:r>
            <a:endParaRPr lang="en-US" sz="1100" dirty="0"/>
          </a:p>
        </p:txBody>
      </p:sp>
      <p:sp>
        <p:nvSpPr>
          <p:cNvPr id="34" name="Shape 31"/>
          <p:cNvSpPr/>
          <p:nvPr/>
        </p:nvSpPr>
        <p:spPr>
          <a:xfrm>
            <a:off x="6355080" y="5120640"/>
            <a:ext cx="539496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6355080" y="5120640"/>
            <a:ext cx="109728" cy="1005840"/>
          </a:xfrm>
          <a:prstGeom prst="rect">
            <a:avLst/>
          </a:prstGeom>
          <a:solidFill>
            <a:srgbClr val="0EA5E9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6537960" y="5193792"/>
            <a:ext cx="5166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User Autonomy</a:t>
            </a:r>
            <a:endParaRPr lang="en-US" sz="1200" dirty="0"/>
          </a:p>
        </p:txBody>
      </p:sp>
      <p:sp>
        <p:nvSpPr>
          <p:cNvPr id="37" name="Text 34"/>
          <p:cNvSpPr/>
          <p:nvPr/>
        </p:nvSpPr>
        <p:spPr>
          <a:xfrm>
            <a:off x="6537960" y="5559552"/>
            <a:ext cx="51663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Usage is voluntary; platforms aren't responsible for individual behaviour.</a:t>
            </a:r>
            <a:endParaRPr lang="en-US" sz="1100" dirty="0"/>
          </a:p>
        </p:txBody>
      </p:sp>
      <p:sp>
        <p:nvSpPr>
          <p:cNvPr id="38" name="Text 35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39" name="Text 36"/>
          <p:cNvSpPr/>
          <p:nvPr/>
        </p:nvSpPr>
        <p:spPr>
          <a:xfrm>
            <a:off x="8503920" y="6537960"/>
            <a:ext cx="3337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 — Part 2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594360"/>
            <a:ext cx="3474720" cy="411480"/>
          </a:xfrm>
          <a:prstGeom prst="rect">
            <a:avLst/>
          </a:prstGeom>
          <a:solidFill>
            <a:srgbClr val="0EA5E9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74320" y="594360"/>
            <a:ext cx="3383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TOPIC 09  •  Social Media Trial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1143000"/>
            <a:ext cx="1143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Public Health vs Free Speech — and India's Mirror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365760" y="1737360"/>
            <a:ext cx="11430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The fight goes global. What does Indian law say?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65760" y="2286000"/>
            <a:ext cx="11521440" cy="105156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5760" y="2286000"/>
            <a:ext cx="11521440" cy="73152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48640" y="242316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F6B35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🔥  CORE LEGAL CONFLICT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548640" y="27432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i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Protecting Minors' Mental Health   ⚔   Protecting Digital Free Speech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365760" y="3520440"/>
            <a:ext cx="5669280" cy="283464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365760" y="3520440"/>
            <a:ext cx="5669280" cy="45720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57200" y="3520440"/>
            <a:ext cx="5577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FOCUS ON MINORS — DOCUMENTED HARMS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502920" y="40690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⛔ Mental health harm (rising in teens)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502920" y="4453128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⛔ Depression, anxiety clusters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502920" y="4837176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⛔ Reduced attention span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502920" y="5221224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⛔ Sleep deprivation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502920" y="5605272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⛔ Body image / self-esteem impact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502920" y="59893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📌 Schools &amp; parents joined lawsuits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6217920" y="3520440"/>
            <a:ext cx="5669280" cy="2834640"/>
          </a:xfrm>
          <a:prstGeom prst="rect">
            <a:avLst/>
          </a:prstGeom>
          <a:solidFill>
            <a:srgbClr val="FEF3C7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217920" y="3520440"/>
            <a:ext cx="5669280" cy="457200"/>
          </a:xfrm>
          <a:prstGeom prst="rect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309360" y="3520440"/>
            <a:ext cx="5577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INDIAN CONTEXT — NO DIRECT EQUIVALENT YET</a:t>
            </a:r>
            <a:endParaRPr lang="en-US" sz="1200" dirty="0"/>
          </a:p>
        </p:txBody>
      </p:sp>
      <p:sp>
        <p:nvSpPr>
          <p:cNvPr id="24" name="Text 21"/>
          <p:cNvSpPr/>
          <p:nvPr/>
        </p:nvSpPr>
        <p:spPr>
          <a:xfrm>
            <a:off x="6355080" y="40690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📜 Information Technology Act, 2000</a:t>
            </a:r>
            <a:endParaRPr lang="en-US" sz="1100" dirty="0"/>
          </a:p>
        </p:txBody>
      </p:sp>
      <p:sp>
        <p:nvSpPr>
          <p:cNvPr id="25" name="Text 22"/>
          <p:cNvSpPr/>
          <p:nvPr/>
        </p:nvSpPr>
        <p:spPr>
          <a:xfrm>
            <a:off x="6355080" y="4453128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📜 IT Rules, 2021 (intermediary guidelines)</a:t>
            </a:r>
            <a:endParaRPr lang="en-US" sz="1100" dirty="0"/>
          </a:p>
        </p:txBody>
      </p:sp>
      <p:sp>
        <p:nvSpPr>
          <p:cNvPr id="26" name="Text 23"/>
          <p:cNvSpPr/>
          <p:nvPr/>
        </p:nvSpPr>
        <p:spPr>
          <a:xfrm>
            <a:off x="6355080" y="4837176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📜 Digital Personal Data Protection Act, 2023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6355080" y="5221224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⚖ Duty of care + age-gating proposals</a:t>
            </a:r>
            <a:endParaRPr lang="en-US" sz="1100" dirty="0"/>
          </a:p>
        </p:txBody>
      </p:sp>
      <p:sp>
        <p:nvSpPr>
          <p:cNvPr id="28" name="Text 25"/>
          <p:cNvSpPr/>
          <p:nvPr/>
        </p:nvSpPr>
        <p:spPr>
          <a:xfrm>
            <a:off x="6355080" y="5605272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⚖ Algorithm transparency under debate</a:t>
            </a:r>
            <a:endParaRPr lang="en-US" sz="1100" dirty="0"/>
          </a:p>
        </p:txBody>
      </p:sp>
      <p:sp>
        <p:nvSpPr>
          <p:cNvPr id="29" name="Text 26"/>
          <p:cNvSpPr/>
          <p:nvPr/>
        </p:nvSpPr>
        <p:spPr>
          <a:xfrm>
            <a:off x="6355080" y="59893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📌 Platform accountability = live policy issue</a:t>
            </a:r>
            <a:endParaRPr lang="en-US" sz="1100" dirty="0"/>
          </a:p>
        </p:txBody>
      </p:sp>
      <p:sp>
        <p:nvSpPr>
          <p:cNvPr id="30" name="Text 27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31" name="Text 28"/>
          <p:cNvSpPr/>
          <p:nvPr/>
        </p:nvSpPr>
        <p:spPr>
          <a:xfrm>
            <a:off x="8503920" y="6537960"/>
            <a:ext cx="3337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 — Part 2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54864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FBBF24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TOPIC 10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457200" y="1188720"/>
            <a:ext cx="1097280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World Air Quality</a:t>
            </a:r>
            <a:endParaRPr lang="en-US" sz="6000" dirty="0"/>
          </a:p>
          <a:p>
            <a:pPr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Report 2025</a:t>
            </a:r>
            <a:endParaRPr lang="en-US" sz="6000" dirty="0"/>
          </a:p>
        </p:txBody>
      </p:sp>
      <p:sp>
        <p:nvSpPr>
          <p:cNvPr id="6" name="Text 3"/>
          <p:cNvSpPr/>
          <p:nvPr/>
        </p:nvSpPr>
        <p:spPr>
          <a:xfrm>
            <a:off x="457200" y="356616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i="1" dirty="0">
                <a:solidFill>
                  <a:srgbClr val="FBBF24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"Delhi tops the capitals. India tops the polluted rankings. Only 14% of cities meet WHO."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457200" y="4663440"/>
            <a:ext cx="2651760" cy="1280160"/>
          </a:xfrm>
          <a:prstGeom prst="rect">
            <a:avLst/>
          </a:prstGeom>
          <a:solidFill>
            <a:srgbClr val="1E293B"/>
          </a:solidFill>
          <a:ln w="25400">
            <a:solidFill>
              <a:srgbClr val="FF6B3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754880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IQAir</a:t>
            </a:r>
            <a:endParaRPr lang="en-US" sz="2600" dirty="0"/>
          </a:p>
        </p:txBody>
      </p:sp>
      <p:sp>
        <p:nvSpPr>
          <p:cNvPr id="9" name="Text 6"/>
          <p:cNvSpPr/>
          <p:nvPr/>
        </p:nvSpPr>
        <p:spPr>
          <a:xfrm>
            <a:off x="457200" y="539496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spc="300" kern="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PUBLISHER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3291840" y="4663440"/>
            <a:ext cx="2651760" cy="1280160"/>
          </a:xfrm>
          <a:prstGeom prst="rect">
            <a:avLst/>
          </a:prstGeom>
          <a:solidFill>
            <a:srgbClr val="1E293B"/>
          </a:solidFill>
          <a:ln w="25400">
            <a:solidFill>
              <a:srgbClr val="FF6B35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3291840" y="4754880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PM2.5</a:t>
            </a:r>
            <a:endParaRPr lang="en-US" sz="2600" dirty="0"/>
          </a:p>
        </p:txBody>
      </p:sp>
      <p:sp>
        <p:nvSpPr>
          <p:cNvPr id="12" name="Text 9"/>
          <p:cNvSpPr/>
          <p:nvPr/>
        </p:nvSpPr>
        <p:spPr>
          <a:xfrm>
            <a:off x="3291840" y="539496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spc="300" kern="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KEY INDICATOR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6126480" y="4663440"/>
            <a:ext cx="2651760" cy="1280160"/>
          </a:xfrm>
          <a:prstGeom prst="rect">
            <a:avLst/>
          </a:prstGeom>
          <a:solidFill>
            <a:srgbClr val="1E293B"/>
          </a:solidFill>
          <a:ln w="25400">
            <a:solidFill>
              <a:srgbClr val="FF6B3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126480" y="4754880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5 µg/m³</a:t>
            </a:r>
            <a:endParaRPr lang="en-US" sz="2600" dirty="0"/>
          </a:p>
        </p:txBody>
      </p:sp>
      <p:sp>
        <p:nvSpPr>
          <p:cNvPr id="15" name="Text 12"/>
          <p:cNvSpPr/>
          <p:nvPr/>
        </p:nvSpPr>
        <p:spPr>
          <a:xfrm>
            <a:off x="6126480" y="539496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spc="300" kern="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WHO LIMIT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8961120" y="4663440"/>
            <a:ext cx="2651760" cy="1280160"/>
          </a:xfrm>
          <a:prstGeom prst="rect">
            <a:avLst/>
          </a:prstGeom>
          <a:solidFill>
            <a:srgbClr val="1E293B"/>
          </a:solidFill>
          <a:ln w="25400">
            <a:solidFill>
              <a:srgbClr val="FF6B35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961120" y="4754880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14%</a:t>
            </a:r>
            <a:endParaRPr lang="en-US" sz="2600" dirty="0"/>
          </a:p>
        </p:txBody>
      </p:sp>
      <p:sp>
        <p:nvSpPr>
          <p:cNvPr id="18" name="Text 15"/>
          <p:cNvSpPr/>
          <p:nvPr/>
        </p:nvSpPr>
        <p:spPr>
          <a:xfrm>
            <a:off x="8961120" y="539496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spc="300" kern="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CITIES MEETING WHO</a:t>
            </a: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8503920" y="6537960"/>
            <a:ext cx="3337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 — Part 2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594360"/>
            <a:ext cx="3474720" cy="41148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74320" y="594360"/>
            <a:ext cx="3383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TOPIC 10  •  World AQI 2025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1143000"/>
            <a:ext cx="1143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The Report + The Invisible Killer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365760" y="1737360"/>
            <a:ext cx="11430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Who publishes it, and why PM2.5 is the pollutant that matters.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65760" y="2286000"/>
            <a:ext cx="5669280" cy="406908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5760" y="2286000"/>
            <a:ext cx="5669280" cy="45720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57200" y="22860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THE REPORT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502920" y="288036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Released annually by IQAir (Swiss)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502920" y="3291840"/>
            <a:ext cx="5486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📍 Measures global air pollution using PM2.5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502920" y="3749040"/>
            <a:ext cx="5486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📍 Coverage: 100+ countries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502920" y="4206240"/>
            <a:ext cx="5486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📍 Coverage: thousands of cities worldwide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502920" y="4663440"/>
            <a:ext cx="5486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📍 Benchmark: WHO Air Quality Guidelines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502920" y="5120640"/>
            <a:ext cx="5486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📍 Widely cited by UNEP, WHO, governments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502920" y="5577840"/>
            <a:ext cx="5486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📍 March 2026 report = data from 2025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6217920" y="2286000"/>
            <a:ext cx="5669280" cy="4069080"/>
          </a:xfrm>
          <a:prstGeom prst="rect">
            <a:avLst/>
          </a:prstGeom>
          <a:solidFill>
            <a:srgbClr val="FEE2E2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217920" y="2286000"/>
            <a:ext cx="5669280" cy="45720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309360" y="22860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PM2.5 — THE KEY INDICATOR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6355080" y="288036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Fine particulate matter ≤ 2.5 microns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6355080" y="3291840"/>
            <a:ext cx="5486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🫁 Penetrates lungs AND bloodstream</a:t>
            </a:r>
            <a:endParaRPr lang="en-US" sz="1200" dirty="0"/>
          </a:p>
        </p:txBody>
      </p:sp>
      <p:sp>
        <p:nvSpPr>
          <p:cNvPr id="23" name="Text 20"/>
          <p:cNvSpPr/>
          <p:nvPr/>
        </p:nvSpPr>
        <p:spPr>
          <a:xfrm>
            <a:off x="6355080" y="3749040"/>
            <a:ext cx="5486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💔 Linked to lung disease, heart disease, stroke</a:t>
            </a:r>
            <a:endParaRPr lang="en-US" sz="1200" dirty="0"/>
          </a:p>
        </p:txBody>
      </p:sp>
      <p:sp>
        <p:nvSpPr>
          <p:cNvPr id="24" name="Text 21"/>
          <p:cNvSpPr/>
          <p:nvPr/>
        </p:nvSpPr>
        <p:spPr>
          <a:xfrm>
            <a:off x="6355080" y="4206240"/>
            <a:ext cx="5486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👶 Especially harmful to children &amp; elderly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6355080" y="4663440"/>
            <a:ext cx="5486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⚖ WHO SAFE LIMIT: 5 µg/m³ (annual average)</a:t>
            </a:r>
            <a:endParaRPr lang="en-US" sz="1200" dirty="0"/>
          </a:p>
        </p:txBody>
      </p:sp>
      <p:sp>
        <p:nvSpPr>
          <p:cNvPr id="26" name="Text 23"/>
          <p:cNvSpPr/>
          <p:nvPr/>
        </p:nvSpPr>
        <p:spPr>
          <a:xfrm>
            <a:off x="6355080" y="5120640"/>
            <a:ext cx="5486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🌍 Most countries vastly EXCEED this limit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6355080" y="5577840"/>
            <a:ext cx="5486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🔥 Sources: fossil fuels, vehicles, crop burning</a:t>
            </a:r>
            <a:endParaRPr lang="en-US" sz="1200" dirty="0"/>
          </a:p>
        </p:txBody>
      </p:sp>
      <p:sp>
        <p:nvSpPr>
          <p:cNvPr id="28" name="Text 25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29" name="Text 26"/>
          <p:cNvSpPr/>
          <p:nvPr/>
        </p:nvSpPr>
        <p:spPr>
          <a:xfrm>
            <a:off x="8503920" y="6537960"/>
            <a:ext cx="3337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 — Part 2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594360"/>
            <a:ext cx="3474720" cy="41148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74320" y="594360"/>
            <a:ext cx="3383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TOPIC 10  •  World AQI 2025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1143000"/>
            <a:ext cx="1143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Global Findings + India's Performance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365760" y="1737360"/>
            <a:ext cx="11430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Where the world stands, and how India compares.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65760" y="2286000"/>
            <a:ext cx="5669280" cy="406908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5760" y="2286000"/>
            <a:ext cx="5669280" cy="50292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57200" y="2286000"/>
            <a:ext cx="5486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TOP POLLUTED COUNTRIES 2025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502920" y="2926080"/>
            <a:ext cx="544068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02920" y="2926080"/>
            <a:ext cx="777240" cy="475488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02920" y="2926080"/>
            <a:ext cx="7772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1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1371600" y="2926080"/>
            <a:ext cx="457200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Bangladesh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502920" y="3474720"/>
            <a:ext cx="544068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502920" y="3474720"/>
            <a:ext cx="777240" cy="475488"/>
          </a:xfrm>
          <a:prstGeom prst="rect">
            <a:avLst/>
          </a:prstGeom>
          <a:solidFill>
            <a:srgbClr val="EA580C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02920" y="3474720"/>
            <a:ext cx="7772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2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1371600" y="3474720"/>
            <a:ext cx="457200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Pakistan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502920" y="4023360"/>
            <a:ext cx="544068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02920" y="4023360"/>
            <a:ext cx="777240" cy="475488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502920" y="4023360"/>
            <a:ext cx="7772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3-6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1371600" y="4023360"/>
            <a:ext cx="457200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India (ranges by dataset)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502920" y="4572000"/>
            <a:ext cx="544068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502920" y="4572000"/>
            <a:ext cx="777240" cy="475488"/>
          </a:xfrm>
          <a:prstGeom prst="rect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502920" y="4572000"/>
            <a:ext cx="7772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—</a:t>
            </a:r>
            <a:endParaRPr lang="en-US" sz="1300" dirty="0"/>
          </a:p>
        </p:txBody>
      </p:sp>
      <p:sp>
        <p:nvSpPr>
          <p:cNvPr id="26" name="Text 23"/>
          <p:cNvSpPr/>
          <p:nvPr/>
        </p:nvSpPr>
        <p:spPr>
          <a:xfrm>
            <a:off x="1371600" y="4572000"/>
            <a:ext cx="457200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Chad</a:t>
            </a:r>
            <a:endParaRPr lang="en-US" sz="1200" dirty="0"/>
          </a:p>
        </p:txBody>
      </p:sp>
      <p:sp>
        <p:nvSpPr>
          <p:cNvPr id="27" name="Shape 24"/>
          <p:cNvSpPr/>
          <p:nvPr/>
        </p:nvSpPr>
        <p:spPr>
          <a:xfrm>
            <a:off x="502920" y="5120640"/>
            <a:ext cx="544068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502920" y="5120640"/>
            <a:ext cx="777240" cy="475488"/>
          </a:xfrm>
          <a:prstGeom prst="rect">
            <a:avLst/>
          </a:prstGeom>
          <a:solidFill>
            <a:srgbClr val="0EA5E9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502920" y="5120640"/>
            <a:ext cx="7772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—</a:t>
            </a:r>
            <a:endParaRPr lang="en-US" sz="1300" dirty="0"/>
          </a:p>
        </p:txBody>
      </p:sp>
      <p:sp>
        <p:nvSpPr>
          <p:cNvPr id="30" name="Text 27"/>
          <p:cNvSpPr/>
          <p:nvPr/>
        </p:nvSpPr>
        <p:spPr>
          <a:xfrm>
            <a:off x="1371600" y="5120640"/>
            <a:ext cx="457200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Asia = most polluted region globally</a:t>
            </a:r>
            <a:endParaRPr lang="en-US" sz="1200" dirty="0"/>
          </a:p>
        </p:txBody>
      </p:sp>
      <p:sp>
        <p:nvSpPr>
          <p:cNvPr id="31" name="Shape 28"/>
          <p:cNvSpPr/>
          <p:nvPr/>
        </p:nvSpPr>
        <p:spPr>
          <a:xfrm>
            <a:off x="502920" y="5669280"/>
            <a:ext cx="544068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502920" y="5669280"/>
            <a:ext cx="777240" cy="475488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502920" y="5669280"/>
            <a:ext cx="7772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—</a:t>
            </a:r>
            <a:endParaRPr lang="en-US" sz="1300" dirty="0"/>
          </a:p>
        </p:txBody>
      </p:sp>
      <p:sp>
        <p:nvSpPr>
          <p:cNvPr id="34" name="Text 31"/>
          <p:cNvSpPr/>
          <p:nvPr/>
        </p:nvSpPr>
        <p:spPr>
          <a:xfrm>
            <a:off x="1371600" y="5669280"/>
            <a:ext cx="457200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Only ~14% cities meet WHO standard</a:t>
            </a:r>
            <a:endParaRPr lang="en-US" sz="1200" dirty="0"/>
          </a:p>
        </p:txBody>
      </p:sp>
      <p:sp>
        <p:nvSpPr>
          <p:cNvPr id="35" name="Shape 32"/>
          <p:cNvSpPr/>
          <p:nvPr/>
        </p:nvSpPr>
        <p:spPr>
          <a:xfrm>
            <a:off x="6217920" y="2286000"/>
            <a:ext cx="5669280" cy="4069080"/>
          </a:xfrm>
          <a:prstGeom prst="rect">
            <a:avLst/>
          </a:prstGeom>
          <a:solidFill>
            <a:srgbClr val="FEF3C7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6217920" y="2286000"/>
            <a:ext cx="5669280" cy="50292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6309360" y="2286000"/>
            <a:ext cx="5486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INDIA — ON THE FRONT LINE</a:t>
            </a:r>
            <a:endParaRPr lang="en-US" sz="1300" dirty="0"/>
          </a:p>
        </p:txBody>
      </p:sp>
      <p:sp>
        <p:nvSpPr>
          <p:cNvPr id="38" name="Text 35"/>
          <p:cNvSpPr/>
          <p:nvPr/>
        </p:nvSpPr>
        <p:spPr>
          <a:xfrm>
            <a:off x="6355080" y="29260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Average PM2.5 = ~10× WHO safe limit</a:t>
            </a:r>
            <a:endParaRPr lang="en-US" sz="1400" dirty="0"/>
          </a:p>
        </p:txBody>
      </p:sp>
      <p:sp>
        <p:nvSpPr>
          <p:cNvPr id="39" name="Text 36"/>
          <p:cNvSpPr/>
          <p:nvPr/>
        </p:nvSpPr>
        <p:spPr>
          <a:xfrm>
            <a:off x="6355080" y="32918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i="1" dirty="0">
                <a:solidFill>
                  <a:srgbClr val="DC2626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DELHI — most polluted capital in the world</a:t>
            </a:r>
            <a:endParaRPr lang="en-US" sz="1300" dirty="0"/>
          </a:p>
        </p:txBody>
      </p:sp>
      <p:sp>
        <p:nvSpPr>
          <p:cNvPr id="40" name="Text 37"/>
          <p:cNvSpPr/>
          <p:nvPr/>
        </p:nvSpPr>
        <p:spPr>
          <a:xfrm>
            <a:off x="6355080" y="37490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6-10 of world's most polluted cities are Indian</a:t>
            </a:r>
            <a:endParaRPr lang="en-US" sz="1100" dirty="0"/>
          </a:p>
        </p:txBody>
      </p:sp>
      <p:sp>
        <p:nvSpPr>
          <p:cNvPr id="41" name="Text 38"/>
          <p:cNvSpPr/>
          <p:nvPr/>
        </p:nvSpPr>
        <p:spPr>
          <a:xfrm>
            <a:off x="6355080" y="41605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Cities: Delhi, Noida, Gurugram, Faridabad</a:t>
            </a:r>
            <a:endParaRPr lang="en-US" sz="1100" dirty="0"/>
          </a:p>
        </p:txBody>
      </p:sp>
      <p:sp>
        <p:nvSpPr>
          <p:cNvPr id="42" name="Text 39"/>
          <p:cNvSpPr/>
          <p:nvPr/>
        </p:nvSpPr>
        <p:spPr>
          <a:xfrm>
            <a:off x="6355080" y="457200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Northern India = pollution hotspot</a:t>
            </a:r>
            <a:endParaRPr lang="en-US" sz="1100" dirty="0"/>
          </a:p>
        </p:txBody>
      </p:sp>
      <p:sp>
        <p:nvSpPr>
          <p:cNvPr id="43" name="Text 40"/>
          <p:cNvSpPr/>
          <p:nvPr/>
        </p:nvSpPr>
        <p:spPr>
          <a:xfrm>
            <a:off x="6355080" y="49834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INDO-GANGETIC PLAIN worst affected</a:t>
            </a:r>
            <a:endParaRPr lang="en-US" sz="1100" dirty="0"/>
          </a:p>
        </p:txBody>
      </p:sp>
      <p:sp>
        <p:nvSpPr>
          <p:cNvPr id="44" name="Text 41"/>
          <p:cNvSpPr/>
          <p:nvPr/>
        </p:nvSpPr>
        <p:spPr>
          <a:xfrm>
            <a:off x="6355080" y="539496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Causes: crop burning, construction dust</a:t>
            </a:r>
            <a:endParaRPr lang="en-US" sz="1100" dirty="0"/>
          </a:p>
        </p:txBody>
      </p:sp>
      <p:sp>
        <p:nvSpPr>
          <p:cNvPr id="45" name="Text 42"/>
          <p:cNvSpPr/>
          <p:nvPr/>
        </p:nvSpPr>
        <p:spPr>
          <a:xfrm>
            <a:off x="6355080" y="58064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Traffic emissions + winter inversion</a:t>
            </a:r>
            <a:endParaRPr lang="en-US" sz="1100" dirty="0"/>
          </a:p>
        </p:txBody>
      </p:sp>
      <p:sp>
        <p:nvSpPr>
          <p:cNvPr id="46" name="Text 43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47" name="Text 44"/>
          <p:cNvSpPr/>
          <p:nvPr/>
        </p:nvSpPr>
        <p:spPr>
          <a:xfrm>
            <a:off x="8503920" y="6537960"/>
            <a:ext cx="3337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 — Part 2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594360"/>
            <a:ext cx="3474720" cy="41148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74320" y="594360"/>
            <a:ext cx="3383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TOPIC 10  •  World AQI 2025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1143000"/>
            <a:ext cx="1143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Clean Air — A Constitutional Right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365760" y="1737360"/>
            <a:ext cx="11430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Three Articles that weaponise the AQI report.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65760" y="2286000"/>
            <a:ext cx="11521440" cy="109728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5760" y="2286000"/>
            <a:ext cx="1828800" cy="109728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65760" y="2286000"/>
            <a:ext cx="1828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Article 21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2011680" y="2377440"/>
            <a:ext cx="9692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FUNDAMENTAL RIGHT — RIGHT TO LIFE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2011680" y="2715768"/>
            <a:ext cx="9692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Includes right to CLEAN ENVIRONMENT. Subhash Kumar, M.C. Mehta line of cases. Pollution violates dignity.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365760" y="3474720"/>
            <a:ext cx="11521440" cy="109728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365760" y="3474720"/>
            <a:ext cx="1828800" cy="109728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365760" y="3474720"/>
            <a:ext cx="1828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Article 48A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2011680" y="3566160"/>
            <a:ext cx="9692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DIRECTIVE PRINCIPLE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2011680" y="3904488"/>
            <a:ext cx="9692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State to PROTECT &amp; IMPROVE environment, safeguard forests &amp; wildlife. Added by 42nd Amendment (1976).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365760" y="4663440"/>
            <a:ext cx="11521440" cy="109728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365760" y="4663440"/>
            <a:ext cx="1828800" cy="1097280"/>
          </a:xfrm>
          <a:prstGeom prst="rect">
            <a:avLst/>
          </a:prstGeom>
          <a:solidFill>
            <a:srgbClr val="0EA5E9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365760" y="4663440"/>
            <a:ext cx="1828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Article 51A(g)</a:t>
            </a:r>
            <a:endParaRPr lang="en-US" sz="1800" dirty="0"/>
          </a:p>
        </p:txBody>
      </p:sp>
      <p:sp>
        <p:nvSpPr>
          <p:cNvPr id="21" name="Text 18"/>
          <p:cNvSpPr/>
          <p:nvPr/>
        </p:nvSpPr>
        <p:spPr>
          <a:xfrm>
            <a:off x="2011680" y="4754880"/>
            <a:ext cx="9692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FUNDAMENTAL DUTY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2011680" y="5093208"/>
            <a:ext cx="9692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Every citizen's duty to protect &amp; improve natural environment. Citizen + State share the burden.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365760" y="5943600"/>
            <a:ext cx="11521440" cy="502920"/>
          </a:xfrm>
          <a:prstGeom prst="rect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457200" y="5943600"/>
            <a:ext cx="11430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i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🔑  "IQAir measures, WHO judges, Article 21 enforces — Delhi lives on the edge of all three."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26" name="Text 23"/>
          <p:cNvSpPr/>
          <p:nvPr/>
        </p:nvSpPr>
        <p:spPr>
          <a:xfrm>
            <a:off x="8503920" y="6537960"/>
            <a:ext cx="3337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 — Part 2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A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7C3AED"/>
          </a:solidFill>
          <a:ln/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228600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spc="800" kern="0" dirty="0">
                <a:solidFill>
                  <a:srgbClr val="7C3AED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STATIC GK VAULT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457200" y="283464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Topic 6  •  SC Status &amp; Religion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457200" y="365760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FBBF24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Presidential Orders, the commission lineage, and the SC/ST numbers.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457200" y="45720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Deep-dive facts • Cases • Dates • Names • International parallels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503920" y="6537960"/>
            <a:ext cx="3337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 — Part 2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594360"/>
            <a:ext cx="3474720" cy="41148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74320" y="594360"/>
            <a:ext cx="3383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TOPIC 06  •  SC Status &amp; Religion — STATIC GK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1143000"/>
            <a:ext cx="1143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SC Status &amp; Religion — The Facts CLAT Loves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365760" y="1737360"/>
            <a:ext cx="11430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Cases, dates, commissions, international parallels — commit these to memory.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65760" y="2286000"/>
            <a:ext cx="3794760" cy="406908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5760" y="2286000"/>
            <a:ext cx="3794760" cy="4572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57200" y="2286000"/>
            <a:ext cx="3611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CONSTITUTIONAL &amp; STATUTORY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475488" y="28346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Article 341 — SCs (President); Article 342 — STs (President)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475488" y="32461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Constitution (Scheduled Castes) Order, 1950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475488" y="365760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Constitution (Scheduled Tribes) Order, 1950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475488" y="406908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Pondicherry Order, 1951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475488" y="448056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Para 3: originally Hindus only; amended 1956 (Sikhs); 1990 (Buddhists)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475488" y="48920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Art 25 Explanation II: 'Hindu' includes Sikh, Buddhist, Jain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475488" y="53035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Art 15(4), 16(4): reservation enabling provisions; Art 17: untouchability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4251960" y="2286000"/>
            <a:ext cx="3794760" cy="406908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4251960" y="2286000"/>
            <a:ext cx="3794760" cy="4572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343400" y="2286000"/>
            <a:ext cx="3611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KEY COMMISSIONS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4361688" y="28346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Kaka Kalelkar Commission (1953) — 1st Backward Classes Commission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4361688" y="32461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Mandal Commission (1979-80) — OBC 27% reservation</a:t>
            </a:r>
            <a:endParaRPr lang="en-US" sz="1000" dirty="0"/>
          </a:p>
        </p:txBody>
      </p:sp>
      <p:sp>
        <p:nvSpPr>
          <p:cNvPr id="23" name="Text 20"/>
          <p:cNvSpPr/>
          <p:nvPr/>
        </p:nvSpPr>
        <p:spPr>
          <a:xfrm>
            <a:off x="4361688" y="365760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Ranganath Misra Commission (2004-07) — RECOMMENDED SC status for Dalit Christians/Muslims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4361688" y="406908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Sachar Committee (2005-06) — Muslim socio-economic status</a:t>
            </a:r>
            <a:endParaRPr lang="en-US" sz="1000" dirty="0"/>
          </a:p>
        </p:txBody>
      </p:sp>
      <p:sp>
        <p:nvSpPr>
          <p:cNvPr id="25" name="Text 22"/>
          <p:cNvSpPr/>
          <p:nvPr/>
        </p:nvSpPr>
        <p:spPr>
          <a:xfrm>
            <a:off x="4361688" y="448056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K. G. Balakrishnan Commission (2022) — CURRENTLY examining SC for converts</a:t>
            </a:r>
            <a:endParaRPr lang="en-US" sz="1000" dirty="0"/>
          </a:p>
        </p:txBody>
      </p:sp>
      <p:sp>
        <p:nvSpPr>
          <p:cNvPr id="26" name="Text 23"/>
          <p:cNvSpPr/>
          <p:nvPr/>
        </p:nvSpPr>
        <p:spPr>
          <a:xfrm>
            <a:off x="4361688" y="48920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K.G. Balakrishnan — 37th CJI (2007-10), 1st Dalit CJI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4361688" y="53035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National Commission for SCs — under Article 338</a:t>
            </a:r>
            <a:endParaRPr lang="en-US" sz="1000" dirty="0"/>
          </a:p>
        </p:txBody>
      </p:sp>
      <p:sp>
        <p:nvSpPr>
          <p:cNvPr id="28" name="Shape 25"/>
          <p:cNvSpPr/>
          <p:nvPr/>
        </p:nvSpPr>
        <p:spPr>
          <a:xfrm>
            <a:off x="8138160" y="2286000"/>
            <a:ext cx="3794760" cy="406908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8138160" y="2286000"/>
            <a:ext cx="3794760" cy="4572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8229600" y="2286000"/>
            <a:ext cx="3611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LANDMARK CASES &amp; DATA</a:t>
            </a:r>
            <a:endParaRPr lang="en-US" sz="1200" dirty="0"/>
          </a:p>
        </p:txBody>
      </p:sp>
      <p:sp>
        <p:nvSpPr>
          <p:cNvPr id="31" name="Text 28"/>
          <p:cNvSpPr/>
          <p:nvPr/>
        </p:nvSpPr>
        <p:spPr>
          <a:xfrm>
            <a:off x="8247888" y="28346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Punjabrao v. D.P. Meshram (1965) — conversion &amp; caste</a:t>
            </a:r>
            <a:endParaRPr lang="en-US" sz="1000" dirty="0"/>
          </a:p>
        </p:txBody>
      </p:sp>
      <p:sp>
        <p:nvSpPr>
          <p:cNvPr id="32" name="Text 29"/>
          <p:cNvSpPr/>
          <p:nvPr/>
        </p:nvSpPr>
        <p:spPr>
          <a:xfrm>
            <a:off x="8247888" y="32461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Ganpat v. Returning Officer (1975)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8247888" y="365760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Kailash Sonkar v. Maya Devi (1984) — reconversion</a:t>
            </a:r>
            <a:endParaRPr lang="en-US" sz="1000" dirty="0"/>
          </a:p>
        </p:txBody>
      </p:sp>
      <p:sp>
        <p:nvSpPr>
          <p:cNvPr id="34" name="Text 31"/>
          <p:cNvSpPr/>
          <p:nvPr/>
        </p:nvSpPr>
        <p:spPr>
          <a:xfrm>
            <a:off x="8247888" y="406908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Soosai v. UOI (1985) — burden of proof on convert</a:t>
            </a:r>
            <a:endParaRPr lang="en-US" sz="1000" dirty="0"/>
          </a:p>
        </p:txBody>
      </p:sp>
      <p:sp>
        <p:nvSpPr>
          <p:cNvPr id="35" name="Text 32"/>
          <p:cNvSpPr/>
          <p:nvPr/>
        </p:nvSpPr>
        <p:spPr>
          <a:xfrm>
            <a:off x="8247888" y="448056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Indra Sawhney v. UOI (1992) — Mandal judgment</a:t>
            </a:r>
            <a:endParaRPr lang="en-US" sz="1000" dirty="0"/>
          </a:p>
        </p:txBody>
      </p:sp>
      <p:sp>
        <p:nvSpPr>
          <p:cNvPr id="36" name="Text 33"/>
          <p:cNvSpPr/>
          <p:nvPr/>
        </p:nvSpPr>
        <p:spPr>
          <a:xfrm>
            <a:off x="8247888" y="48920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K.P. Manu v. Scrutiny Committee (2015) — reconversion restores SC status</a:t>
            </a:r>
            <a:endParaRPr lang="en-US" sz="1000" dirty="0"/>
          </a:p>
        </p:txBody>
      </p:sp>
      <p:sp>
        <p:nvSpPr>
          <p:cNvPr id="37" name="Text 34"/>
          <p:cNvSpPr/>
          <p:nvPr/>
        </p:nvSpPr>
        <p:spPr>
          <a:xfrm>
            <a:off x="8247888" y="53035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SC population: ~16.6% of India (Census 2011); ~20 crore</a:t>
            </a:r>
            <a:endParaRPr lang="en-US" sz="1000" dirty="0"/>
          </a:p>
        </p:txBody>
      </p:sp>
      <p:sp>
        <p:nvSpPr>
          <p:cNvPr id="38" name="Text 35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39" name="Text 36"/>
          <p:cNvSpPr/>
          <p:nvPr/>
        </p:nvSpPr>
        <p:spPr>
          <a:xfrm>
            <a:off x="8503920" y="6537960"/>
            <a:ext cx="3337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 — Part 2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A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DC2626"/>
          </a:solidFill>
          <a:ln/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228600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spc="800" kern="0" dirty="0">
                <a:solidFill>
                  <a:srgbClr val="DC2626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STATIC GK VAULT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457200" y="283464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Topic 7  •  World TB Day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457200" y="365760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FBBF24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Koch's bacillus, BCG, India's NTEP timeline, new drug regimens.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457200" y="45720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Deep-dive facts • Cases • Dates • Names • International parallels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503920" y="6537960"/>
            <a:ext cx="3337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 — Part 2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594360"/>
            <a:ext cx="3474720" cy="41148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74320" y="594360"/>
            <a:ext cx="3383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TOPIC 07  •  World TB Day — STATIC GK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1143000"/>
            <a:ext cx="1143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World TB Day — The Facts CLAT Loves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365760" y="1737360"/>
            <a:ext cx="11430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Cases, dates, commissions, international parallels — commit these to memory.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65760" y="2286000"/>
            <a:ext cx="3794760" cy="406908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5760" y="2286000"/>
            <a:ext cx="3794760" cy="45720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57200" y="2286000"/>
            <a:ext cx="3611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DISCOVERY &amp; VACCINE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475488" y="28346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Robert Koch — German microbiologist; announcement 24 Mar 1882, Berlin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475488" y="32461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Nobel Prize in Physiology/Medicine — 1905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475488" y="365760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Isolated Mycobacterium tuberculosis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475488" y="406908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Koch's Postulates — rules to link microbe to disease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475488" y="448056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BCG vaccine — Albert Calmette + Camille Guérin (1921)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475488" y="48920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India introduced BCG in 1948; compulsory for infants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475488" y="53035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Universal Immunisation Programme (UIP) — BCG at birth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4251960" y="2286000"/>
            <a:ext cx="3794760" cy="406908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4251960" y="2286000"/>
            <a:ext cx="3794760" cy="45720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343400" y="2286000"/>
            <a:ext cx="3611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INDIA PROGRAMMES TIMELINE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4361688" y="28346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National TB Programme (NTP) — 1962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4361688" y="32461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Revised National TB Control Programme (RNTCP) — 1997</a:t>
            </a:r>
            <a:endParaRPr lang="en-US" sz="1000" dirty="0"/>
          </a:p>
        </p:txBody>
      </p:sp>
      <p:sp>
        <p:nvSpPr>
          <p:cNvPr id="23" name="Text 20"/>
          <p:cNvSpPr/>
          <p:nvPr/>
        </p:nvSpPr>
        <p:spPr>
          <a:xfrm>
            <a:off x="4361688" y="365760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DOTS (Directly Observed Treatment, Short-course) — 1997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4361688" y="406908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Renamed National TB Elimination Programme (NTEP) — 2020</a:t>
            </a:r>
            <a:endParaRPr lang="en-US" sz="1000" dirty="0"/>
          </a:p>
        </p:txBody>
      </p:sp>
      <p:sp>
        <p:nvSpPr>
          <p:cNvPr id="25" name="Text 22"/>
          <p:cNvSpPr/>
          <p:nvPr/>
        </p:nvSpPr>
        <p:spPr>
          <a:xfrm>
            <a:off x="4361688" y="448056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Nikshay Portal — digital case management</a:t>
            </a:r>
            <a:endParaRPr lang="en-US" sz="1000" dirty="0"/>
          </a:p>
        </p:txBody>
      </p:sp>
      <p:sp>
        <p:nvSpPr>
          <p:cNvPr id="26" name="Text 23"/>
          <p:cNvSpPr/>
          <p:nvPr/>
        </p:nvSpPr>
        <p:spPr>
          <a:xfrm>
            <a:off x="4361688" y="48920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Nikshay Poshan Yojana — ₹500/month DBT for nutrition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4361688" y="53035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PM TB Mukt Bharat Abhiyan — launched 9 Sept 2022</a:t>
            </a:r>
            <a:endParaRPr lang="en-US" sz="1000" dirty="0"/>
          </a:p>
        </p:txBody>
      </p:sp>
      <p:sp>
        <p:nvSpPr>
          <p:cNvPr id="28" name="Shape 25"/>
          <p:cNvSpPr/>
          <p:nvPr/>
        </p:nvSpPr>
        <p:spPr>
          <a:xfrm>
            <a:off x="8138160" y="2286000"/>
            <a:ext cx="3794760" cy="406908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8138160" y="2286000"/>
            <a:ext cx="3794760" cy="45720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8229600" y="2286000"/>
            <a:ext cx="3611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GLOBAL &amp; DRUG LANDSCAPE</a:t>
            </a:r>
            <a:endParaRPr lang="en-US" sz="1200" dirty="0"/>
          </a:p>
        </p:txBody>
      </p:sp>
      <p:sp>
        <p:nvSpPr>
          <p:cNvPr id="31" name="Text 28"/>
          <p:cNvSpPr/>
          <p:nvPr/>
        </p:nvSpPr>
        <p:spPr>
          <a:xfrm>
            <a:off x="8247888" y="28346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WHO End TB Strategy — launched 2014 (2016-2035 horizon)</a:t>
            </a:r>
            <a:endParaRPr lang="en-US" sz="1000" dirty="0"/>
          </a:p>
        </p:txBody>
      </p:sp>
      <p:sp>
        <p:nvSpPr>
          <p:cNvPr id="32" name="Text 29"/>
          <p:cNvSpPr/>
          <p:nvPr/>
        </p:nvSpPr>
        <p:spPr>
          <a:xfrm>
            <a:off x="8247888" y="32461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Targets: 95% reduction in TB deaths + 90% in incidence by 2035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8247888" y="365760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SDG 3.3 target: end TB epidemic by 2030</a:t>
            </a:r>
            <a:endParaRPr lang="en-US" sz="1000" dirty="0"/>
          </a:p>
        </p:txBody>
      </p:sp>
      <p:sp>
        <p:nvSpPr>
          <p:cNvPr id="34" name="Text 31"/>
          <p:cNvSpPr/>
          <p:nvPr/>
        </p:nvSpPr>
        <p:spPr>
          <a:xfrm>
            <a:off x="8247888" y="406908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India target: eliminate TB by 2025 (5 yrs ahead of SDG)</a:t>
            </a:r>
            <a:endParaRPr lang="en-US" sz="1000" dirty="0"/>
          </a:p>
        </p:txBody>
      </p:sp>
      <p:sp>
        <p:nvSpPr>
          <p:cNvPr id="35" name="Text 32"/>
          <p:cNvSpPr/>
          <p:nvPr/>
        </p:nvSpPr>
        <p:spPr>
          <a:xfrm>
            <a:off x="8247888" y="448056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India accounts for ~27% of global TB cases</a:t>
            </a:r>
            <a:endParaRPr lang="en-US" sz="1000" dirty="0"/>
          </a:p>
        </p:txBody>
      </p:sp>
      <p:sp>
        <p:nvSpPr>
          <p:cNvPr id="36" name="Text 33"/>
          <p:cNvSpPr/>
          <p:nvPr/>
        </p:nvSpPr>
        <p:spPr>
          <a:xfrm>
            <a:off x="8247888" y="48920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Drug-resistant types: MDR, Pre-XDR, XDR</a:t>
            </a:r>
            <a:endParaRPr lang="en-US" sz="1000" dirty="0"/>
          </a:p>
        </p:txBody>
      </p:sp>
      <p:sp>
        <p:nvSpPr>
          <p:cNvPr id="37" name="Text 34"/>
          <p:cNvSpPr/>
          <p:nvPr/>
        </p:nvSpPr>
        <p:spPr>
          <a:xfrm>
            <a:off x="8247888" y="53035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New drugs: Bedaquiline, Delamanid; BPaL regimen (6-month oral)</a:t>
            </a:r>
            <a:endParaRPr lang="en-US" sz="1000" dirty="0"/>
          </a:p>
        </p:txBody>
      </p:sp>
      <p:sp>
        <p:nvSpPr>
          <p:cNvPr id="38" name="Text 35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39" name="Text 36"/>
          <p:cNvSpPr/>
          <p:nvPr/>
        </p:nvSpPr>
        <p:spPr>
          <a:xfrm>
            <a:off x="8503920" y="6537960"/>
            <a:ext cx="3337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 — Part 2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A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10B981"/>
          </a:solidFill>
          <a:ln/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228600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spc="800" kern="0" dirty="0">
                <a:solidFill>
                  <a:srgbClr val="10B981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STATIC GK VAULT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457200" y="283464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Topic 8  •  Forex Reserves &amp; RBI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457200" y="365760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FBBF24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From the 1991 crisis to today's 4th-largest reserves — the full arc.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457200" y="45720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Deep-dive facts • Cases • Dates • Names • International parallels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503920" y="6537960"/>
            <a:ext cx="3337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 — Part 2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594360"/>
            <a:ext cx="3474720" cy="41148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74320" y="594360"/>
            <a:ext cx="3383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TOPIC 08  •  Forex Reserves &amp; RBI — STATIC GK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1143000"/>
            <a:ext cx="1143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Forex Reserves &amp; RBI — The Facts CLAT Loves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365760" y="1737360"/>
            <a:ext cx="11430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Cases, dates, commissions, international parallels — commit these to memory.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65760" y="2286000"/>
            <a:ext cx="3794760" cy="406908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5760" y="2286000"/>
            <a:ext cx="3794760" cy="45720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57200" y="2286000"/>
            <a:ext cx="3611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RBI INSTITUTIONAL FACTS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475488" y="28346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RBI founded: 1 April 1935; RBI Act 1934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475488" y="32461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Nationalised: 1 January 1949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475488" y="365760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HQ: Mumbai; Central Board + 4 Local Boards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475488" y="406908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1st Governor: Osborne Smith (1935-37)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475488" y="448056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1st Indian Governor: C. D. Deshmukh (1943-49)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475488" y="48920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Current Governor: Sanjay Malhotra (Dec 2024–)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475488" y="53035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Previous: Shaktikanta Das (2018-24); issues currency, monetary policy, forex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4251960" y="2286000"/>
            <a:ext cx="3794760" cy="406908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4251960" y="2286000"/>
            <a:ext cx="3794760" cy="45720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343400" y="2286000"/>
            <a:ext cx="3611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1991 CRISIS &amp; REFORMS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4361688" y="28346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Forex reserves fell to ~USD 1.2 billion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4361688" y="32461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Covered only ~2 weeks of imports</a:t>
            </a:r>
            <a:endParaRPr lang="en-US" sz="1000" dirty="0"/>
          </a:p>
        </p:txBody>
      </p:sp>
      <p:sp>
        <p:nvSpPr>
          <p:cNvPr id="23" name="Text 20"/>
          <p:cNvSpPr/>
          <p:nvPr/>
        </p:nvSpPr>
        <p:spPr>
          <a:xfrm>
            <a:off x="4361688" y="365760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47 tonnes of gold pledged — Bank of England + UBS (Switzerland)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4361688" y="406908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PM P.V. Narasimha Rao + FM Dr. Manmohan Singh</a:t>
            </a:r>
            <a:endParaRPr lang="en-US" sz="1000" dirty="0"/>
          </a:p>
        </p:txBody>
      </p:sp>
      <p:sp>
        <p:nvSpPr>
          <p:cNvPr id="25" name="Text 22"/>
          <p:cNvSpPr/>
          <p:nvPr/>
        </p:nvSpPr>
        <p:spPr>
          <a:xfrm>
            <a:off x="4361688" y="448056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LPG reforms — Liberalisation, Privatisation, Globalisation (24 July 1991)</a:t>
            </a:r>
            <a:endParaRPr lang="en-US" sz="1000" dirty="0"/>
          </a:p>
        </p:txBody>
      </p:sp>
      <p:sp>
        <p:nvSpPr>
          <p:cNvPr id="26" name="Text 23"/>
          <p:cNvSpPr/>
          <p:nvPr/>
        </p:nvSpPr>
        <p:spPr>
          <a:xfrm>
            <a:off x="4361688" y="48920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FERA 1973 → replaced by FEMA 1999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4361688" y="53035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WTO entry (1 Jan 1995) + rupee convertibility on current account (1994)</a:t>
            </a:r>
            <a:endParaRPr lang="en-US" sz="1000" dirty="0"/>
          </a:p>
        </p:txBody>
      </p:sp>
      <p:sp>
        <p:nvSpPr>
          <p:cNvPr id="28" name="Shape 25"/>
          <p:cNvSpPr/>
          <p:nvPr/>
        </p:nvSpPr>
        <p:spPr>
          <a:xfrm>
            <a:off x="8138160" y="2286000"/>
            <a:ext cx="3794760" cy="406908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8138160" y="2286000"/>
            <a:ext cx="3794760" cy="45720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8229600" y="2286000"/>
            <a:ext cx="3611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IMF / SDR / GLOBAL RANK</a:t>
            </a:r>
            <a:endParaRPr lang="en-US" sz="1200" dirty="0"/>
          </a:p>
        </p:txBody>
      </p:sp>
      <p:sp>
        <p:nvSpPr>
          <p:cNvPr id="31" name="Text 28"/>
          <p:cNvSpPr/>
          <p:nvPr/>
        </p:nvSpPr>
        <p:spPr>
          <a:xfrm>
            <a:off x="8247888" y="28346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IMF founded: 1944 Bretton Woods Conference; HQ Washington DC</a:t>
            </a:r>
            <a:endParaRPr lang="en-US" sz="1000" dirty="0"/>
          </a:p>
        </p:txBody>
      </p:sp>
      <p:sp>
        <p:nvSpPr>
          <p:cNvPr id="32" name="Text 29"/>
          <p:cNvSpPr/>
          <p:nvPr/>
        </p:nvSpPr>
        <p:spPr>
          <a:xfrm>
            <a:off x="8247888" y="32461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India — founding member (1945)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8247888" y="365760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SDR basket (2022 revision): USD 43.4%, EUR 29.3%, CNY 12.3%, JPY 7.6%, GBP 7.4%</a:t>
            </a:r>
            <a:endParaRPr lang="en-US" sz="1000" dirty="0"/>
          </a:p>
        </p:txBody>
      </p:sp>
      <p:sp>
        <p:nvSpPr>
          <p:cNvPr id="34" name="Text 31"/>
          <p:cNvSpPr/>
          <p:nvPr/>
        </p:nvSpPr>
        <p:spPr>
          <a:xfrm>
            <a:off x="8247888" y="406908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India's quota at IMF: ~2.75% (8th largest shareholder)</a:t>
            </a:r>
            <a:endParaRPr lang="en-US" sz="1000" dirty="0"/>
          </a:p>
        </p:txBody>
      </p:sp>
      <p:sp>
        <p:nvSpPr>
          <p:cNvPr id="35" name="Text 32"/>
          <p:cNvSpPr/>
          <p:nvPr/>
        </p:nvSpPr>
        <p:spPr>
          <a:xfrm>
            <a:off x="8247888" y="448056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India forex: ~4th-5th globally (after China, Japan, Switzerland)</a:t>
            </a:r>
            <a:endParaRPr lang="en-US" sz="1000" dirty="0"/>
          </a:p>
        </p:txBody>
      </p:sp>
      <p:sp>
        <p:nvSpPr>
          <p:cNvPr id="36" name="Text 33"/>
          <p:cNvSpPr/>
          <p:nvPr/>
        </p:nvSpPr>
        <p:spPr>
          <a:xfrm>
            <a:off x="8247888" y="48920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Peak: ~USD 645 bn (Sept 2024)</a:t>
            </a:r>
            <a:endParaRPr lang="en-US" sz="1000" dirty="0"/>
          </a:p>
        </p:txBody>
      </p:sp>
      <p:sp>
        <p:nvSpPr>
          <p:cNvPr id="37" name="Text 34"/>
          <p:cNvSpPr/>
          <p:nvPr/>
        </p:nvSpPr>
        <p:spPr>
          <a:xfrm>
            <a:off x="8247888" y="53035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Foreign Trade Policy 2023 replaces FTP 2015-20</a:t>
            </a:r>
            <a:endParaRPr lang="en-US" sz="1000" dirty="0"/>
          </a:p>
        </p:txBody>
      </p:sp>
      <p:sp>
        <p:nvSpPr>
          <p:cNvPr id="38" name="Text 35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39" name="Text 36"/>
          <p:cNvSpPr/>
          <p:nvPr/>
        </p:nvSpPr>
        <p:spPr>
          <a:xfrm>
            <a:off x="8503920" y="6537960"/>
            <a:ext cx="3337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 — Part 2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0A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0EA5E9"/>
          </a:solidFill>
          <a:ln/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228600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spc="800" kern="0" dirty="0">
                <a:solidFill>
                  <a:srgbClr val="0EA5E9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STATIC GK VAULT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457200" y="283464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Topic 9  •  Digital Platforms &amp; Law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457200" y="365760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FBBF24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Section 230, Shreya Singhal, and India's IT regulation stack.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457200" y="45720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Deep-dive facts • Cases • Dates • Names • International parallels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503920" y="6537960"/>
            <a:ext cx="3337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 — Part 2</a:t>
            </a:r>
            <a:endParaRPr lang="en-US" sz="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594360"/>
            <a:ext cx="3474720" cy="411480"/>
          </a:xfrm>
          <a:prstGeom prst="rect">
            <a:avLst/>
          </a:prstGeom>
          <a:solidFill>
            <a:srgbClr val="0EA5E9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74320" y="594360"/>
            <a:ext cx="3383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TOPIC 09  •  Digital Platforms &amp; Law — STATIC GK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1143000"/>
            <a:ext cx="1143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Digital Platforms &amp; Law — The Facts CLAT Loves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365760" y="1737360"/>
            <a:ext cx="11430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Cases, dates, commissions, international parallels — commit these to memory.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65760" y="2286000"/>
            <a:ext cx="3794760" cy="406908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5760" y="2286000"/>
            <a:ext cx="3794760" cy="457200"/>
          </a:xfrm>
          <a:prstGeom prst="rect">
            <a:avLst/>
          </a:prstGeom>
          <a:solidFill>
            <a:srgbClr val="0EA5E9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57200" y="2286000"/>
            <a:ext cx="3611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US LANDSCAPE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475488" y="28346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Section 230, Communications Decency Act (1996) — '26 words that made the internet'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475488" y="32461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Core: platforms NOT liable for user-generated content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475488" y="365760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Gonzalez v. Google (2023) — ISIS content case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475488" y="406908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Twitter v. Taamneh (2023) — aiding terrorism claim rejected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475488" y="448056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NetChoice v. Paxton (2024) — state content-moderation laws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475488" y="48920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First Amendment — free speech limit on regulation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475488" y="53035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FTC + state Attorneys General cases vs Meta on teen harm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4251960" y="2286000"/>
            <a:ext cx="3794760" cy="406908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4251960" y="2286000"/>
            <a:ext cx="3794760" cy="457200"/>
          </a:xfrm>
          <a:prstGeom prst="rect">
            <a:avLst/>
          </a:prstGeom>
          <a:solidFill>
            <a:srgbClr val="0EA5E9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343400" y="2286000"/>
            <a:ext cx="3611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INDIA'S REGULATORY STACK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4361688" y="28346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Information Technology Act, 2000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4361688" y="32461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Sec 79 — safe harbour for intermediaries</a:t>
            </a:r>
            <a:endParaRPr lang="en-US" sz="1000" dirty="0"/>
          </a:p>
        </p:txBody>
      </p:sp>
      <p:sp>
        <p:nvSpPr>
          <p:cNvPr id="23" name="Text 20"/>
          <p:cNvSpPr/>
          <p:nvPr/>
        </p:nvSpPr>
        <p:spPr>
          <a:xfrm>
            <a:off x="4361688" y="365760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Sec 69A — blocking power (upheld in Shreya Singhal)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4361688" y="406908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IT Rules, 2021 (Intermediary Guidelines &amp; Digital Media Ethics Code)</a:t>
            </a:r>
            <a:endParaRPr lang="en-US" sz="1000" dirty="0"/>
          </a:p>
        </p:txBody>
      </p:sp>
      <p:sp>
        <p:nvSpPr>
          <p:cNvPr id="25" name="Text 22"/>
          <p:cNvSpPr/>
          <p:nvPr/>
        </p:nvSpPr>
        <p:spPr>
          <a:xfrm>
            <a:off x="4361688" y="448056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Amendments 2022, 2023, 2024 — grievance appellate committees</a:t>
            </a:r>
            <a:endParaRPr lang="en-US" sz="1000" dirty="0"/>
          </a:p>
        </p:txBody>
      </p:sp>
      <p:sp>
        <p:nvSpPr>
          <p:cNvPr id="26" name="Text 23"/>
          <p:cNvSpPr/>
          <p:nvPr/>
        </p:nvSpPr>
        <p:spPr>
          <a:xfrm>
            <a:off x="4361688" y="48920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Digital Personal Data Protection (DPDP) Act, 2023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4361688" y="53035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Proposed Digital India Act — to replace IT Act 2000</a:t>
            </a:r>
            <a:endParaRPr lang="en-US" sz="1000" dirty="0"/>
          </a:p>
        </p:txBody>
      </p:sp>
      <p:sp>
        <p:nvSpPr>
          <p:cNvPr id="28" name="Shape 25"/>
          <p:cNvSpPr/>
          <p:nvPr/>
        </p:nvSpPr>
        <p:spPr>
          <a:xfrm>
            <a:off x="8138160" y="2286000"/>
            <a:ext cx="3794760" cy="406908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8138160" y="2286000"/>
            <a:ext cx="3794760" cy="457200"/>
          </a:xfrm>
          <a:prstGeom prst="rect">
            <a:avLst/>
          </a:prstGeom>
          <a:solidFill>
            <a:srgbClr val="0EA5E9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8229600" y="2286000"/>
            <a:ext cx="3611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KEY CASES &amp; GLOBAL PEERS</a:t>
            </a:r>
            <a:endParaRPr lang="en-US" sz="1200" dirty="0"/>
          </a:p>
        </p:txBody>
      </p:sp>
      <p:sp>
        <p:nvSpPr>
          <p:cNvPr id="31" name="Text 28"/>
          <p:cNvSpPr/>
          <p:nvPr/>
        </p:nvSpPr>
        <p:spPr>
          <a:xfrm>
            <a:off x="8247888" y="28346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Shreya Singhal v. UOI (2015) — struck down Sec 66A (chilling effect)</a:t>
            </a:r>
            <a:endParaRPr lang="en-US" sz="1000" dirty="0"/>
          </a:p>
        </p:txBody>
      </p:sp>
      <p:sp>
        <p:nvSpPr>
          <p:cNvPr id="32" name="Text 29"/>
          <p:cNvSpPr/>
          <p:nvPr/>
        </p:nvSpPr>
        <p:spPr>
          <a:xfrm>
            <a:off x="8247888" y="32461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Anuradha Bhasin v. UOI (2020) — internet shutdown review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8247888" y="365760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Puttaswamy v. UOI (2017) — privacy foundation</a:t>
            </a:r>
            <a:endParaRPr lang="en-US" sz="1000" dirty="0"/>
          </a:p>
        </p:txBody>
      </p:sp>
      <p:sp>
        <p:nvSpPr>
          <p:cNvPr id="34" name="Text 31"/>
          <p:cNvSpPr/>
          <p:nvPr/>
        </p:nvSpPr>
        <p:spPr>
          <a:xfrm>
            <a:off x="8247888" y="406908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UK Online Safety Act, 2023 — Ofcom regulator</a:t>
            </a:r>
            <a:endParaRPr lang="en-US" sz="1000" dirty="0"/>
          </a:p>
        </p:txBody>
      </p:sp>
      <p:sp>
        <p:nvSpPr>
          <p:cNvPr id="35" name="Text 32"/>
          <p:cNvSpPr/>
          <p:nvPr/>
        </p:nvSpPr>
        <p:spPr>
          <a:xfrm>
            <a:off x="8247888" y="448056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EU Digital Services Act (DSA) 2022 + Digital Markets Act (DMA)</a:t>
            </a:r>
            <a:endParaRPr lang="en-US" sz="1000" dirty="0"/>
          </a:p>
        </p:txBody>
      </p:sp>
      <p:sp>
        <p:nvSpPr>
          <p:cNvPr id="36" name="Text 33"/>
          <p:cNvSpPr/>
          <p:nvPr/>
        </p:nvSpPr>
        <p:spPr>
          <a:xfrm>
            <a:off x="8247888" y="48920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Australia (2024) — world's 1st ban on social media for under-16</a:t>
            </a:r>
            <a:endParaRPr lang="en-US" sz="1000" dirty="0"/>
          </a:p>
        </p:txBody>
      </p:sp>
      <p:sp>
        <p:nvSpPr>
          <p:cNvPr id="37" name="Text 34"/>
          <p:cNvSpPr/>
          <p:nvPr/>
        </p:nvSpPr>
        <p:spPr>
          <a:xfrm>
            <a:off x="8247888" y="53035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India banned TikTok + 58 apps on 29 June 2020</a:t>
            </a:r>
            <a:endParaRPr lang="en-US" sz="1000" dirty="0"/>
          </a:p>
        </p:txBody>
      </p:sp>
      <p:sp>
        <p:nvSpPr>
          <p:cNvPr id="38" name="Text 35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39" name="Text 36"/>
          <p:cNvSpPr/>
          <p:nvPr/>
        </p:nvSpPr>
        <p:spPr>
          <a:xfrm>
            <a:off x="8503920" y="6537960"/>
            <a:ext cx="3337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 — Part 2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0A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228600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spc="800" kern="0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STATIC GK VAULT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457200" y="283464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Topic 10  •  Air Quality &amp; Environment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457200" y="365760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FBBF24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NCAP, CAQM, M.C. Mehta, and the constitutional chain for clean air.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457200" y="45720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Deep-dive facts • Cases • Dates • Names • International parallels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503920" y="6537960"/>
            <a:ext cx="3337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 — Part 2</a:t>
            </a:r>
            <a:endParaRPr lang="en-US" sz="9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594360"/>
            <a:ext cx="3474720" cy="41148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74320" y="594360"/>
            <a:ext cx="3383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TOPIC 10  •  Air Quality &amp; Environment — STATIC GK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1143000"/>
            <a:ext cx="1143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Air Quality &amp; Environment — The Facts CLAT Loves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365760" y="1737360"/>
            <a:ext cx="11430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Cases, dates, commissions, international parallels — commit these to memory.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65760" y="2286000"/>
            <a:ext cx="3794760" cy="406908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5760" y="2286000"/>
            <a:ext cx="3794760" cy="45720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57200" y="2286000"/>
            <a:ext cx="3611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KEY PROGRAMMES &amp; BODIES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475488" y="28346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National Clean Air Programme (NCAP) — launched Jan 2019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475488" y="32461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131 non-attainment cities; 40% reduction target by 2026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475488" y="365760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CAQM — Commission for Air Quality Management (2021)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475488" y="406908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Replaced EPCA (Environment Pollution Control Authority, 1998)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475488" y="448056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GRAP — Graded Response Action Plan (Delhi-NCR)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475488" y="48920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System of Air Quality &amp; Weather Forecasting (SAFAR) — IITM Pune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475488" y="53035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National AQI scale 0-500: Good / Satisfactory / Moderate / Poor / V.Poor / Severe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4251960" y="2286000"/>
            <a:ext cx="3794760" cy="406908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4251960" y="2286000"/>
            <a:ext cx="3794760" cy="45720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343400" y="2286000"/>
            <a:ext cx="3611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GLOBAL BENCHMARKS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4361688" y="28346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WHO Air Quality Guidelines — 1987, 2005, 2021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4361688" y="32461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2021 revision: PM2.5 annual 10→5 µg/m³; 24-hr 25→15</a:t>
            </a:r>
            <a:endParaRPr lang="en-US" sz="1000" dirty="0"/>
          </a:p>
        </p:txBody>
      </p:sp>
      <p:sp>
        <p:nvSpPr>
          <p:cNvPr id="23" name="Text 20"/>
          <p:cNvSpPr/>
          <p:nvPr/>
        </p:nvSpPr>
        <p:spPr>
          <a:xfrm>
            <a:off x="4361688" y="365760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PM10 annual: 15 µg/m³; 24-hr: 45 µg/m³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4361688" y="406908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IQAir — Swiss company, HQ Goldach, Switzerland</a:t>
            </a:r>
            <a:endParaRPr lang="en-US" sz="1000" dirty="0"/>
          </a:p>
        </p:txBody>
      </p:sp>
      <p:sp>
        <p:nvSpPr>
          <p:cNvPr id="25" name="Text 22"/>
          <p:cNvSpPr/>
          <p:nvPr/>
        </p:nvSpPr>
        <p:spPr>
          <a:xfrm>
            <a:off x="4361688" y="448056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Stockholm Conference (1972) — 1st UN env conference → WED 5 June</a:t>
            </a:r>
            <a:endParaRPr lang="en-US" sz="1000" dirty="0"/>
          </a:p>
        </p:txBody>
      </p:sp>
      <p:sp>
        <p:nvSpPr>
          <p:cNvPr id="26" name="Text 23"/>
          <p:cNvSpPr/>
          <p:nvPr/>
        </p:nvSpPr>
        <p:spPr>
          <a:xfrm>
            <a:off x="4361688" y="48920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Rio Earth Summit (1992); Kyoto Protocol (1997); Paris Agreement (2015)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4361688" y="53035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India ratified Paris Agreement on Gandhi Jayanti (2 Oct 2016)</a:t>
            </a:r>
            <a:endParaRPr lang="en-US" sz="1000" dirty="0"/>
          </a:p>
        </p:txBody>
      </p:sp>
      <p:sp>
        <p:nvSpPr>
          <p:cNvPr id="28" name="Shape 25"/>
          <p:cNvSpPr/>
          <p:nvPr/>
        </p:nvSpPr>
        <p:spPr>
          <a:xfrm>
            <a:off x="8138160" y="2286000"/>
            <a:ext cx="3794760" cy="406908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8138160" y="2286000"/>
            <a:ext cx="3794760" cy="45720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8229600" y="2286000"/>
            <a:ext cx="3611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LANDMARK CASES &amp; ARTICLES</a:t>
            </a:r>
            <a:endParaRPr lang="en-US" sz="1200" dirty="0"/>
          </a:p>
        </p:txBody>
      </p:sp>
      <p:sp>
        <p:nvSpPr>
          <p:cNvPr id="31" name="Text 28"/>
          <p:cNvSpPr/>
          <p:nvPr/>
        </p:nvSpPr>
        <p:spPr>
          <a:xfrm>
            <a:off x="8247888" y="28346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M.C. Mehta v. UOI — Oleum Gas (1986); Taj Trapezium (1997); CNG for Delhi buses (1998)</a:t>
            </a:r>
            <a:endParaRPr lang="en-US" sz="1000" dirty="0"/>
          </a:p>
        </p:txBody>
      </p:sp>
      <p:sp>
        <p:nvSpPr>
          <p:cNvPr id="32" name="Text 29"/>
          <p:cNvSpPr/>
          <p:nvPr/>
        </p:nvSpPr>
        <p:spPr>
          <a:xfrm>
            <a:off x="8247888" y="32461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Subhash Kumar v. State of Bihar (1991) — clean environment = Art 21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8247888" y="365760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Vellore Citizens' Welfare Forum (1996) — polluter pays + precautionary</a:t>
            </a:r>
            <a:endParaRPr lang="en-US" sz="1000" dirty="0"/>
          </a:p>
        </p:txBody>
      </p:sp>
      <p:sp>
        <p:nvSpPr>
          <p:cNvPr id="34" name="Text 31"/>
          <p:cNvSpPr/>
          <p:nvPr/>
        </p:nvSpPr>
        <p:spPr>
          <a:xfrm>
            <a:off x="8247888" y="406908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T.N. Godavarman (1996-) — ongoing forest case</a:t>
            </a:r>
            <a:endParaRPr lang="en-US" sz="1000" dirty="0"/>
          </a:p>
        </p:txBody>
      </p:sp>
      <p:sp>
        <p:nvSpPr>
          <p:cNvPr id="35" name="Text 32"/>
          <p:cNvSpPr/>
          <p:nvPr/>
        </p:nvSpPr>
        <p:spPr>
          <a:xfrm>
            <a:off x="8247888" y="448056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Environment Protection Act, 1986 (post Bhopal 1984)</a:t>
            </a:r>
            <a:endParaRPr lang="en-US" sz="1000" dirty="0"/>
          </a:p>
        </p:txBody>
      </p:sp>
      <p:sp>
        <p:nvSpPr>
          <p:cNvPr id="36" name="Text 33"/>
          <p:cNvSpPr/>
          <p:nvPr/>
        </p:nvSpPr>
        <p:spPr>
          <a:xfrm>
            <a:off x="8247888" y="489204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42nd Amendment (1976) added Art 48A + Art 51A(g)</a:t>
            </a:r>
            <a:endParaRPr lang="en-US" sz="1000" dirty="0"/>
          </a:p>
        </p:txBody>
      </p:sp>
      <p:sp>
        <p:nvSpPr>
          <p:cNvPr id="37" name="Text 34"/>
          <p:cNvSpPr/>
          <p:nvPr/>
        </p:nvSpPr>
        <p:spPr>
          <a:xfrm>
            <a:off x="8247888" y="53035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National Green Tribunal Act, 2010 — NGT (Delhi principal bench)</a:t>
            </a:r>
            <a:endParaRPr lang="en-US" sz="1000" dirty="0"/>
          </a:p>
        </p:txBody>
      </p:sp>
      <p:sp>
        <p:nvSpPr>
          <p:cNvPr id="38" name="Text 35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39" name="Text 36"/>
          <p:cNvSpPr/>
          <p:nvPr/>
        </p:nvSpPr>
        <p:spPr>
          <a:xfrm>
            <a:off x="8503920" y="6537960"/>
            <a:ext cx="3337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 — Part 2</a:t>
            </a:r>
            <a:endParaRPr lang="en-US" sz="9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0A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36576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300" kern="0" dirty="0">
                <a:solidFill>
                  <a:srgbClr val="FBBF24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⚡ RAPID REVISION — PART II</a:t>
            </a:r>
            <a:endParaRPr lang="en-US" sz="2200" dirty="0"/>
          </a:p>
        </p:txBody>
      </p:sp>
      <p:sp>
        <p:nvSpPr>
          <p:cNvPr id="5" name="Shape 2"/>
          <p:cNvSpPr/>
          <p:nvPr/>
        </p:nvSpPr>
        <p:spPr>
          <a:xfrm>
            <a:off x="457200" y="1097280"/>
            <a:ext cx="11247120" cy="914400"/>
          </a:xfrm>
          <a:prstGeom prst="rect">
            <a:avLst/>
          </a:prstGeom>
          <a:solidFill>
            <a:srgbClr val="1E293B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457200" y="1097280"/>
            <a:ext cx="777240" cy="9144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57200" y="1097280"/>
            <a:ext cx="7772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06</a:t>
            </a:r>
            <a:endParaRPr lang="en-US" sz="3000" dirty="0"/>
          </a:p>
        </p:txBody>
      </p:sp>
      <p:sp>
        <p:nvSpPr>
          <p:cNvPr id="8" name="Text 5"/>
          <p:cNvSpPr/>
          <p:nvPr/>
        </p:nvSpPr>
        <p:spPr>
          <a:xfrm>
            <a:off x="1371600" y="1143000"/>
            <a:ext cx="10241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BBF24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SC Status After Conversion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371600" y="1463040"/>
            <a:ext cx="10241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Art 341 + 1950 Order. Hindus(1950)+Sikhs(1956)+Buddhists(1990). Christians/Muslims excluded. Balakrishnan Commission (2022).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457200" y="2148840"/>
            <a:ext cx="11247120" cy="914400"/>
          </a:xfrm>
          <a:prstGeom prst="rect">
            <a:avLst/>
          </a:prstGeom>
          <a:solidFill>
            <a:srgbClr val="1E293B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57200" y="2148840"/>
            <a:ext cx="777240" cy="91440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57200" y="2148840"/>
            <a:ext cx="7772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07</a:t>
            </a:r>
            <a:endParaRPr lang="en-US" sz="3000" dirty="0"/>
          </a:p>
        </p:txBody>
      </p:sp>
      <p:sp>
        <p:nvSpPr>
          <p:cNvPr id="13" name="Text 10"/>
          <p:cNvSpPr/>
          <p:nvPr/>
        </p:nvSpPr>
        <p:spPr>
          <a:xfrm>
            <a:off x="1371600" y="2194560"/>
            <a:ext cx="10241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BBF24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World TB Day 2026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1371600" y="2514600"/>
            <a:ext cx="10241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24 March. Koch (1882). Theme: Commit, Invest, Deliver. India highest burden; NTEP target 2025. WHO End TB 2030/2035.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457200" y="3200400"/>
            <a:ext cx="11247120" cy="914400"/>
          </a:xfrm>
          <a:prstGeom prst="rect">
            <a:avLst/>
          </a:prstGeom>
          <a:solidFill>
            <a:srgbClr val="1E293B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57200" y="3200400"/>
            <a:ext cx="777240" cy="91440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57200" y="3200400"/>
            <a:ext cx="7772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08</a:t>
            </a:r>
            <a:endParaRPr lang="en-US" sz="3000" dirty="0"/>
          </a:p>
        </p:txBody>
      </p:sp>
      <p:sp>
        <p:nvSpPr>
          <p:cNvPr id="18" name="Text 15"/>
          <p:cNvSpPr/>
          <p:nvPr/>
        </p:nvSpPr>
        <p:spPr>
          <a:xfrm>
            <a:off x="1371600" y="3246120"/>
            <a:ext cx="10241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BBF24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India's Forex Reserves Decline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1371600" y="3566160"/>
            <a:ext cx="10241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Peak ~$645 bn (2024). 4 components. Declined due to RBI sales, strong USD, global uncertainty, trade deficit. FEMA 1999.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457200" y="4251960"/>
            <a:ext cx="11247120" cy="914400"/>
          </a:xfrm>
          <a:prstGeom prst="rect">
            <a:avLst/>
          </a:prstGeom>
          <a:solidFill>
            <a:srgbClr val="1E293B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457200" y="4251960"/>
            <a:ext cx="777240" cy="914400"/>
          </a:xfrm>
          <a:prstGeom prst="rect">
            <a:avLst/>
          </a:prstGeom>
          <a:solidFill>
            <a:srgbClr val="0EA5E9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457200" y="4251960"/>
            <a:ext cx="7772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09</a:t>
            </a:r>
            <a:endParaRPr lang="en-US" sz="3000" dirty="0"/>
          </a:p>
        </p:txBody>
      </p:sp>
      <p:sp>
        <p:nvSpPr>
          <p:cNvPr id="23" name="Text 20"/>
          <p:cNvSpPr/>
          <p:nvPr/>
        </p:nvSpPr>
        <p:spPr>
          <a:xfrm>
            <a:off x="1371600" y="4297680"/>
            <a:ext cx="10241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BBF24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Social Media Trial (USA)</a:t>
            </a:r>
            <a:endParaRPr lang="en-US" sz="1500" dirty="0"/>
          </a:p>
        </p:txBody>
      </p:sp>
      <p:sp>
        <p:nvSpPr>
          <p:cNvPr id="24" name="Text 21"/>
          <p:cNvSpPr/>
          <p:nvPr/>
        </p:nvSpPr>
        <p:spPr>
          <a:xfrm>
            <a:off x="1371600" y="4617720"/>
            <a:ext cx="10241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Meta, TikTok, Snap, Google. Product liability + negligence + consumer protection. Defense: Section 230 + First Amendment.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457200" y="5303520"/>
            <a:ext cx="11247120" cy="914400"/>
          </a:xfrm>
          <a:prstGeom prst="rect">
            <a:avLst/>
          </a:prstGeom>
          <a:solidFill>
            <a:srgbClr val="1E293B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457200" y="5303520"/>
            <a:ext cx="777240" cy="91440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457200" y="5303520"/>
            <a:ext cx="7772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10</a:t>
            </a:r>
            <a:endParaRPr lang="en-US" sz="3000" dirty="0"/>
          </a:p>
        </p:txBody>
      </p:sp>
      <p:sp>
        <p:nvSpPr>
          <p:cNvPr id="28" name="Text 25"/>
          <p:cNvSpPr/>
          <p:nvPr/>
        </p:nvSpPr>
        <p:spPr>
          <a:xfrm>
            <a:off x="1371600" y="5349240"/>
            <a:ext cx="10241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BBF24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World Air Quality Report 2025</a:t>
            </a:r>
            <a:endParaRPr lang="en-US" sz="1500" dirty="0"/>
          </a:p>
        </p:txBody>
      </p:sp>
      <p:sp>
        <p:nvSpPr>
          <p:cNvPr id="29" name="Text 26"/>
          <p:cNvSpPr/>
          <p:nvPr/>
        </p:nvSpPr>
        <p:spPr>
          <a:xfrm>
            <a:off x="1371600" y="5669280"/>
            <a:ext cx="10241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IQAir. PM2.5 key. WHO limit 5 µg/m³. Top: Bangladesh, Pakistan, India, Chad. Delhi = most polluted capital. Arts 21, 48A, 51A(g).</a:t>
            </a:r>
            <a:endParaRPr lang="en-US" sz="1100" dirty="0"/>
          </a:p>
        </p:txBody>
      </p:sp>
      <p:sp>
        <p:nvSpPr>
          <p:cNvPr id="30" name="Text 27"/>
          <p:cNvSpPr/>
          <p:nvPr/>
        </p:nvSpPr>
        <p:spPr>
          <a:xfrm>
            <a:off x="36576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 Gurukul  |  clatgurukul.com  |  A Ready For Exam Brand</a:t>
            </a:r>
            <a:endParaRPr lang="en-US" sz="900" dirty="0"/>
          </a:p>
        </p:txBody>
      </p:sp>
      <p:sp>
        <p:nvSpPr>
          <p:cNvPr id="31" name="Text 28"/>
          <p:cNvSpPr/>
          <p:nvPr/>
        </p:nvSpPr>
        <p:spPr>
          <a:xfrm>
            <a:off x="8503920" y="6537960"/>
            <a:ext cx="3337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March 2026 • Current Affairs — Part 2</a:t>
            </a:r>
            <a:endParaRPr lang="en-US" sz="9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0A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228600"/>
            <a:ext cx="868680" cy="54498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6217920"/>
            <a:ext cx="12188952" cy="64008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57200" y="914400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spc="800" kern="0" dirty="0">
                <a:solidFill>
                  <a:srgbClr val="FBBF24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MARCH 2026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457200" y="1554480"/>
            <a:ext cx="109728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2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Ten Stories. One Month.</a:t>
            </a:r>
            <a:endParaRPr lang="en-US" sz="5200" dirty="0"/>
          </a:p>
          <a:p>
            <a:pPr indent="0" marL="0">
              <a:buNone/>
            </a:pPr>
            <a:r>
              <a:rPr lang="en-US" sz="5200" b="1" dirty="0">
                <a:solidFill>
                  <a:srgbClr val="FFFFFF"/>
                </a:solidFill>
                <a:latin typeface="Avenir Next Demi Bold" pitchFamily="34" charset="0"/>
                <a:ea typeface="Avenir Next Demi Bold" pitchFamily="34" charset="-122"/>
                <a:cs typeface="Avenir Next Demi Bold" pitchFamily="34" charset="-120"/>
              </a:rPr>
              <a:t>Every Angle Decoded.</a:t>
            </a:r>
            <a:endParaRPr lang="en-US" sz="5200" dirty="0"/>
          </a:p>
        </p:txBody>
      </p:sp>
      <p:sp>
        <p:nvSpPr>
          <p:cNvPr id="7" name="Text 4"/>
          <p:cNvSpPr/>
          <p:nvPr/>
        </p:nvSpPr>
        <p:spPr>
          <a:xfrm>
            <a:off x="457200" y="35661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CBD5E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Now open your Practice Sheet — CLAT 2027 is six months closer.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457200" y="4389120"/>
            <a:ext cx="2651760" cy="1188720"/>
          </a:xfrm>
          <a:prstGeom prst="rect">
            <a:avLst/>
          </a:prstGeom>
          <a:solidFill>
            <a:srgbClr val="1E293B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57200" y="4434840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28</a:t>
            </a:r>
            <a:endParaRPr lang="en-US" sz="3200" dirty="0"/>
          </a:p>
        </p:txBody>
      </p:sp>
      <p:sp>
        <p:nvSpPr>
          <p:cNvPr id="10" name="Text 7"/>
          <p:cNvSpPr/>
          <p:nvPr/>
        </p:nvSpPr>
        <p:spPr>
          <a:xfrm>
            <a:off x="457200" y="507492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300" kern="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MCQs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3291840" y="4389120"/>
            <a:ext cx="2651760" cy="1188720"/>
          </a:xfrm>
          <a:prstGeom prst="rect">
            <a:avLst/>
          </a:prstGeom>
          <a:solidFill>
            <a:srgbClr val="1E293B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291840" y="4434840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05</a:t>
            </a:r>
            <a:endParaRPr lang="en-US" sz="3200" dirty="0"/>
          </a:p>
        </p:txBody>
      </p:sp>
      <p:sp>
        <p:nvSpPr>
          <p:cNvPr id="13" name="Text 10"/>
          <p:cNvSpPr/>
          <p:nvPr/>
        </p:nvSpPr>
        <p:spPr>
          <a:xfrm>
            <a:off x="3291840" y="507492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300" kern="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Passages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6126480" y="4389120"/>
            <a:ext cx="2651760" cy="1188720"/>
          </a:xfrm>
          <a:prstGeom prst="rect">
            <a:avLst/>
          </a:prstGeom>
          <a:solidFill>
            <a:srgbClr val="1E293B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126480" y="4434840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28 MIN</a:t>
            </a:r>
            <a:endParaRPr lang="en-US" sz="3200" dirty="0"/>
          </a:p>
        </p:txBody>
      </p:sp>
      <p:sp>
        <p:nvSpPr>
          <p:cNvPr id="16" name="Text 13"/>
          <p:cNvSpPr/>
          <p:nvPr/>
        </p:nvSpPr>
        <p:spPr>
          <a:xfrm>
            <a:off x="6126480" y="507492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300" kern="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Time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8961120" y="4389120"/>
            <a:ext cx="2651760" cy="1188720"/>
          </a:xfrm>
          <a:prstGeom prst="rect">
            <a:avLst/>
          </a:prstGeom>
          <a:solidFill>
            <a:srgbClr val="1E293B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961120" y="4434840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6B35"/>
                </a:solidFill>
                <a:latin typeface="Avenir Next Condensed" pitchFamily="34" charset="0"/>
                <a:ea typeface="Avenir Next Condensed" pitchFamily="34" charset="-122"/>
                <a:cs typeface="Avenir Next Condensed" pitchFamily="34" charset="-120"/>
              </a:rPr>
              <a:t>-0.25</a:t>
            </a:r>
            <a:endParaRPr lang="en-US" sz="3200" dirty="0"/>
          </a:p>
        </p:txBody>
      </p:sp>
      <p:sp>
        <p:nvSpPr>
          <p:cNvPr id="19" name="Text 16"/>
          <p:cNvSpPr/>
          <p:nvPr/>
        </p:nvSpPr>
        <p:spPr>
          <a:xfrm>
            <a:off x="8961120" y="507492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300" kern="0" dirty="0">
                <a:solidFill>
                  <a:srgbClr val="CBD5E1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Per Wrong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457200" y="63550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A1120"/>
                </a:solidFill>
                <a:latin typeface="Avenir Next Medium" pitchFamily="34" charset="0"/>
                <a:ea typeface="Avenir Next Medium" pitchFamily="34" charset="-122"/>
                <a:cs typeface="Avenir Next Medium" pitchFamily="34" charset="-120"/>
              </a:rPr>
              <a:t>clatgurukul.com  •  Patna — Sri Krishna Puri + Ashiana More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2026-04-22T09:27:41Z</dcterms:created>
  <dcterms:modified xsi:type="dcterms:W3CDTF">2026-04-22T09:27:41Z</dcterms:modified>
</cp:coreProperties>
</file>