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1.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72A"/>
        </a:solidFill>
      </p:bgPr>
    </p:bg>
    <p:spTree>
      <p:nvGrpSpPr>
        <p:cNvPr id="1" name=""/>
        <p:cNvGrpSpPr/>
        <p:nvPr/>
      </p:nvGrpSpPr>
      <p:grpSpPr>
        <a:xfrm>
          <a:off x="0" y="0"/>
          <a:ext cx="0" cy="0"/>
          <a:chOff x="0" y="0"/>
          <a:chExt cx="0" cy="0"/>
        </a:xfrm>
      </p:grpSpPr>
      <p:pic>
        <p:nvPicPr>
          <p:cNvPr id="2" name="Image 0" descr="/tmp/cg-logo-white.png">    </p:cNvPr>
          <p:cNvPicPr>
            <a:picLocks noChangeAspect="1"/>
          </p:cNvPicPr>
          <p:nvPr/>
        </p:nvPicPr>
        <p:blipFill>
          <a:blip r:embed="rId1"/>
          <a:stretch>
            <a:fillRect/>
          </a:stretch>
        </p:blipFill>
        <p:spPr>
          <a:xfrm>
            <a:off x="4997196" y="365760"/>
            <a:ext cx="2194560" cy="1371600"/>
          </a:xfrm>
          <a:prstGeom prst="rect">
            <a:avLst/>
          </a:prstGeom>
        </p:spPr>
      </p:pic>
      <p:sp>
        <p:nvSpPr>
          <p:cNvPr id="3" name="Text 0"/>
          <p:cNvSpPr/>
          <p:nvPr/>
        </p:nvSpPr>
        <p:spPr>
          <a:xfrm>
            <a:off x="0" y="1920240"/>
            <a:ext cx="12188952" cy="365760"/>
          </a:xfrm>
          <a:prstGeom prst="rect">
            <a:avLst/>
          </a:prstGeom>
          <a:noFill/>
          <a:ln/>
        </p:spPr>
        <p:txBody>
          <a:bodyPr wrap="square" rtlCol="0" anchor="ctr"/>
          <a:lstStyle/>
          <a:p>
            <a:pPr algn="ctr" indent="0" marL="0">
              <a:buNone/>
            </a:pPr>
            <a:r>
              <a:rPr lang="en-US" sz="1400" spc="800" kern="0" dirty="0">
                <a:solidFill>
                  <a:srgbClr val="FF6B35"/>
                </a:solidFill>
                <a:latin typeface="Avenir Next Medium" pitchFamily="34" charset="0"/>
                <a:ea typeface="Avenir Next Medium" pitchFamily="34" charset="-122"/>
                <a:cs typeface="Avenir Next Medium" pitchFamily="34" charset="-120"/>
              </a:rPr>
              <a:t>APRIL 2026</a:t>
            </a:r>
            <a:endParaRPr lang="en-US" sz="1400" dirty="0"/>
          </a:p>
        </p:txBody>
      </p:sp>
      <p:sp>
        <p:nvSpPr>
          <p:cNvPr id="4" name="Text 1"/>
          <p:cNvSpPr/>
          <p:nvPr/>
        </p:nvSpPr>
        <p:spPr>
          <a:xfrm>
            <a:off x="0" y="2468880"/>
            <a:ext cx="12188952" cy="1463040"/>
          </a:xfrm>
          <a:prstGeom prst="rect">
            <a:avLst/>
          </a:prstGeom>
          <a:noFill/>
          <a:ln/>
        </p:spPr>
        <p:txBody>
          <a:bodyPr wrap="square" rtlCol="0" anchor="ctr"/>
          <a:lstStyle/>
          <a:p>
            <a:pPr algn="ctr" indent="0" marL="0">
              <a:lnSpc>
                <a:spcPct val="105000"/>
              </a:lnSpc>
              <a:buNone/>
            </a:pPr>
            <a:r>
              <a:rPr lang="en-US" sz="4200" dirty="0">
                <a:solidFill>
                  <a:srgbClr val="FFFFFF"/>
                </a:solidFill>
                <a:latin typeface="Avenir Next Demi Bold" pitchFamily="34" charset="0"/>
                <a:ea typeface="Avenir Next Demi Bold" pitchFamily="34" charset="-122"/>
                <a:cs typeface="Avenir Next Demi Bold" pitchFamily="34" charset="-120"/>
              </a:rPr>
              <a:t>Introduction to</a:t>
            </a:r>
            <a:endParaRPr lang="en-US" sz="4200" dirty="0"/>
          </a:p>
          <a:p>
            <a:pPr algn="ctr" indent="0" marL="0">
              <a:lnSpc>
                <a:spcPct val="105000"/>
              </a:lnSpc>
              <a:buNone/>
            </a:pPr>
            <a:r>
              <a:rPr lang="en-US" sz="4200" dirty="0">
                <a:solidFill>
                  <a:srgbClr val="FFFFFF"/>
                </a:solidFill>
                <a:latin typeface="Avenir Next Demi Bold" pitchFamily="34" charset="0"/>
                <a:ea typeface="Avenir Next Demi Bold" pitchFamily="34" charset="-122"/>
                <a:cs typeface="Avenir Next Demi Bold" pitchFamily="34" charset="-120"/>
              </a:rPr>
              <a:t>Critical Reasoning</a:t>
            </a:r>
            <a:endParaRPr lang="en-US" sz="4200" dirty="0"/>
          </a:p>
        </p:txBody>
      </p:sp>
      <p:sp>
        <p:nvSpPr>
          <p:cNvPr id="5" name="Text 2"/>
          <p:cNvSpPr/>
          <p:nvPr/>
        </p:nvSpPr>
        <p:spPr>
          <a:xfrm>
            <a:off x="0" y="4023360"/>
            <a:ext cx="12188952" cy="457200"/>
          </a:xfrm>
          <a:prstGeom prst="rect">
            <a:avLst/>
          </a:prstGeom>
          <a:noFill/>
          <a:ln/>
        </p:spPr>
        <p:txBody>
          <a:bodyPr wrap="square" rtlCol="0" anchor="ctr"/>
          <a:lstStyle/>
          <a:p>
            <a:pPr algn="ctr" indent="0" marL="0">
              <a:buNone/>
            </a:pPr>
            <a:r>
              <a:rPr lang="en-US" sz="2000" dirty="0">
                <a:solidFill>
                  <a:srgbClr val="FF6B35"/>
                </a:solidFill>
                <a:latin typeface="Avenir Next Demi Bold" pitchFamily="34" charset="0"/>
                <a:ea typeface="Avenir Next Demi Bold" pitchFamily="34" charset="-122"/>
                <a:cs typeface="Avenir Next Demi Bold" pitchFamily="34" charset="-120"/>
              </a:rPr>
              <a:t>CLAT 2027 — Logical Reasoning Section</a:t>
            </a:r>
            <a:endParaRPr lang="en-US" sz="2000" dirty="0"/>
          </a:p>
        </p:txBody>
      </p:sp>
      <p:sp>
        <p:nvSpPr>
          <p:cNvPr id="6" name="Shape 3"/>
          <p:cNvSpPr/>
          <p:nvPr/>
        </p:nvSpPr>
        <p:spPr>
          <a:xfrm>
            <a:off x="5029200" y="4663440"/>
            <a:ext cx="2130552" cy="36576"/>
          </a:xfrm>
          <a:prstGeom prst="rect">
            <a:avLst/>
          </a:prstGeom>
          <a:solidFill>
            <a:srgbClr val="FF6B35"/>
          </a:solidFill>
          <a:ln/>
        </p:spPr>
      </p:sp>
      <p:sp>
        <p:nvSpPr>
          <p:cNvPr id="7" name="Text 4"/>
          <p:cNvSpPr/>
          <p:nvPr/>
        </p:nvSpPr>
        <p:spPr>
          <a:xfrm>
            <a:off x="0" y="4937760"/>
            <a:ext cx="12188952" cy="365760"/>
          </a:xfrm>
          <a:prstGeom prst="rect">
            <a:avLst/>
          </a:prstGeom>
          <a:noFill/>
          <a:ln/>
        </p:spPr>
        <p:txBody>
          <a:bodyPr wrap="square" rtlCol="0" anchor="ctr"/>
          <a:lstStyle/>
          <a:p>
            <a:pPr algn="ctr" indent="0" marL="0">
              <a:buNone/>
            </a:pPr>
            <a:r>
              <a:rPr lang="en-US" sz="1100" dirty="0">
                <a:solidFill>
                  <a:srgbClr val="94A3B8"/>
                </a:solidFill>
                <a:latin typeface="Avenir Next Medium" pitchFamily="34" charset="0"/>
                <a:ea typeface="Avenir Next Medium" pitchFamily="34" charset="-122"/>
                <a:cs typeface="Avenir Next Medium" pitchFamily="34" charset="-120"/>
              </a:rPr>
              <a:t>Class 01  |  Faculty Resource  |  Classroom Use Only</a:t>
            </a:r>
            <a:endParaRPr lang="en-US" sz="1100" dirty="0"/>
          </a:p>
        </p:txBody>
      </p:sp>
      <p:sp>
        <p:nvSpPr>
          <p:cNvPr id="8" name="Shape 5"/>
          <p:cNvSpPr/>
          <p:nvPr/>
        </p:nvSpPr>
        <p:spPr>
          <a:xfrm>
            <a:off x="0" y="6309360"/>
            <a:ext cx="12188952" cy="548640"/>
          </a:xfrm>
          <a:prstGeom prst="rect">
            <a:avLst/>
          </a:prstGeom>
          <a:solidFill>
            <a:srgbClr val="0A1120"/>
          </a:solidFill>
          <a:ln/>
        </p:spPr>
      </p:sp>
      <p:sp>
        <p:nvSpPr>
          <p:cNvPr id="9" name="Text 6"/>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0" name="Image 1" descr="/tmp/cg-logo-white.png">    </p:cNvPr>
          <p:cNvPicPr>
            <a:picLocks noChangeAspect="1"/>
          </p:cNvPicPr>
          <p:nvPr/>
        </p:nvPicPr>
        <p:blipFill>
          <a:blip r:embed="rId2"/>
          <a:stretch>
            <a:fillRect/>
          </a:stretch>
        </p:blipFill>
        <p:spPr>
          <a:xfrm>
            <a:off x="11064240" y="6373368"/>
            <a:ext cx="658368" cy="4114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365760"/>
            <a:ext cx="10972800" cy="548640"/>
          </a:xfrm>
          <a:prstGeom prst="rect">
            <a:avLst/>
          </a:prstGeom>
          <a:noFill/>
          <a:ln/>
        </p:spPr>
        <p:txBody>
          <a:bodyPr wrap="square" rtlCol="0" anchor="ctr"/>
          <a:lstStyle/>
          <a:p>
            <a:pPr indent="0" marL="0">
              <a:buNone/>
            </a:pPr>
            <a:r>
              <a:rPr lang="en-US" sz="2800" dirty="0">
                <a:solidFill>
                  <a:srgbClr val="0F172A"/>
                </a:solidFill>
                <a:latin typeface="Avenir Next Demi Bold" pitchFamily="34" charset="0"/>
                <a:ea typeface="Avenir Next Demi Bold" pitchFamily="34" charset="-122"/>
                <a:cs typeface="Avenir Next Demi Bold" pitchFamily="34" charset="-120"/>
              </a:rPr>
              <a:t>TODAY'S AGENDA</a:t>
            </a:r>
            <a:endParaRPr lang="en-US" sz="2800" dirty="0"/>
          </a:p>
        </p:txBody>
      </p:sp>
      <p:sp>
        <p:nvSpPr>
          <p:cNvPr id="4" name="Shape 2"/>
          <p:cNvSpPr/>
          <p:nvPr/>
        </p:nvSpPr>
        <p:spPr>
          <a:xfrm>
            <a:off x="548640" y="914400"/>
            <a:ext cx="1828800" cy="36576"/>
          </a:xfrm>
          <a:prstGeom prst="rect">
            <a:avLst/>
          </a:prstGeom>
          <a:solidFill>
            <a:srgbClr val="FF6B35"/>
          </a:solidFill>
          <a:ln/>
        </p:spPr>
      </p:sp>
      <p:sp>
        <p:nvSpPr>
          <p:cNvPr id="5" name="Shape 3"/>
          <p:cNvSpPr/>
          <p:nvPr/>
        </p:nvSpPr>
        <p:spPr>
          <a:xfrm>
            <a:off x="731520" y="1243584"/>
            <a:ext cx="329184" cy="329184"/>
          </a:xfrm>
          <a:prstGeom prst="ellipse">
            <a:avLst/>
          </a:prstGeom>
          <a:solidFill>
            <a:srgbClr val="0F172A"/>
          </a:solidFill>
          <a:ln/>
        </p:spPr>
      </p:sp>
      <p:sp>
        <p:nvSpPr>
          <p:cNvPr id="6" name="Text 4"/>
          <p:cNvSpPr/>
          <p:nvPr/>
        </p:nvSpPr>
        <p:spPr>
          <a:xfrm>
            <a:off x="731520" y="1243584"/>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1</a:t>
            </a:r>
            <a:endParaRPr lang="en-US" sz="1300" dirty="0"/>
          </a:p>
        </p:txBody>
      </p:sp>
      <p:sp>
        <p:nvSpPr>
          <p:cNvPr id="7" name="Text 5"/>
          <p:cNvSpPr/>
          <p:nvPr/>
        </p:nvSpPr>
        <p:spPr>
          <a:xfrm>
            <a:off x="1280160" y="1188720"/>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The CLAT Logical Reasoning Section — Overview &amp; Exam Data</a:t>
            </a:r>
            <a:endParaRPr lang="en-US" sz="1500" dirty="0"/>
          </a:p>
        </p:txBody>
      </p:sp>
      <p:sp>
        <p:nvSpPr>
          <p:cNvPr id="8" name="Shape 6"/>
          <p:cNvSpPr/>
          <p:nvPr/>
        </p:nvSpPr>
        <p:spPr>
          <a:xfrm>
            <a:off x="731520" y="1719072"/>
            <a:ext cx="329184" cy="329184"/>
          </a:xfrm>
          <a:prstGeom prst="ellipse">
            <a:avLst/>
          </a:prstGeom>
          <a:solidFill>
            <a:srgbClr val="0F172A"/>
          </a:solidFill>
          <a:ln/>
        </p:spPr>
      </p:sp>
      <p:sp>
        <p:nvSpPr>
          <p:cNvPr id="9" name="Text 7"/>
          <p:cNvSpPr/>
          <p:nvPr/>
        </p:nvSpPr>
        <p:spPr>
          <a:xfrm>
            <a:off x="731520" y="1719072"/>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2</a:t>
            </a:r>
            <a:endParaRPr lang="en-US" sz="1300" dirty="0"/>
          </a:p>
        </p:txBody>
      </p:sp>
      <p:sp>
        <p:nvSpPr>
          <p:cNvPr id="10" name="Text 8"/>
          <p:cNvSpPr/>
          <p:nvPr/>
        </p:nvSpPr>
        <p:spPr>
          <a:xfrm>
            <a:off x="1280160" y="1664208"/>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What is Critical Reasoning? — Why CLAT Tests It</a:t>
            </a:r>
            <a:endParaRPr lang="en-US" sz="1500" dirty="0"/>
          </a:p>
        </p:txBody>
      </p:sp>
      <p:sp>
        <p:nvSpPr>
          <p:cNvPr id="11" name="Shape 9"/>
          <p:cNvSpPr/>
          <p:nvPr/>
        </p:nvSpPr>
        <p:spPr>
          <a:xfrm>
            <a:off x="731520" y="2194560"/>
            <a:ext cx="329184" cy="329184"/>
          </a:xfrm>
          <a:prstGeom prst="ellipse">
            <a:avLst/>
          </a:prstGeom>
          <a:solidFill>
            <a:srgbClr val="0F172A"/>
          </a:solidFill>
          <a:ln/>
        </p:spPr>
      </p:sp>
      <p:sp>
        <p:nvSpPr>
          <p:cNvPr id="12" name="Text 10"/>
          <p:cNvSpPr/>
          <p:nvPr/>
        </p:nvSpPr>
        <p:spPr>
          <a:xfrm>
            <a:off x="731520" y="2194560"/>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3</a:t>
            </a:r>
            <a:endParaRPr lang="en-US" sz="1300" dirty="0"/>
          </a:p>
        </p:txBody>
      </p:sp>
      <p:sp>
        <p:nvSpPr>
          <p:cNvPr id="13" name="Text 11"/>
          <p:cNvSpPr/>
          <p:nvPr/>
        </p:nvSpPr>
        <p:spPr>
          <a:xfrm>
            <a:off x="1280160" y="2139696"/>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Myths vs Facts About CR</a:t>
            </a:r>
            <a:endParaRPr lang="en-US" sz="1500" dirty="0"/>
          </a:p>
        </p:txBody>
      </p:sp>
      <p:sp>
        <p:nvSpPr>
          <p:cNvPr id="14" name="Shape 12"/>
          <p:cNvSpPr/>
          <p:nvPr/>
        </p:nvSpPr>
        <p:spPr>
          <a:xfrm>
            <a:off x="731520" y="2670048"/>
            <a:ext cx="329184" cy="329184"/>
          </a:xfrm>
          <a:prstGeom prst="ellipse">
            <a:avLst/>
          </a:prstGeom>
          <a:solidFill>
            <a:srgbClr val="0F172A"/>
          </a:solidFill>
          <a:ln/>
        </p:spPr>
      </p:sp>
      <p:sp>
        <p:nvSpPr>
          <p:cNvPr id="15" name="Text 13"/>
          <p:cNvSpPr/>
          <p:nvPr/>
        </p:nvSpPr>
        <p:spPr>
          <a:xfrm>
            <a:off x="731520" y="2670048"/>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4</a:t>
            </a:r>
            <a:endParaRPr lang="en-US" sz="1300" dirty="0"/>
          </a:p>
        </p:txBody>
      </p:sp>
      <p:sp>
        <p:nvSpPr>
          <p:cNvPr id="16" name="Text 14"/>
          <p:cNvSpPr/>
          <p:nvPr/>
        </p:nvSpPr>
        <p:spPr>
          <a:xfrm>
            <a:off x="1280160" y="2615184"/>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Anatomy of a CR Question — The Three Parts</a:t>
            </a:r>
            <a:endParaRPr lang="en-US" sz="1500" dirty="0"/>
          </a:p>
        </p:txBody>
      </p:sp>
      <p:sp>
        <p:nvSpPr>
          <p:cNvPr id="17" name="Shape 15"/>
          <p:cNvSpPr/>
          <p:nvPr/>
        </p:nvSpPr>
        <p:spPr>
          <a:xfrm>
            <a:off x="731520" y="3145536"/>
            <a:ext cx="329184" cy="329184"/>
          </a:xfrm>
          <a:prstGeom prst="ellipse">
            <a:avLst/>
          </a:prstGeom>
          <a:solidFill>
            <a:srgbClr val="0F172A"/>
          </a:solidFill>
          <a:ln/>
        </p:spPr>
      </p:sp>
      <p:sp>
        <p:nvSpPr>
          <p:cNvPr id="18" name="Text 16"/>
          <p:cNvSpPr/>
          <p:nvPr/>
        </p:nvSpPr>
        <p:spPr>
          <a:xfrm>
            <a:off x="731520" y="3145536"/>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5</a:t>
            </a:r>
            <a:endParaRPr lang="en-US" sz="1300" dirty="0"/>
          </a:p>
        </p:txBody>
      </p:sp>
      <p:sp>
        <p:nvSpPr>
          <p:cNvPr id="19" name="Text 17"/>
          <p:cNvSpPr/>
          <p:nvPr/>
        </p:nvSpPr>
        <p:spPr>
          <a:xfrm>
            <a:off x="1280160" y="3090672"/>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Arguments vs Fact Sets — How to Tell Them Apart</a:t>
            </a:r>
            <a:endParaRPr lang="en-US" sz="1500" dirty="0"/>
          </a:p>
        </p:txBody>
      </p:sp>
      <p:sp>
        <p:nvSpPr>
          <p:cNvPr id="20" name="Shape 18"/>
          <p:cNvSpPr/>
          <p:nvPr/>
        </p:nvSpPr>
        <p:spPr>
          <a:xfrm>
            <a:off x="731520" y="3621024"/>
            <a:ext cx="329184" cy="329184"/>
          </a:xfrm>
          <a:prstGeom prst="ellipse">
            <a:avLst/>
          </a:prstGeom>
          <a:solidFill>
            <a:srgbClr val="0F172A"/>
          </a:solidFill>
          <a:ln/>
        </p:spPr>
      </p:sp>
      <p:sp>
        <p:nvSpPr>
          <p:cNvPr id="21" name="Text 19"/>
          <p:cNvSpPr/>
          <p:nvPr/>
        </p:nvSpPr>
        <p:spPr>
          <a:xfrm>
            <a:off x="731520" y="3621024"/>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6</a:t>
            </a:r>
            <a:endParaRPr lang="en-US" sz="1300" dirty="0"/>
          </a:p>
        </p:txBody>
      </p:sp>
      <p:sp>
        <p:nvSpPr>
          <p:cNvPr id="22" name="Text 20"/>
          <p:cNvSpPr/>
          <p:nvPr/>
        </p:nvSpPr>
        <p:spPr>
          <a:xfrm>
            <a:off x="1280160" y="3566160"/>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Premises &amp; Conclusions — The Building Blocks</a:t>
            </a:r>
            <a:endParaRPr lang="en-US" sz="1500" dirty="0"/>
          </a:p>
        </p:txBody>
      </p:sp>
      <p:sp>
        <p:nvSpPr>
          <p:cNvPr id="23" name="Shape 21"/>
          <p:cNvSpPr/>
          <p:nvPr/>
        </p:nvSpPr>
        <p:spPr>
          <a:xfrm>
            <a:off x="731520" y="4096512"/>
            <a:ext cx="329184" cy="329184"/>
          </a:xfrm>
          <a:prstGeom prst="ellipse">
            <a:avLst/>
          </a:prstGeom>
          <a:solidFill>
            <a:srgbClr val="0F172A"/>
          </a:solidFill>
          <a:ln/>
        </p:spPr>
      </p:sp>
      <p:sp>
        <p:nvSpPr>
          <p:cNvPr id="24" name="Text 22"/>
          <p:cNvSpPr/>
          <p:nvPr/>
        </p:nvSpPr>
        <p:spPr>
          <a:xfrm>
            <a:off x="731520" y="4096512"/>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7</a:t>
            </a:r>
            <a:endParaRPr lang="en-US" sz="1300" dirty="0"/>
          </a:p>
        </p:txBody>
      </p:sp>
      <p:sp>
        <p:nvSpPr>
          <p:cNvPr id="25" name="Text 23"/>
          <p:cNvSpPr/>
          <p:nvPr/>
        </p:nvSpPr>
        <p:spPr>
          <a:xfrm>
            <a:off x="1280160" y="4041648"/>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Indicator Words — Your Road Signs</a:t>
            </a:r>
            <a:endParaRPr lang="en-US" sz="1500" dirty="0"/>
          </a:p>
        </p:txBody>
      </p:sp>
      <p:sp>
        <p:nvSpPr>
          <p:cNvPr id="26" name="Shape 24"/>
          <p:cNvSpPr/>
          <p:nvPr/>
        </p:nvSpPr>
        <p:spPr>
          <a:xfrm>
            <a:off x="731520" y="4572000"/>
            <a:ext cx="329184" cy="329184"/>
          </a:xfrm>
          <a:prstGeom prst="ellipse">
            <a:avLst/>
          </a:prstGeom>
          <a:solidFill>
            <a:srgbClr val="0F172A"/>
          </a:solidFill>
          <a:ln/>
        </p:spPr>
      </p:sp>
      <p:sp>
        <p:nvSpPr>
          <p:cNvPr id="27" name="Text 25"/>
          <p:cNvSpPr/>
          <p:nvPr/>
        </p:nvSpPr>
        <p:spPr>
          <a:xfrm>
            <a:off x="731520" y="4572000"/>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8</a:t>
            </a:r>
            <a:endParaRPr lang="en-US" sz="1300" dirty="0"/>
          </a:p>
        </p:txBody>
      </p:sp>
      <p:sp>
        <p:nvSpPr>
          <p:cNvPr id="28" name="Text 26"/>
          <p:cNvSpPr/>
          <p:nvPr/>
        </p:nvSpPr>
        <p:spPr>
          <a:xfrm>
            <a:off x="1280160" y="4517136"/>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Live Practice: Identify Premises &amp; Conclusions</a:t>
            </a:r>
            <a:endParaRPr lang="en-US" sz="1500" dirty="0"/>
          </a:p>
        </p:txBody>
      </p:sp>
      <p:sp>
        <p:nvSpPr>
          <p:cNvPr id="29" name="Shape 27"/>
          <p:cNvSpPr/>
          <p:nvPr/>
        </p:nvSpPr>
        <p:spPr>
          <a:xfrm>
            <a:off x="731520" y="5047488"/>
            <a:ext cx="329184" cy="329184"/>
          </a:xfrm>
          <a:prstGeom prst="ellipse">
            <a:avLst/>
          </a:prstGeom>
          <a:solidFill>
            <a:srgbClr val="0F172A"/>
          </a:solidFill>
          <a:ln/>
        </p:spPr>
      </p:sp>
      <p:sp>
        <p:nvSpPr>
          <p:cNvPr id="30" name="Text 28"/>
          <p:cNvSpPr/>
          <p:nvPr/>
        </p:nvSpPr>
        <p:spPr>
          <a:xfrm>
            <a:off x="731520" y="5047488"/>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9</a:t>
            </a:r>
            <a:endParaRPr lang="en-US" sz="1300" dirty="0"/>
          </a:p>
        </p:txBody>
      </p:sp>
      <p:sp>
        <p:nvSpPr>
          <p:cNvPr id="31" name="Text 29"/>
          <p:cNvSpPr/>
          <p:nvPr/>
        </p:nvSpPr>
        <p:spPr>
          <a:xfrm>
            <a:off x="1280160" y="4992624"/>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The 13 Question Types &amp; 4 Question Families (Overview)</a:t>
            </a:r>
            <a:endParaRPr lang="en-US" sz="1500" dirty="0"/>
          </a:p>
        </p:txBody>
      </p:sp>
      <p:sp>
        <p:nvSpPr>
          <p:cNvPr id="32" name="Shape 30"/>
          <p:cNvSpPr/>
          <p:nvPr/>
        </p:nvSpPr>
        <p:spPr>
          <a:xfrm>
            <a:off x="731520" y="5522976"/>
            <a:ext cx="329184" cy="329184"/>
          </a:xfrm>
          <a:prstGeom prst="ellipse">
            <a:avLst/>
          </a:prstGeom>
          <a:solidFill>
            <a:srgbClr val="0F172A"/>
          </a:solidFill>
          <a:ln/>
        </p:spPr>
      </p:sp>
      <p:sp>
        <p:nvSpPr>
          <p:cNvPr id="33" name="Text 31"/>
          <p:cNvSpPr/>
          <p:nvPr/>
        </p:nvSpPr>
        <p:spPr>
          <a:xfrm>
            <a:off x="731520" y="5522976"/>
            <a:ext cx="329184" cy="329184"/>
          </a:xfrm>
          <a:prstGeom prst="rect">
            <a:avLst/>
          </a:prstGeom>
          <a:noFill/>
          <a:ln/>
        </p:spPr>
        <p:txBody>
          <a:bodyPr wrap="square" rtlCol="0" anchor="ctr"/>
          <a:lstStyle/>
          <a:p>
            <a:pPr algn="ctr" indent="0" marL="0">
              <a:buNone/>
            </a:pPr>
            <a:r>
              <a:rPr lang="en-US" sz="1300" dirty="0">
                <a:solidFill>
                  <a:srgbClr val="FFFFFF"/>
                </a:solidFill>
                <a:latin typeface="Avenir Next Condensed" pitchFamily="34" charset="0"/>
                <a:ea typeface="Avenir Next Condensed" pitchFamily="34" charset="-122"/>
                <a:cs typeface="Avenir Next Condensed" pitchFamily="34" charset="-120"/>
              </a:rPr>
              <a:t>10</a:t>
            </a:r>
            <a:endParaRPr lang="en-US" sz="1300" dirty="0"/>
          </a:p>
        </p:txBody>
      </p:sp>
      <p:sp>
        <p:nvSpPr>
          <p:cNvPr id="34" name="Text 32"/>
          <p:cNvSpPr/>
          <p:nvPr/>
        </p:nvSpPr>
        <p:spPr>
          <a:xfrm>
            <a:off x="1280160" y="5468112"/>
            <a:ext cx="10058400" cy="438912"/>
          </a:xfrm>
          <a:prstGeom prst="rect">
            <a:avLst/>
          </a:prstGeom>
          <a:noFill/>
          <a:ln/>
        </p:spPr>
        <p:txBody>
          <a:bodyPr wrap="square" rtlCol="0" anchor="ctr"/>
          <a:lstStyle/>
          <a:p>
            <a:pPr indent="0" marL="0">
              <a:buNone/>
            </a:pPr>
            <a:r>
              <a:rPr lang="en-US" sz="1500" dirty="0">
                <a:solidFill>
                  <a:srgbClr val="334155"/>
                </a:solidFill>
                <a:latin typeface="Inter" pitchFamily="34" charset="0"/>
                <a:ea typeface="Inter" pitchFamily="34" charset="-122"/>
                <a:cs typeface="Inter" pitchFamily="34" charset="-120"/>
              </a:rPr>
              <a:t>Practice Test (20 min) + Discussion</a:t>
            </a:r>
            <a:endParaRPr lang="en-US" sz="1500" dirty="0"/>
          </a:p>
        </p:txBody>
      </p:sp>
      <p:sp>
        <p:nvSpPr>
          <p:cNvPr id="35" name="Shape 33"/>
          <p:cNvSpPr/>
          <p:nvPr/>
        </p:nvSpPr>
        <p:spPr>
          <a:xfrm>
            <a:off x="0" y="6309360"/>
            <a:ext cx="12188952" cy="548640"/>
          </a:xfrm>
          <a:prstGeom prst="rect">
            <a:avLst/>
          </a:prstGeom>
          <a:solidFill>
            <a:srgbClr val="0F172A"/>
          </a:solidFill>
          <a:ln/>
        </p:spPr>
      </p:sp>
      <p:sp>
        <p:nvSpPr>
          <p:cNvPr id="36" name="Text 34"/>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37"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01</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THE CLAT LOGICAL</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REASONING SECTION</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What, How, Why, When — The Numbers Behind the Section</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274320"/>
            <a:ext cx="10972800" cy="50292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CLAT 2027 — Logical Reasoning at a Glance</a:t>
            </a:r>
            <a:endParaRPr lang="en-US" sz="2400" dirty="0"/>
          </a:p>
        </p:txBody>
      </p:sp>
      <p:sp>
        <p:nvSpPr>
          <p:cNvPr id="4" name="Shape 2"/>
          <p:cNvSpPr/>
          <p:nvPr/>
        </p:nvSpPr>
        <p:spPr>
          <a:xfrm>
            <a:off x="548640" y="777240"/>
            <a:ext cx="1828800" cy="36576"/>
          </a:xfrm>
          <a:prstGeom prst="rect">
            <a:avLst/>
          </a:prstGeom>
          <a:solidFill>
            <a:srgbClr val="FF6B35"/>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005840"/>
          <a:ext cx="10972800" cy="914400"/>
        </p:xfrm>
        <a:graphic>
          <a:graphicData uri="http://schemas.openxmlformats.org/drawingml/2006/table">
            <a:tbl>
              <a:tblPr/>
              <a:tblGrid>
                <a:gridCol w="3200400"/>
                <a:gridCol w="7772400"/>
              </a:tblGrid>
              <a:tr h="438912">
                <a:tc>
                  <a:txBody>
                    <a:bodyPr/>
                    <a:lstStyle/>
                    <a:p>
                      <a:pP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Parameter</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c>
                  <a:txBody>
                    <a:bodyPr/>
                    <a:lstStyle/>
                    <a:p>
                      <a:pP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CLAT 2024-2026 Stable Pattern</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Total Questions</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26 out of 120 (21.7% of paper)</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Total Marks</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26 marks (+1 correct, −0.25 wrong, 0 unanswered)</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Time Available</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~26 minutes (proportional to 120 min total)</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Time per Question</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~60 seconds</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Format</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100% Passage-Based — ZERO standalone questions</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Passages</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4 passages/sets, 6-7 questions each</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Passage Length</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200-350 words</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Sub-Sections</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50% Critical Reasoning + 50% Analytical Puzzles*</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38912">
                <a:tc>
                  <a:txBody>
                    <a:bodyPr/>
                    <a:lstStyle/>
                    <a:p>
                      <a:pPr indent="0" marL="0">
                        <a:buNone/>
                      </a:pPr>
                      <a:r>
                        <a:rPr lang="en-US" sz="1200" b="1" dirty="0">
                          <a:solidFill>
                            <a:srgbClr val="0F172A"/>
                          </a:solidFill>
                          <a:latin typeface="Avenir Next" pitchFamily="34" charset="0"/>
                          <a:ea typeface="Avenir Next" pitchFamily="34" charset="-122"/>
                          <a:cs typeface="Avenir Next" pitchFamily="34" charset="-120"/>
                        </a:rPr>
                        <a:t>Difficulty (5-yr avg)</a:t>
                      </a:r>
                      <a:endParaRPr lang="en-US" sz="1200" dirty="0">
                        <a:latin typeface="Avenir Next" charset="0"/>
                        <a:ea typeface="Avenir Next" charset="0"/>
                        <a:cs typeface="Avenir Next"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indent="0" marL="0">
                        <a:buNone/>
                      </a:pPr>
                      <a:r>
                        <a:rPr lang="en-US" sz="1200" dirty="0">
                          <a:solidFill>
                            <a:srgbClr val="334155"/>
                          </a:solidFill>
                          <a:latin typeface="Inter" pitchFamily="34" charset="0"/>
                          <a:ea typeface="Inter" pitchFamily="34" charset="-122"/>
                          <a:cs typeface="Inter" pitchFamily="34" charset="-120"/>
                        </a:rPr>
                        <a:t>3.1 / 5 — Moderate</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bl>
          </a:graphicData>
        </a:graphic>
      </p:graphicFrame>
      <p:sp>
        <p:nvSpPr>
          <p:cNvPr id="6" name="Text 3"/>
          <p:cNvSpPr/>
          <p:nvPr/>
        </p:nvSpPr>
        <p:spPr>
          <a:xfrm>
            <a:off x="548640" y="5760720"/>
            <a:ext cx="10972800" cy="320040"/>
          </a:xfrm>
          <a:prstGeom prst="rect">
            <a:avLst/>
          </a:prstGeom>
          <a:noFill/>
          <a:ln/>
        </p:spPr>
        <p:txBody>
          <a:bodyPr wrap="square" rtlCol="0" anchor="ctr"/>
          <a:lstStyle/>
          <a:p>
            <a:pPr indent="0" marL="0">
              <a:buNone/>
            </a:pPr>
            <a:r>
              <a:rPr lang="en-US" sz="1000" i="1" dirty="0">
                <a:solidFill>
                  <a:srgbClr val="94A3B8"/>
                </a:solidFill>
                <a:latin typeface="Avenir Next Medium" pitchFamily="34" charset="0"/>
                <a:ea typeface="Avenir Next Medium" pitchFamily="34" charset="-122"/>
                <a:cs typeface="Avenir Next Medium" pitchFamily="34" charset="-120"/>
              </a:rPr>
              <a:t>*The 50/50 split emerged in CLAT 2025-26. Earlier papers were 100% CR. We prepare for both.</a:t>
            </a:r>
            <a:endParaRPr lang="en-US" sz="1000" dirty="0"/>
          </a:p>
        </p:txBody>
      </p:sp>
      <p:sp>
        <p:nvSpPr>
          <p:cNvPr id="7" name="Shape 4"/>
          <p:cNvSpPr/>
          <p:nvPr/>
        </p:nvSpPr>
        <p:spPr>
          <a:xfrm>
            <a:off x="0" y="6309360"/>
            <a:ext cx="12188952" cy="548640"/>
          </a:xfrm>
          <a:prstGeom prst="rect">
            <a:avLst/>
          </a:prstGeom>
          <a:solidFill>
            <a:srgbClr val="0F172A"/>
          </a:solidFill>
          <a:ln/>
        </p:spPr>
      </p:sp>
      <p:sp>
        <p:nvSpPr>
          <p:cNvPr id="8"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9"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274320"/>
            <a:ext cx="10972800" cy="50292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Section Weightage Over the Years</a:t>
            </a:r>
            <a:endParaRPr lang="en-US" sz="2400" dirty="0"/>
          </a:p>
        </p:txBody>
      </p:sp>
      <p:sp>
        <p:nvSpPr>
          <p:cNvPr id="4" name="Shape 2"/>
          <p:cNvSpPr/>
          <p:nvPr/>
        </p:nvSpPr>
        <p:spPr>
          <a:xfrm>
            <a:off x="548640" y="777240"/>
            <a:ext cx="1828800" cy="36576"/>
          </a:xfrm>
          <a:prstGeom prst="rect">
            <a:avLst/>
          </a:prstGeom>
          <a:solidFill>
            <a:srgbClr val="FF6B35"/>
          </a:solidFill>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005840"/>
          <a:ext cx="10972800" cy="914400"/>
        </p:xfrm>
        <a:graphic>
          <a:graphicData uri="http://schemas.openxmlformats.org/drawingml/2006/table">
            <a:tbl>
              <a:tblPr/>
              <a:tblGrid>
                <a:gridCol w="2011680"/>
                <a:gridCol w="1371600"/>
                <a:gridCol w="1371600"/>
                <a:gridCol w="1371600"/>
                <a:gridCol w="4846320"/>
              </a:tblGrid>
              <a:tr h="457200">
                <a:tc>
                  <a:txBody>
                    <a:bodyPr/>
                    <a:lstStyle/>
                    <a:p>
                      <a:pPr algn="ct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Year</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c>
                  <a:txBody>
                    <a:bodyPr/>
                    <a:lstStyle/>
                    <a:p>
                      <a:pPr algn="ct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Total Qs</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c>
                  <a:txBody>
                    <a:bodyPr/>
                    <a:lstStyle/>
                    <a:p>
                      <a:pPr algn="ct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LR Qs</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c>
                  <a:txBody>
                    <a:bodyPr/>
                    <a:lstStyle/>
                    <a:p>
                      <a:pPr algn="ct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 Weight</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c>
                  <a:txBody>
                    <a:bodyPr/>
                    <a:lstStyle/>
                    <a:p>
                      <a:pPr algn="ctr" indent="0" marL="0">
                        <a:buNone/>
                      </a:pPr>
                      <a:r>
                        <a:rPr lang="en-US" sz="1200" dirty="0">
                          <a:solidFill>
                            <a:srgbClr val="FFFFFF"/>
                          </a:solidFill>
                          <a:latin typeface="Avenir Next Demi Bold" pitchFamily="34" charset="0"/>
                          <a:ea typeface="Avenir Next Demi Bold" pitchFamily="34" charset="-122"/>
                          <a:cs typeface="Avenir Next Demi Bold" pitchFamily="34" charset="-120"/>
                        </a:rPr>
                        <a:t>CR vs Puzzles</a:t>
                      </a:r>
                      <a:endParaRPr lang="en-US" sz="1200" dirty="0">
                        <a:latin typeface="Avenir Next Demi Bold" charset="0"/>
                        <a:ea typeface="Avenir Next Demi Bold" charset="0"/>
                        <a:cs typeface="Avenir Next Demi Bold"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solidFill>
                      <a:srgbClr val="0F172A"/>
                    </a:solidFill>
                  </a:tcPr>
                </a:tc>
              </a:tr>
              <a:tr h="457200">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CLAT 2022</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150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30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100% CR</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57200">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CLAT 2023</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150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30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100% CR</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57200">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CLAT 2024</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120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24</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100% CR</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57200">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CLAT 2025</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120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26</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21.7%</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75% CR + 25% Puzzles</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r h="457200">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CLAT 2026</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120</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26</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21.7%</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c>
                  <a:txBody>
                    <a:bodyPr/>
                    <a:lstStyle/>
                    <a:p>
                      <a:pPr algn="ctr" indent="0" marL="0">
                        <a:buNone/>
                      </a:pPr>
                      <a:r>
                        <a:rPr lang="en-US" sz="1200" dirty="0">
                          <a:solidFill>
                            <a:srgbClr val="334155"/>
                          </a:solidFill>
                          <a:latin typeface="Inter" pitchFamily="34" charset="0"/>
                          <a:ea typeface="Inter" pitchFamily="34" charset="-122"/>
                          <a:cs typeface="Inter" pitchFamily="34" charset="-120"/>
                        </a:rPr>
                        <a:t>27% CR + 73% Puzzles</a:t>
                      </a:r>
                      <a:endParaRPr lang="en-US" sz="1200" dirty="0">
                        <a:latin typeface="Inter" charset="0"/>
                        <a:ea typeface="Inter" charset="0"/>
                        <a:cs typeface="Inter" charset="0"/>
                      </a:endParaRPr>
                    </a:p>
                  </a:txBody>
                  <a:tcPr marL="91440" marR="91440" marT="45720" marB="45720">
                    <a:lnL w="6350" cap="flat" cmpd="sng" algn="ctr">
                      <a:solidFill>
                        <a:srgbClr val="CBD5E1"/>
                      </a:solidFill>
                      <a:prstDash val="solid"/>
                      <a:round/>
                      <a:headEnd type="none" w="med" len="med"/>
                      <a:tailEnd type="none" w="med" len="med"/>
                    </a:lnL>
                    <a:lnR w="6350" cap="flat" cmpd="sng" algn="ctr">
                      <a:solidFill>
                        <a:srgbClr val="CBD5E1"/>
                      </a:solidFill>
                      <a:prstDash val="solid"/>
                      <a:round/>
                      <a:headEnd type="none" w="med" len="med"/>
                      <a:tailEnd type="none" w="med" len="med"/>
                    </a:lnR>
                    <a:lnT w="6350" cap="flat" cmpd="sng" algn="ctr">
                      <a:solidFill>
                        <a:srgbClr val="CBD5E1"/>
                      </a:solidFill>
                      <a:prstDash val="solid"/>
                      <a:round/>
                      <a:headEnd type="none" w="med" len="med"/>
                      <a:tailEnd type="none" w="med" len="med"/>
                    </a:lnT>
                    <a:lnB w="6350" cap="flat" cmpd="sng" algn="ctr">
                      <a:solidFill>
                        <a:srgbClr val="CBD5E1"/>
                      </a:solidFill>
                      <a:prstDash val="solid"/>
                      <a:round/>
                      <a:headEnd type="none" w="med" len="med"/>
                      <a:tailEnd type="none" w="med" len="med"/>
                    </a:lnB>
                  </a:tcPr>
                </a:tc>
              </a:tr>
            </a:tbl>
          </a:graphicData>
        </a:graphic>
      </p:graphicFrame>
      <p:sp>
        <p:nvSpPr>
          <p:cNvPr id="6" name="Text 3"/>
          <p:cNvSpPr/>
          <p:nvPr/>
        </p:nvSpPr>
        <p:spPr>
          <a:xfrm>
            <a:off x="548640" y="4023360"/>
            <a:ext cx="10058400" cy="548640"/>
          </a:xfrm>
          <a:prstGeom prst="rect">
            <a:avLst/>
          </a:prstGeom>
          <a:noFill/>
          <a:ln/>
        </p:spPr>
        <p:txBody>
          <a:bodyPr wrap="square" rtlCol="0" anchor="ctr"/>
          <a:lstStyle/>
          <a:p>
            <a:pPr indent="0" marL="0">
              <a:buNone/>
            </a:pPr>
            <a:r>
              <a:rPr lang="en-US" sz="1400" b="1" dirty="0">
                <a:solidFill>
                  <a:srgbClr val="0F172A"/>
                </a:solidFill>
                <a:latin typeface="Inter" pitchFamily="34" charset="0"/>
                <a:ea typeface="Inter" pitchFamily="34" charset="-122"/>
                <a:cs typeface="Inter" pitchFamily="34" charset="-120"/>
              </a:rPr>
              <a:t>Key Insight: LR underwent a MAJOR transformation in 2025-26. We master CR first, then tackle puzzles.</a:t>
            </a:r>
            <a:endParaRPr lang="en-US" sz="1400" dirty="0"/>
          </a:p>
        </p:txBody>
      </p:sp>
      <p:sp>
        <p:nvSpPr>
          <p:cNvPr id="7" name="Shape 4"/>
          <p:cNvSpPr/>
          <p:nvPr/>
        </p:nvSpPr>
        <p:spPr>
          <a:xfrm>
            <a:off x="0" y="6309360"/>
            <a:ext cx="12188952" cy="548640"/>
          </a:xfrm>
          <a:prstGeom prst="rect">
            <a:avLst/>
          </a:prstGeom>
          <a:solidFill>
            <a:srgbClr val="0F172A"/>
          </a:solidFill>
          <a:ln/>
        </p:spPr>
      </p:sp>
      <p:sp>
        <p:nvSpPr>
          <p:cNvPr id="8"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9"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02</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WHY DOES CLAT</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TEST CRITICAL REASONING?</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The Connection Between CR and the Legal Profession</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274320"/>
            <a:ext cx="10972800" cy="50292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Critical Reasoning = The Foundation of Law</a:t>
            </a:r>
            <a:endParaRPr lang="en-US" sz="2400" dirty="0"/>
          </a:p>
        </p:txBody>
      </p:sp>
      <p:sp>
        <p:nvSpPr>
          <p:cNvPr id="4" name="Shape 2"/>
          <p:cNvSpPr/>
          <p:nvPr/>
        </p:nvSpPr>
        <p:spPr>
          <a:xfrm>
            <a:off x="548640" y="777240"/>
            <a:ext cx="1828800" cy="36576"/>
          </a:xfrm>
          <a:prstGeom prst="rect">
            <a:avLst/>
          </a:prstGeom>
          <a:solidFill>
            <a:srgbClr val="FF6B35"/>
          </a:solidFill>
          <a:ln/>
        </p:spPr>
      </p:sp>
      <p:sp>
        <p:nvSpPr>
          <p:cNvPr id="5" name="Shape 3"/>
          <p:cNvSpPr/>
          <p:nvPr/>
        </p:nvSpPr>
        <p:spPr>
          <a:xfrm>
            <a:off x="548640" y="1051560"/>
            <a:ext cx="54864" cy="822960"/>
          </a:xfrm>
          <a:prstGeom prst="rect">
            <a:avLst/>
          </a:prstGeom>
          <a:solidFill>
            <a:srgbClr val="FF6B35"/>
          </a:solidFill>
          <a:ln/>
        </p:spPr>
      </p:sp>
      <p:sp>
        <p:nvSpPr>
          <p:cNvPr id="6" name="Text 4"/>
          <p:cNvSpPr/>
          <p:nvPr/>
        </p:nvSpPr>
        <p:spPr>
          <a:xfrm>
            <a:off x="822960" y="1051560"/>
            <a:ext cx="10515600" cy="347472"/>
          </a:xfrm>
          <a:prstGeom prst="rect">
            <a:avLst/>
          </a:prstGeom>
          <a:noFill/>
          <a:ln/>
        </p:spPr>
        <p:txBody>
          <a:bodyPr wrap="square" rtlCol="0" anchor="ctr"/>
          <a:lstStyle/>
          <a:p>
            <a:pPr indent="0" marL="0">
              <a:buNone/>
            </a:pPr>
            <a:r>
              <a:rPr lang="en-US" sz="1500" b="1" dirty="0">
                <a:solidFill>
                  <a:srgbClr val="0F172A"/>
                </a:solidFill>
                <a:latin typeface="Avenir Next" pitchFamily="34" charset="0"/>
                <a:ea typeface="Avenir Next" pitchFamily="34" charset="-122"/>
                <a:cs typeface="Avenir Next" pitchFamily="34" charset="-120"/>
              </a:rPr>
              <a:t>Lawyers argue for a living</a:t>
            </a:r>
            <a:endParaRPr lang="en-US" sz="1500" dirty="0"/>
          </a:p>
        </p:txBody>
      </p:sp>
      <p:sp>
        <p:nvSpPr>
          <p:cNvPr id="7" name="Text 5"/>
          <p:cNvSpPr/>
          <p:nvPr/>
        </p:nvSpPr>
        <p:spPr>
          <a:xfrm>
            <a:off x="822960" y="1399032"/>
            <a:ext cx="10515600" cy="457200"/>
          </a:xfrm>
          <a:prstGeom prst="rect">
            <a:avLst/>
          </a:prstGeom>
          <a:noFill/>
          <a:ln/>
        </p:spPr>
        <p:txBody>
          <a:bodyPr wrap="square" rtlCol="0" anchor="ctr"/>
          <a:lstStyle/>
          <a:p>
            <a:pPr indent="0" marL="0">
              <a:buNone/>
            </a:pPr>
            <a:r>
              <a:rPr lang="en-US" sz="1300" dirty="0">
                <a:solidFill>
                  <a:srgbClr val="334155"/>
                </a:solidFill>
                <a:latin typeface="Inter" pitchFamily="34" charset="0"/>
                <a:ea typeface="Inter" pitchFamily="34" charset="-122"/>
                <a:cs typeface="Inter" pitchFamily="34" charset="-120"/>
              </a:rPr>
              <a:t>Every courtroom argument is a structured set of premises leading to a conclusion.</a:t>
            </a:r>
            <a:endParaRPr lang="en-US" sz="1300" dirty="0"/>
          </a:p>
        </p:txBody>
      </p:sp>
      <p:sp>
        <p:nvSpPr>
          <p:cNvPr id="8" name="Shape 6"/>
          <p:cNvSpPr/>
          <p:nvPr/>
        </p:nvSpPr>
        <p:spPr>
          <a:xfrm>
            <a:off x="548640" y="2057400"/>
            <a:ext cx="54864" cy="822960"/>
          </a:xfrm>
          <a:prstGeom prst="rect">
            <a:avLst/>
          </a:prstGeom>
          <a:solidFill>
            <a:srgbClr val="FF6B35"/>
          </a:solidFill>
          <a:ln/>
        </p:spPr>
      </p:sp>
      <p:sp>
        <p:nvSpPr>
          <p:cNvPr id="9" name="Text 7"/>
          <p:cNvSpPr/>
          <p:nvPr/>
        </p:nvSpPr>
        <p:spPr>
          <a:xfrm>
            <a:off x="822960" y="2057400"/>
            <a:ext cx="10515600" cy="347472"/>
          </a:xfrm>
          <a:prstGeom prst="rect">
            <a:avLst/>
          </a:prstGeom>
          <a:noFill/>
          <a:ln/>
        </p:spPr>
        <p:txBody>
          <a:bodyPr wrap="square" rtlCol="0" anchor="ctr"/>
          <a:lstStyle/>
          <a:p>
            <a:pPr indent="0" marL="0">
              <a:buNone/>
            </a:pPr>
            <a:r>
              <a:rPr lang="en-US" sz="1500" b="1" dirty="0">
                <a:solidFill>
                  <a:srgbClr val="0F172A"/>
                </a:solidFill>
                <a:latin typeface="Avenir Next" pitchFamily="34" charset="0"/>
                <a:ea typeface="Avenir Next" pitchFamily="34" charset="-122"/>
                <a:cs typeface="Avenir Next" pitchFamily="34" charset="-120"/>
              </a:rPr>
              <a:t>Judges evaluate arguments</a:t>
            </a:r>
            <a:endParaRPr lang="en-US" sz="1500" dirty="0"/>
          </a:p>
        </p:txBody>
      </p:sp>
      <p:sp>
        <p:nvSpPr>
          <p:cNvPr id="10" name="Text 8"/>
          <p:cNvSpPr/>
          <p:nvPr/>
        </p:nvSpPr>
        <p:spPr>
          <a:xfrm>
            <a:off x="822960" y="2404872"/>
            <a:ext cx="10515600" cy="457200"/>
          </a:xfrm>
          <a:prstGeom prst="rect">
            <a:avLst/>
          </a:prstGeom>
          <a:noFill/>
          <a:ln/>
        </p:spPr>
        <p:txBody>
          <a:bodyPr wrap="square" rtlCol="0" anchor="ctr"/>
          <a:lstStyle/>
          <a:p>
            <a:pPr indent="0" marL="0">
              <a:buNone/>
            </a:pPr>
            <a:r>
              <a:rPr lang="en-US" sz="1300" dirty="0">
                <a:solidFill>
                  <a:srgbClr val="334155"/>
                </a:solidFill>
                <a:latin typeface="Inter" pitchFamily="34" charset="0"/>
                <a:ea typeface="Inter" pitchFamily="34" charset="-122"/>
                <a:cs typeface="Inter" pitchFamily="34" charset="-120"/>
              </a:rPr>
              <a:t>Judges assess validity, identify reasoning flaws, and determine if conclusions follow from evidence.</a:t>
            </a:r>
            <a:endParaRPr lang="en-US" sz="1300" dirty="0"/>
          </a:p>
        </p:txBody>
      </p:sp>
      <p:sp>
        <p:nvSpPr>
          <p:cNvPr id="11" name="Shape 9"/>
          <p:cNvSpPr/>
          <p:nvPr/>
        </p:nvSpPr>
        <p:spPr>
          <a:xfrm>
            <a:off x="548640" y="3063240"/>
            <a:ext cx="54864" cy="822960"/>
          </a:xfrm>
          <a:prstGeom prst="rect">
            <a:avLst/>
          </a:prstGeom>
          <a:solidFill>
            <a:srgbClr val="FF6B35"/>
          </a:solidFill>
          <a:ln/>
        </p:spPr>
      </p:sp>
      <p:sp>
        <p:nvSpPr>
          <p:cNvPr id="12" name="Text 10"/>
          <p:cNvSpPr/>
          <p:nvPr/>
        </p:nvSpPr>
        <p:spPr>
          <a:xfrm>
            <a:off x="822960" y="3063240"/>
            <a:ext cx="10515600" cy="347472"/>
          </a:xfrm>
          <a:prstGeom prst="rect">
            <a:avLst/>
          </a:prstGeom>
          <a:noFill/>
          <a:ln/>
        </p:spPr>
        <p:txBody>
          <a:bodyPr wrap="square" rtlCol="0" anchor="ctr"/>
          <a:lstStyle/>
          <a:p>
            <a:pPr indent="0" marL="0">
              <a:buNone/>
            </a:pPr>
            <a:r>
              <a:rPr lang="en-US" sz="1500" b="1" dirty="0">
                <a:solidFill>
                  <a:srgbClr val="0F172A"/>
                </a:solidFill>
                <a:latin typeface="Avenir Next" pitchFamily="34" charset="0"/>
                <a:ea typeface="Avenir Next" pitchFamily="34" charset="-122"/>
                <a:cs typeface="Avenir Next" pitchFamily="34" charset="-120"/>
              </a:rPr>
              <a:t>Contracts are conditional logic</a:t>
            </a:r>
            <a:endParaRPr lang="en-US" sz="1500" dirty="0"/>
          </a:p>
        </p:txBody>
      </p:sp>
      <p:sp>
        <p:nvSpPr>
          <p:cNvPr id="13" name="Text 11"/>
          <p:cNvSpPr/>
          <p:nvPr/>
        </p:nvSpPr>
        <p:spPr>
          <a:xfrm>
            <a:off x="822960" y="3410712"/>
            <a:ext cx="10515600" cy="457200"/>
          </a:xfrm>
          <a:prstGeom prst="rect">
            <a:avLst/>
          </a:prstGeom>
          <a:noFill/>
          <a:ln/>
        </p:spPr>
        <p:txBody>
          <a:bodyPr wrap="square" rtlCol="0" anchor="ctr"/>
          <a:lstStyle/>
          <a:p>
            <a:pPr indent="0" marL="0">
              <a:buNone/>
            </a:pPr>
            <a:r>
              <a:rPr lang="en-US" sz="1300" dirty="0">
                <a:solidFill>
                  <a:srgbClr val="334155"/>
                </a:solidFill>
                <a:latin typeface="Inter" pitchFamily="34" charset="0"/>
                <a:ea typeface="Inter" pitchFamily="34" charset="-122"/>
                <a:cs typeface="Inter" pitchFamily="34" charset="-120"/>
              </a:rPr>
              <a:t>"If Party A fails to deliver by Dec 31, then Party B may terminate" — this IS conditional reasoning.</a:t>
            </a:r>
            <a:endParaRPr lang="en-US" sz="1300" dirty="0"/>
          </a:p>
        </p:txBody>
      </p:sp>
      <p:sp>
        <p:nvSpPr>
          <p:cNvPr id="14" name="Shape 12"/>
          <p:cNvSpPr/>
          <p:nvPr/>
        </p:nvSpPr>
        <p:spPr>
          <a:xfrm>
            <a:off x="548640" y="4069080"/>
            <a:ext cx="54864" cy="822960"/>
          </a:xfrm>
          <a:prstGeom prst="rect">
            <a:avLst/>
          </a:prstGeom>
          <a:solidFill>
            <a:srgbClr val="FF6B35"/>
          </a:solidFill>
          <a:ln/>
        </p:spPr>
      </p:sp>
      <p:sp>
        <p:nvSpPr>
          <p:cNvPr id="15" name="Text 13"/>
          <p:cNvSpPr/>
          <p:nvPr/>
        </p:nvSpPr>
        <p:spPr>
          <a:xfrm>
            <a:off x="822960" y="4069080"/>
            <a:ext cx="10515600" cy="347472"/>
          </a:xfrm>
          <a:prstGeom prst="rect">
            <a:avLst/>
          </a:prstGeom>
          <a:noFill/>
          <a:ln/>
        </p:spPr>
        <p:txBody>
          <a:bodyPr wrap="square" rtlCol="0" anchor="ctr"/>
          <a:lstStyle/>
          <a:p>
            <a:pPr indent="0" marL="0">
              <a:buNone/>
            </a:pPr>
            <a:r>
              <a:rPr lang="en-US" sz="1500" b="1" dirty="0">
                <a:solidFill>
                  <a:srgbClr val="0F172A"/>
                </a:solidFill>
                <a:latin typeface="Avenir Next" pitchFamily="34" charset="0"/>
                <a:ea typeface="Avenir Next" pitchFamily="34" charset="-122"/>
                <a:cs typeface="Avenir Next" pitchFamily="34" charset="-120"/>
              </a:rPr>
              <a:t>Cross-examination = Weakening</a:t>
            </a:r>
            <a:endParaRPr lang="en-US" sz="1500" dirty="0"/>
          </a:p>
        </p:txBody>
      </p:sp>
      <p:sp>
        <p:nvSpPr>
          <p:cNvPr id="16" name="Text 14"/>
          <p:cNvSpPr/>
          <p:nvPr/>
        </p:nvSpPr>
        <p:spPr>
          <a:xfrm>
            <a:off x="822960" y="4416552"/>
            <a:ext cx="10515600" cy="457200"/>
          </a:xfrm>
          <a:prstGeom prst="rect">
            <a:avLst/>
          </a:prstGeom>
          <a:noFill/>
          <a:ln/>
        </p:spPr>
        <p:txBody>
          <a:bodyPr wrap="square" rtlCol="0" anchor="ctr"/>
          <a:lstStyle/>
          <a:p>
            <a:pPr indent="0" marL="0">
              <a:buNone/>
            </a:pPr>
            <a:r>
              <a:rPr lang="en-US" sz="1300" dirty="0">
                <a:solidFill>
                  <a:srgbClr val="334155"/>
                </a:solidFill>
                <a:latin typeface="Inter" pitchFamily="34" charset="0"/>
                <a:ea typeface="Inter" pitchFamily="34" charset="-122"/>
                <a:cs typeface="Inter" pitchFamily="34" charset="-120"/>
              </a:rPr>
              <a:t>A lawyer cross-examining a witness is systematically weakening the opposing argument.</a:t>
            </a:r>
            <a:endParaRPr lang="en-US" sz="1300" dirty="0"/>
          </a:p>
        </p:txBody>
      </p:sp>
      <p:sp>
        <p:nvSpPr>
          <p:cNvPr id="17" name="Shape 15"/>
          <p:cNvSpPr/>
          <p:nvPr/>
        </p:nvSpPr>
        <p:spPr>
          <a:xfrm>
            <a:off x="548640" y="5074920"/>
            <a:ext cx="54864" cy="822960"/>
          </a:xfrm>
          <a:prstGeom prst="rect">
            <a:avLst/>
          </a:prstGeom>
          <a:solidFill>
            <a:srgbClr val="FF6B35"/>
          </a:solidFill>
          <a:ln/>
        </p:spPr>
      </p:sp>
      <p:sp>
        <p:nvSpPr>
          <p:cNvPr id="18" name="Text 16"/>
          <p:cNvSpPr/>
          <p:nvPr/>
        </p:nvSpPr>
        <p:spPr>
          <a:xfrm>
            <a:off x="822960" y="5074920"/>
            <a:ext cx="10515600" cy="347472"/>
          </a:xfrm>
          <a:prstGeom prst="rect">
            <a:avLst/>
          </a:prstGeom>
          <a:noFill/>
          <a:ln/>
        </p:spPr>
        <p:txBody>
          <a:bodyPr wrap="square" rtlCol="0" anchor="ctr"/>
          <a:lstStyle/>
          <a:p>
            <a:pPr indent="0" marL="0">
              <a:buNone/>
            </a:pPr>
            <a:r>
              <a:rPr lang="en-US" sz="1500" b="1" dirty="0">
                <a:solidFill>
                  <a:srgbClr val="0F172A"/>
                </a:solidFill>
                <a:latin typeface="Avenir Next" pitchFamily="34" charset="0"/>
                <a:ea typeface="Avenir Next" pitchFamily="34" charset="-122"/>
                <a:cs typeface="Avenir Next" pitchFamily="34" charset="-120"/>
              </a:rPr>
              <a:t>Legal drafting = Precision</a:t>
            </a:r>
            <a:endParaRPr lang="en-US" sz="1500" dirty="0"/>
          </a:p>
        </p:txBody>
      </p:sp>
      <p:sp>
        <p:nvSpPr>
          <p:cNvPr id="19" name="Text 17"/>
          <p:cNvSpPr/>
          <p:nvPr/>
        </p:nvSpPr>
        <p:spPr>
          <a:xfrm>
            <a:off x="822960" y="5422392"/>
            <a:ext cx="10515600" cy="457200"/>
          </a:xfrm>
          <a:prstGeom prst="rect">
            <a:avLst/>
          </a:prstGeom>
          <a:noFill/>
          <a:ln/>
        </p:spPr>
        <p:txBody>
          <a:bodyPr wrap="square" rtlCol="0" anchor="ctr"/>
          <a:lstStyle/>
          <a:p>
            <a:pPr indent="0" marL="0">
              <a:buNone/>
            </a:pPr>
            <a:r>
              <a:rPr lang="en-US" sz="1300" dirty="0">
                <a:solidFill>
                  <a:srgbClr val="334155"/>
                </a:solidFill>
                <a:latin typeface="Inter" pitchFamily="34" charset="0"/>
                <a:ea typeface="Inter" pitchFamily="34" charset="-122"/>
                <a:cs typeface="Inter" pitchFamily="34" charset="-120"/>
              </a:rPr>
              <a:t>The difference between "all", "some", "must" and "may" in a contract can mean crores of rupees.</a:t>
            </a:r>
            <a:endParaRPr lang="en-US" sz="1300" dirty="0"/>
          </a:p>
        </p:txBody>
      </p:sp>
      <p:sp>
        <p:nvSpPr>
          <p:cNvPr id="20" name="Shape 18"/>
          <p:cNvSpPr/>
          <p:nvPr/>
        </p:nvSpPr>
        <p:spPr>
          <a:xfrm>
            <a:off x="0" y="6309360"/>
            <a:ext cx="12188952" cy="548640"/>
          </a:xfrm>
          <a:prstGeom prst="rect">
            <a:avLst/>
          </a:prstGeom>
          <a:solidFill>
            <a:srgbClr val="0F172A"/>
          </a:solidFill>
          <a:ln/>
        </p:spPr>
      </p:sp>
      <p:sp>
        <p:nvSpPr>
          <p:cNvPr id="21" name="Text 19"/>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22"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03</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MYTHS vs FACTS</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ABOUT CRITICAL REASONING</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6 Common Misconceptions — Debunked</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45720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6 Myths Busted</a:t>
            </a:r>
            <a:endParaRPr lang="en-US" sz="2400" dirty="0"/>
          </a:p>
        </p:txBody>
      </p:sp>
      <p:sp>
        <p:nvSpPr>
          <p:cNvPr id="4" name="Shape 2"/>
          <p:cNvSpPr/>
          <p:nvPr/>
        </p:nvSpPr>
        <p:spPr>
          <a:xfrm>
            <a:off x="548640" y="640080"/>
            <a:ext cx="1371600" cy="36576"/>
          </a:xfrm>
          <a:prstGeom prst="rect">
            <a:avLst/>
          </a:prstGeom>
          <a:solidFill>
            <a:srgbClr val="FF6B35"/>
          </a:solidFill>
          <a:ln/>
        </p:spPr>
      </p:sp>
      <p:sp>
        <p:nvSpPr>
          <p:cNvPr id="5" name="Shape 3"/>
          <p:cNvSpPr/>
          <p:nvPr/>
        </p:nvSpPr>
        <p:spPr>
          <a:xfrm>
            <a:off x="548640" y="822960"/>
            <a:ext cx="5303520" cy="713232"/>
          </a:xfrm>
          <a:prstGeom prst="rect">
            <a:avLst>
              <a:gd name="adj" fmla="val 6410"/>
            </a:avLst>
          </a:prstGeom>
          <a:solidFill>
            <a:srgbClr val="FEF2F2"/>
          </a:solidFill>
          <a:ln/>
        </p:spPr>
      </p:sp>
      <p:sp>
        <p:nvSpPr>
          <p:cNvPr id="6" name="Text 4"/>
          <p:cNvSpPr/>
          <p:nvPr/>
        </p:nvSpPr>
        <p:spPr>
          <a:xfrm>
            <a:off x="685800" y="868680"/>
            <a:ext cx="5029200" cy="621792"/>
          </a:xfrm>
          <a:prstGeom prst="rect">
            <a:avLst/>
          </a:prstGeom>
          <a:noFill/>
          <a:ln/>
        </p:spPr>
        <p:txBody>
          <a:bodyPr wrap="square" rtlCol="0" anchor="ctr"/>
          <a:lstStyle/>
          <a:p>
            <a:pPr indent="0" marL="0">
              <a:buNone/>
            </a:pPr>
            <a:r>
              <a:rPr lang="en-US" sz="1200" dirty="0">
                <a:solidFill>
                  <a:srgbClr val="DC2626"/>
                </a:solidFill>
                <a:latin typeface="Inter" pitchFamily="34" charset="0"/>
                <a:ea typeface="Inter" pitchFamily="34" charset="-122"/>
                <a:cs typeface="Inter" pitchFamily="34" charset="-120"/>
              </a:rPr>
              <a:t>MYTH: "CR is just common sense"</a:t>
            </a:r>
            <a:endParaRPr lang="en-US" sz="1200" dirty="0"/>
          </a:p>
        </p:txBody>
      </p:sp>
      <p:sp>
        <p:nvSpPr>
          <p:cNvPr id="7" name="Shape 5"/>
          <p:cNvSpPr/>
          <p:nvPr/>
        </p:nvSpPr>
        <p:spPr>
          <a:xfrm>
            <a:off x="6035040" y="822960"/>
            <a:ext cx="5669280" cy="713232"/>
          </a:xfrm>
          <a:prstGeom prst="rect">
            <a:avLst>
              <a:gd name="adj" fmla="val 6410"/>
            </a:avLst>
          </a:prstGeom>
          <a:solidFill>
            <a:srgbClr val="F0FDF4"/>
          </a:solidFill>
          <a:ln/>
        </p:spPr>
      </p:sp>
      <p:sp>
        <p:nvSpPr>
          <p:cNvPr id="8" name="Text 6"/>
          <p:cNvSpPr/>
          <p:nvPr/>
        </p:nvSpPr>
        <p:spPr>
          <a:xfrm>
            <a:off x="6172200" y="868680"/>
            <a:ext cx="5394960" cy="621792"/>
          </a:xfrm>
          <a:prstGeom prst="rect">
            <a:avLst/>
          </a:prstGeom>
          <a:noFill/>
          <a:ln/>
        </p:spPr>
        <p:txBody>
          <a:bodyPr wrap="square" rtlCol="0" anchor="ctr"/>
          <a:lstStyle/>
          <a:p>
            <a:pPr indent="0" marL="0">
              <a:buNone/>
            </a:pPr>
            <a:r>
              <a:rPr lang="en-US" sz="1150" dirty="0">
                <a:solidFill>
                  <a:srgbClr val="166534"/>
                </a:solidFill>
                <a:latin typeface="Inter" pitchFamily="34" charset="0"/>
                <a:ea typeface="Inter" pitchFamily="34" charset="-122"/>
                <a:cs typeface="Inter" pitchFamily="34" charset="-120"/>
              </a:rPr>
              <a:t>FACT: CR has 13 distinct question types, each requiring a specific strategy.</a:t>
            </a:r>
            <a:endParaRPr lang="en-US" sz="1150" dirty="0"/>
          </a:p>
        </p:txBody>
      </p:sp>
      <p:sp>
        <p:nvSpPr>
          <p:cNvPr id="9" name="Shape 7"/>
          <p:cNvSpPr/>
          <p:nvPr/>
        </p:nvSpPr>
        <p:spPr>
          <a:xfrm>
            <a:off x="548640" y="1691640"/>
            <a:ext cx="5303520" cy="713232"/>
          </a:xfrm>
          <a:prstGeom prst="rect">
            <a:avLst>
              <a:gd name="adj" fmla="val 6410"/>
            </a:avLst>
          </a:prstGeom>
          <a:solidFill>
            <a:srgbClr val="FEF2F2"/>
          </a:solidFill>
          <a:ln/>
        </p:spPr>
      </p:sp>
      <p:sp>
        <p:nvSpPr>
          <p:cNvPr id="10" name="Text 8"/>
          <p:cNvSpPr/>
          <p:nvPr/>
        </p:nvSpPr>
        <p:spPr>
          <a:xfrm>
            <a:off x="685800" y="1737360"/>
            <a:ext cx="5029200" cy="621792"/>
          </a:xfrm>
          <a:prstGeom prst="rect">
            <a:avLst/>
          </a:prstGeom>
          <a:noFill/>
          <a:ln/>
        </p:spPr>
        <p:txBody>
          <a:bodyPr wrap="square" rtlCol="0" anchor="ctr"/>
          <a:lstStyle/>
          <a:p>
            <a:pPr indent="0" marL="0">
              <a:buNone/>
            </a:pPr>
            <a:r>
              <a:rPr lang="en-US" sz="1200" dirty="0">
                <a:solidFill>
                  <a:srgbClr val="DC2626"/>
                </a:solidFill>
                <a:latin typeface="Inter" pitchFamily="34" charset="0"/>
                <a:ea typeface="Inter" pitchFamily="34" charset="-122"/>
                <a:cs typeface="Inter" pitchFamily="34" charset="-120"/>
              </a:rPr>
              <a:t>MYTH: "Read the question first"</a:t>
            </a:r>
            <a:endParaRPr lang="en-US" sz="1200" dirty="0"/>
          </a:p>
        </p:txBody>
      </p:sp>
      <p:sp>
        <p:nvSpPr>
          <p:cNvPr id="11" name="Shape 9"/>
          <p:cNvSpPr/>
          <p:nvPr/>
        </p:nvSpPr>
        <p:spPr>
          <a:xfrm>
            <a:off x="6035040" y="1691640"/>
            <a:ext cx="5669280" cy="713232"/>
          </a:xfrm>
          <a:prstGeom prst="rect">
            <a:avLst>
              <a:gd name="adj" fmla="val 6410"/>
            </a:avLst>
          </a:prstGeom>
          <a:solidFill>
            <a:srgbClr val="F0FDF4"/>
          </a:solidFill>
          <a:ln/>
        </p:spPr>
      </p:sp>
      <p:sp>
        <p:nvSpPr>
          <p:cNvPr id="12" name="Text 10"/>
          <p:cNvSpPr/>
          <p:nvPr/>
        </p:nvSpPr>
        <p:spPr>
          <a:xfrm>
            <a:off x="6172200" y="1737360"/>
            <a:ext cx="5394960" cy="621792"/>
          </a:xfrm>
          <a:prstGeom prst="rect">
            <a:avLst/>
          </a:prstGeom>
          <a:noFill/>
          <a:ln/>
        </p:spPr>
        <p:txBody>
          <a:bodyPr wrap="square" rtlCol="0" anchor="ctr"/>
          <a:lstStyle/>
          <a:p>
            <a:pPr indent="0" marL="0">
              <a:buNone/>
            </a:pPr>
            <a:r>
              <a:rPr lang="en-US" sz="1150" dirty="0">
                <a:solidFill>
                  <a:srgbClr val="166534"/>
                </a:solidFill>
                <a:latin typeface="Inter" pitchFamily="34" charset="0"/>
                <a:ea typeface="Inter" pitchFamily="34" charset="-122"/>
                <a:cs typeface="Inter" pitchFamily="34" charset="-120"/>
              </a:rPr>
              <a:t>FACT: Wrong. Stimulus first. Question-first undermines comprehension and wastes time.</a:t>
            </a:r>
            <a:endParaRPr lang="en-US" sz="1150" dirty="0"/>
          </a:p>
        </p:txBody>
      </p:sp>
      <p:sp>
        <p:nvSpPr>
          <p:cNvPr id="13" name="Shape 11"/>
          <p:cNvSpPr/>
          <p:nvPr/>
        </p:nvSpPr>
        <p:spPr>
          <a:xfrm>
            <a:off x="548640" y="2560320"/>
            <a:ext cx="5303520" cy="713232"/>
          </a:xfrm>
          <a:prstGeom prst="rect">
            <a:avLst>
              <a:gd name="adj" fmla="val 6410"/>
            </a:avLst>
          </a:prstGeom>
          <a:solidFill>
            <a:srgbClr val="FEF2F2"/>
          </a:solidFill>
          <a:ln/>
        </p:spPr>
      </p:sp>
      <p:sp>
        <p:nvSpPr>
          <p:cNvPr id="14" name="Text 12"/>
          <p:cNvSpPr/>
          <p:nvPr/>
        </p:nvSpPr>
        <p:spPr>
          <a:xfrm>
            <a:off x="685800" y="2606040"/>
            <a:ext cx="5029200" cy="621792"/>
          </a:xfrm>
          <a:prstGeom prst="rect">
            <a:avLst/>
          </a:prstGeom>
          <a:noFill/>
          <a:ln/>
        </p:spPr>
        <p:txBody>
          <a:bodyPr wrap="square" rtlCol="0" anchor="ctr"/>
          <a:lstStyle/>
          <a:p>
            <a:pPr indent="0" marL="0">
              <a:buNone/>
            </a:pPr>
            <a:r>
              <a:rPr lang="en-US" sz="1200" dirty="0">
                <a:solidFill>
                  <a:srgbClr val="DC2626"/>
                </a:solidFill>
                <a:latin typeface="Inter" pitchFamily="34" charset="0"/>
                <a:ea typeface="Inter" pitchFamily="34" charset="-122"/>
                <a:cs typeface="Inter" pitchFamily="34" charset="-120"/>
              </a:rPr>
              <a:t>MYTH: "Science passages are harder"</a:t>
            </a:r>
            <a:endParaRPr lang="en-US" sz="1200" dirty="0"/>
          </a:p>
        </p:txBody>
      </p:sp>
      <p:sp>
        <p:nvSpPr>
          <p:cNvPr id="15" name="Shape 13"/>
          <p:cNvSpPr/>
          <p:nvPr/>
        </p:nvSpPr>
        <p:spPr>
          <a:xfrm>
            <a:off x="6035040" y="2560320"/>
            <a:ext cx="5669280" cy="713232"/>
          </a:xfrm>
          <a:prstGeom prst="rect">
            <a:avLst>
              <a:gd name="adj" fmla="val 6410"/>
            </a:avLst>
          </a:prstGeom>
          <a:solidFill>
            <a:srgbClr val="F0FDF4"/>
          </a:solidFill>
          <a:ln/>
        </p:spPr>
      </p:sp>
      <p:sp>
        <p:nvSpPr>
          <p:cNvPr id="16" name="Text 14"/>
          <p:cNvSpPr/>
          <p:nvPr/>
        </p:nvSpPr>
        <p:spPr>
          <a:xfrm>
            <a:off x="6172200" y="2606040"/>
            <a:ext cx="5394960" cy="621792"/>
          </a:xfrm>
          <a:prstGeom prst="rect">
            <a:avLst/>
          </a:prstGeom>
          <a:noFill/>
          <a:ln/>
        </p:spPr>
        <p:txBody>
          <a:bodyPr wrap="square" rtlCol="0" anchor="ctr"/>
          <a:lstStyle/>
          <a:p>
            <a:pPr indent="0" marL="0">
              <a:buNone/>
            </a:pPr>
            <a:r>
              <a:rPr lang="en-US" sz="1150" dirty="0">
                <a:solidFill>
                  <a:srgbClr val="166534"/>
                </a:solidFill>
                <a:latin typeface="Inter" pitchFamily="34" charset="0"/>
                <a:ea typeface="Inter" pitchFamily="34" charset="-122"/>
                <a:cs typeface="Inter" pitchFamily="34" charset="-120"/>
              </a:rPr>
              <a:t>FACT: Topic doesn't matter — only the logical structure does.</a:t>
            </a:r>
            <a:endParaRPr lang="en-US" sz="1150" dirty="0"/>
          </a:p>
        </p:txBody>
      </p:sp>
      <p:sp>
        <p:nvSpPr>
          <p:cNvPr id="17" name="Shape 15"/>
          <p:cNvSpPr/>
          <p:nvPr/>
        </p:nvSpPr>
        <p:spPr>
          <a:xfrm>
            <a:off x="548640" y="3429000"/>
            <a:ext cx="5303520" cy="713232"/>
          </a:xfrm>
          <a:prstGeom prst="rect">
            <a:avLst>
              <a:gd name="adj" fmla="val 6410"/>
            </a:avLst>
          </a:prstGeom>
          <a:solidFill>
            <a:srgbClr val="FEF2F2"/>
          </a:solidFill>
          <a:ln/>
        </p:spPr>
      </p:sp>
      <p:sp>
        <p:nvSpPr>
          <p:cNvPr id="18" name="Text 16"/>
          <p:cNvSpPr/>
          <p:nvPr/>
        </p:nvSpPr>
        <p:spPr>
          <a:xfrm>
            <a:off x="685800" y="3474720"/>
            <a:ext cx="5029200" cy="621792"/>
          </a:xfrm>
          <a:prstGeom prst="rect">
            <a:avLst/>
          </a:prstGeom>
          <a:noFill/>
          <a:ln/>
        </p:spPr>
        <p:txBody>
          <a:bodyPr wrap="square" rtlCol="0" anchor="ctr"/>
          <a:lstStyle/>
          <a:p>
            <a:pPr indent="0" marL="0">
              <a:buNone/>
            </a:pPr>
            <a:r>
              <a:rPr lang="en-US" sz="1200" dirty="0">
                <a:solidFill>
                  <a:srgbClr val="DC2626"/>
                </a:solidFill>
                <a:latin typeface="Inter" pitchFamily="34" charset="0"/>
                <a:ea typeface="Inter" pitchFamily="34" charset="-122"/>
                <a:cs typeface="Inter" pitchFamily="34" charset="-120"/>
              </a:rPr>
              <a:t>MYTH: "If it sounds right, it IS right"</a:t>
            </a:r>
            <a:endParaRPr lang="en-US" sz="1200" dirty="0"/>
          </a:p>
        </p:txBody>
      </p:sp>
      <p:sp>
        <p:nvSpPr>
          <p:cNvPr id="19" name="Shape 17"/>
          <p:cNvSpPr/>
          <p:nvPr/>
        </p:nvSpPr>
        <p:spPr>
          <a:xfrm>
            <a:off x="6035040" y="3429000"/>
            <a:ext cx="5669280" cy="713232"/>
          </a:xfrm>
          <a:prstGeom prst="rect">
            <a:avLst>
              <a:gd name="adj" fmla="val 6410"/>
            </a:avLst>
          </a:prstGeom>
          <a:solidFill>
            <a:srgbClr val="F0FDF4"/>
          </a:solidFill>
          <a:ln/>
        </p:spPr>
      </p:sp>
      <p:sp>
        <p:nvSpPr>
          <p:cNvPr id="20" name="Text 18"/>
          <p:cNvSpPr/>
          <p:nvPr/>
        </p:nvSpPr>
        <p:spPr>
          <a:xfrm>
            <a:off x="6172200" y="3474720"/>
            <a:ext cx="5394960" cy="621792"/>
          </a:xfrm>
          <a:prstGeom prst="rect">
            <a:avLst/>
          </a:prstGeom>
          <a:noFill/>
          <a:ln/>
        </p:spPr>
        <p:txBody>
          <a:bodyPr wrap="square" rtlCol="0" anchor="ctr"/>
          <a:lstStyle/>
          <a:p>
            <a:pPr indent="0" marL="0">
              <a:buNone/>
            </a:pPr>
            <a:r>
              <a:rPr lang="en-US" sz="1150" dirty="0">
                <a:solidFill>
                  <a:srgbClr val="166534"/>
                </a:solidFill>
                <a:latin typeface="Inter" pitchFamily="34" charset="0"/>
                <a:ea typeface="Inter" pitchFamily="34" charset="-122"/>
                <a:cs typeface="Inter" pitchFamily="34" charset="-120"/>
              </a:rPr>
              <a:t>FACT: Test makers place attractive wrong answers right before the correct one.</a:t>
            </a:r>
            <a:endParaRPr lang="en-US" sz="1150" dirty="0"/>
          </a:p>
        </p:txBody>
      </p:sp>
      <p:sp>
        <p:nvSpPr>
          <p:cNvPr id="21" name="Shape 19"/>
          <p:cNvSpPr/>
          <p:nvPr/>
        </p:nvSpPr>
        <p:spPr>
          <a:xfrm>
            <a:off x="548640" y="4297680"/>
            <a:ext cx="5303520" cy="713232"/>
          </a:xfrm>
          <a:prstGeom prst="rect">
            <a:avLst>
              <a:gd name="adj" fmla="val 6410"/>
            </a:avLst>
          </a:prstGeom>
          <a:solidFill>
            <a:srgbClr val="FEF2F2"/>
          </a:solidFill>
          <a:ln/>
        </p:spPr>
      </p:sp>
      <p:sp>
        <p:nvSpPr>
          <p:cNvPr id="22" name="Text 20"/>
          <p:cNvSpPr/>
          <p:nvPr/>
        </p:nvSpPr>
        <p:spPr>
          <a:xfrm>
            <a:off x="685800" y="4343400"/>
            <a:ext cx="5029200" cy="621792"/>
          </a:xfrm>
          <a:prstGeom prst="rect">
            <a:avLst/>
          </a:prstGeom>
          <a:noFill/>
          <a:ln/>
        </p:spPr>
        <p:txBody>
          <a:bodyPr wrap="square" rtlCol="0" anchor="ctr"/>
          <a:lstStyle/>
          <a:p>
            <a:pPr indent="0" marL="0">
              <a:buNone/>
            </a:pPr>
            <a:r>
              <a:rPr lang="en-US" sz="1200" dirty="0">
                <a:solidFill>
                  <a:srgbClr val="DC2626"/>
                </a:solidFill>
                <a:latin typeface="Inter" pitchFamily="34" charset="0"/>
                <a:ea typeface="Inter" pitchFamily="34" charset="-122"/>
                <a:cs typeface="Inter" pitchFamily="34" charset="-120"/>
              </a:rPr>
              <a:t>MYTH: "LR is only arguments"</a:t>
            </a:r>
            <a:endParaRPr lang="en-US" sz="1200" dirty="0"/>
          </a:p>
        </p:txBody>
      </p:sp>
      <p:sp>
        <p:nvSpPr>
          <p:cNvPr id="23" name="Shape 21"/>
          <p:cNvSpPr/>
          <p:nvPr/>
        </p:nvSpPr>
        <p:spPr>
          <a:xfrm>
            <a:off x="6035040" y="4297680"/>
            <a:ext cx="5669280" cy="713232"/>
          </a:xfrm>
          <a:prstGeom prst="rect">
            <a:avLst>
              <a:gd name="adj" fmla="val 6410"/>
            </a:avLst>
          </a:prstGeom>
          <a:solidFill>
            <a:srgbClr val="F0FDF4"/>
          </a:solidFill>
          <a:ln/>
        </p:spPr>
      </p:sp>
      <p:sp>
        <p:nvSpPr>
          <p:cNvPr id="24" name="Text 22"/>
          <p:cNvSpPr/>
          <p:nvPr/>
        </p:nvSpPr>
        <p:spPr>
          <a:xfrm>
            <a:off x="6172200" y="4343400"/>
            <a:ext cx="5394960" cy="621792"/>
          </a:xfrm>
          <a:prstGeom prst="rect">
            <a:avLst/>
          </a:prstGeom>
          <a:noFill/>
          <a:ln/>
        </p:spPr>
        <p:txBody>
          <a:bodyPr wrap="square" rtlCol="0" anchor="ctr"/>
          <a:lstStyle/>
          <a:p>
            <a:pPr indent="0" marL="0">
              <a:buNone/>
            </a:pPr>
            <a:r>
              <a:rPr lang="en-US" sz="1150" dirty="0">
                <a:solidFill>
                  <a:srgbClr val="166534"/>
                </a:solidFill>
                <a:latin typeface="Inter" pitchFamily="34" charset="0"/>
                <a:ea typeface="Inter" pitchFamily="34" charset="-122"/>
                <a:cs typeface="Inter" pitchFamily="34" charset="-120"/>
              </a:rPr>
              <a:t>FACT: Since 2025, CLAT also tests puzzles (seating, blood relations, coding).</a:t>
            </a:r>
            <a:endParaRPr lang="en-US" sz="1150" dirty="0"/>
          </a:p>
        </p:txBody>
      </p:sp>
      <p:sp>
        <p:nvSpPr>
          <p:cNvPr id="25" name="Shape 23"/>
          <p:cNvSpPr/>
          <p:nvPr/>
        </p:nvSpPr>
        <p:spPr>
          <a:xfrm>
            <a:off x="548640" y="5166360"/>
            <a:ext cx="5303520" cy="713232"/>
          </a:xfrm>
          <a:prstGeom prst="rect">
            <a:avLst>
              <a:gd name="adj" fmla="val 6410"/>
            </a:avLst>
          </a:prstGeom>
          <a:solidFill>
            <a:srgbClr val="FEF2F2"/>
          </a:solidFill>
          <a:ln/>
        </p:spPr>
      </p:sp>
      <p:sp>
        <p:nvSpPr>
          <p:cNvPr id="26" name="Text 24"/>
          <p:cNvSpPr/>
          <p:nvPr/>
        </p:nvSpPr>
        <p:spPr>
          <a:xfrm>
            <a:off x="685800" y="5212080"/>
            <a:ext cx="5029200" cy="621792"/>
          </a:xfrm>
          <a:prstGeom prst="rect">
            <a:avLst/>
          </a:prstGeom>
          <a:noFill/>
          <a:ln/>
        </p:spPr>
        <p:txBody>
          <a:bodyPr wrap="square" rtlCol="0" anchor="ctr"/>
          <a:lstStyle/>
          <a:p>
            <a:pPr indent="0" marL="0">
              <a:buNone/>
            </a:pPr>
            <a:r>
              <a:rPr lang="en-US" sz="1200" dirty="0">
                <a:solidFill>
                  <a:srgbClr val="DC2626"/>
                </a:solidFill>
                <a:latin typeface="Inter" pitchFamily="34" charset="0"/>
                <a:ea typeface="Inter" pitchFamily="34" charset="-122"/>
                <a:cs typeface="Inter" pitchFamily="34" charset="-120"/>
              </a:rPr>
              <a:t>MYTH: "You can't prepare for CR"</a:t>
            </a:r>
            <a:endParaRPr lang="en-US" sz="1200" dirty="0"/>
          </a:p>
        </p:txBody>
      </p:sp>
      <p:sp>
        <p:nvSpPr>
          <p:cNvPr id="27" name="Shape 25"/>
          <p:cNvSpPr/>
          <p:nvPr/>
        </p:nvSpPr>
        <p:spPr>
          <a:xfrm>
            <a:off x="6035040" y="5166360"/>
            <a:ext cx="5669280" cy="713232"/>
          </a:xfrm>
          <a:prstGeom prst="rect">
            <a:avLst>
              <a:gd name="adj" fmla="val 6410"/>
            </a:avLst>
          </a:prstGeom>
          <a:solidFill>
            <a:srgbClr val="F0FDF4"/>
          </a:solidFill>
          <a:ln/>
        </p:spPr>
      </p:sp>
      <p:sp>
        <p:nvSpPr>
          <p:cNvPr id="28" name="Text 26"/>
          <p:cNvSpPr/>
          <p:nvPr/>
        </p:nvSpPr>
        <p:spPr>
          <a:xfrm>
            <a:off x="6172200" y="5212080"/>
            <a:ext cx="5394960" cy="621792"/>
          </a:xfrm>
          <a:prstGeom prst="rect">
            <a:avLst/>
          </a:prstGeom>
          <a:noFill/>
          <a:ln/>
        </p:spPr>
        <p:txBody>
          <a:bodyPr wrap="square" rtlCol="0" anchor="ctr"/>
          <a:lstStyle/>
          <a:p>
            <a:pPr indent="0" marL="0">
              <a:buNone/>
            </a:pPr>
            <a:r>
              <a:rPr lang="en-US" sz="1150" dirty="0">
                <a:solidFill>
                  <a:srgbClr val="166534"/>
                </a:solidFill>
                <a:latin typeface="Inter" pitchFamily="34" charset="0"/>
                <a:ea typeface="Inter" pitchFamily="34" charset="-122"/>
                <a:cs typeface="Inter" pitchFamily="34" charset="-120"/>
              </a:rPr>
              <a:t>FACT: CR has identifiable patterns and learnable strategies.</a:t>
            </a:r>
            <a:endParaRPr lang="en-US" sz="1150" dirty="0"/>
          </a:p>
        </p:txBody>
      </p:sp>
      <p:sp>
        <p:nvSpPr>
          <p:cNvPr id="29" name="Shape 27"/>
          <p:cNvSpPr/>
          <p:nvPr/>
        </p:nvSpPr>
        <p:spPr>
          <a:xfrm>
            <a:off x="0" y="6309360"/>
            <a:ext cx="12188952" cy="548640"/>
          </a:xfrm>
          <a:prstGeom prst="rect">
            <a:avLst/>
          </a:prstGeom>
          <a:solidFill>
            <a:srgbClr val="0F172A"/>
          </a:solidFill>
          <a:ln/>
        </p:spPr>
      </p:sp>
      <p:sp>
        <p:nvSpPr>
          <p:cNvPr id="30" name="Text 28"/>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31"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04</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ANATOMY OF A</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CR QUESTION</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The Three Parts Every CR Question Contains</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45720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Every CR Question Has Three Parts</a:t>
            </a:r>
            <a:endParaRPr lang="en-US" sz="2400" dirty="0"/>
          </a:p>
        </p:txBody>
      </p:sp>
      <p:sp>
        <p:nvSpPr>
          <p:cNvPr id="4" name="Shape 2"/>
          <p:cNvSpPr/>
          <p:nvPr/>
        </p:nvSpPr>
        <p:spPr>
          <a:xfrm>
            <a:off x="548640" y="640080"/>
            <a:ext cx="1828800" cy="36576"/>
          </a:xfrm>
          <a:prstGeom prst="rect">
            <a:avLst/>
          </a:prstGeom>
          <a:solidFill>
            <a:srgbClr val="FF6B35"/>
          </a:solidFill>
          <a:ln/>
        </p:spPr>
      </p:sp>
      <p:sp>
        <p:nvSpPr>
          <p:cNvPr id="5" name="Shape 3"/>
          <p:cNvSpPr/>
          <p:nvPr/>
        </p:nvSpPr>
        <p:spPr>
          <a:xfrm>
            <a:off x="548640" y="868680"/>
            <a:ext cx="5486400" cy="1188720"/>
          </a:xfrm>
          <a:prstGeom prst="rect">
            <a:avLst>
              <a:gd name="adj" fmla="val 4615"/>
            </a:avLst>
          </a:prstGeom>
          <a:solidFill>
            <a:srgbClr val="FFFFFF"/>
          </a:solidFill>
          <a:ln/>
          <a:effectLst>
            <a:outerShdw sx="100000" sy="100000" kx="0" ky="0" algn="bl" rotWithShape="0" blurRad="38100" dist="12700" dir="16200000">
              <a:srgbClr val="00000015">
                <a:alpha val="75000"/>
              </a:srgbClr>
            </a:outerShdw>
          </a:effectLst>
        </p:spPr>
      </p:sp>
      <p:sp>
        <p:nvSpPr>
          <p:cNvPr id="6" name="Shape 4"/>
          <p:cNvSpPr/>
          <p:nvPr/>
        </p:nvSpPr>
        <p:spPr>
          <a:xfrm>
            <a:off x="548640" y="868680"/>
            <a:ext cx="64008" cy="1188720"/>
          </a:xfrm>
          <a:prstGeom prst="rect">
            <a:avLst/>
          </a:prstGeom>
          <a:solidFill>
            <a:srgbClr val="0EA5E9"/>
          </a:solidFill>
          <a:ln/>
        </p:spPr>
      </p:sp>
      <p:sp>
        <p:nvSpPr>
          <p:cNvPr id="7" name="Text 5"/>
          <p:cNvSpPr/>
          <p:nvPr/>
        </p:nvSpPr>
        <p:spPr>
          <a:xfrm>
            <a:off x="822960" y="941832"/>
            <a:ext cx="5029200" cy="320040"/>
          </a:xfrm>
          <a:prstGeom prst="rect">
            <a:avLst/>
          </a:prstGeom>
          <a:noFill/>
          <a:ln/>
        </p:spPr>
        <p:txBody>
          <a:bodyPr wrap="square" rtlCol="0" anchor="ctr"/>
          <a:lstStyle/>
          <a:p>
            <a:pPr indent="0" marL="0">
              <a:buNone/>
            </a:pPr>
            <a:r>
              <a:rPr lang="en-US" sz="1400" b="1" dirty="0">
                <a:solidFill>
                  <a:srgbClr val="0EA5E9"/>
                </a:solidFill>
                <a:latin typeface="Avenir Next" pitchFamily="34" charset="0"/>
                <a:ea typeface="Avenir Next" pitchFamily="34" charset="-122"/>
                <a:cs typeface="Avenir Next" pitchFamily="34" charset="-120"/>
              </a:rPr>
              <a:t>1. STIMULUS</a:t>
            </a:r>
            <a:endParaRPr lang="en-US" sz="1400" dirty="0"/>
          </a:p>
        </p:txBody>
      </p:sp>
      <p:sp>
        <p:nvSpPr>
          <p:cNvPr id="8" name="Text 6"/>
          <p:cNvSpPr/>
          <p:nvPr/>
        </p:nvSpPr>
        <p:spPr>
          <a:xfrm>
            <a:off x="822960" y="1280160"/>
            <a:ext cx="5029200" cy="685800"/>
          </a:xfrm>
          <a:prstGeom prst="rect">
            <a:avLst/>
          </a:prstGeom>
          <a:noFill/>
          <a:ln/>
        </p:spPr>
        <p:txBody>
          <a:bodyPr wrap="square" rtlCol="0" anchor="ctr"/>
          <a:lstStyle/>
          <a:p>
            <a:pPr indent="0" marL="0">
              <a:buNone/>
            </a:pPr>
            <a:r>
              <a:rPr lang="en-US" sz="1200" dirty="0">
                <a:solidFill>
                  <a:srgbClr val="334155"/>
                </a:solidFill>
                <a:latin typeface="Inter" pitchFamily="34" charset="0"/>
                <a:ea typeface="Inter" pitchFamily="34" charset="-122"/>
                <a:cs typeface="Inter" pitchFamily="34" charset="-120"/>
              </a:rPr>
              <a:t>The passage or argument you read. Contains premises, conclusions, or fact sets. This is where ALL the information lives.</a:t>
            </a:r>
            <a:endParaRPr lang="en-US" sz="1200" dirty="0"/>
          </a:p>
        </p:txBody>
      </p:sp>
      <p:sp>
        <p:nvSpPr>
          <p:cNvPr id="9" name="Shape 7"/>
          <p:cNvSpPr/>
          <p:nvPr/>
        </p:nvSpPr>
        <p:spPr>
          <a:xfrm>
            <a:off x="548640" y="2194560"/>
            <a:ext cx="5486400" cy="914400"/>
          </a:xfrm>
          <a:prstGeom prst="rect">
            <a:avLst>
              <a:gd name="adj" fmla="val 6000"/>
            </a:avLst>
          </a:prstGeom>
          <a:solidFill>
            <a:srgbClr val="FFFFFF"/>
          </a:solidFill>
          <a:ln/>
          <a:effectLst>
            <a:outerShdw sx="100000" sy="100000" kx="0" ky="0" algn="bl" rotWithShape="0" blurRad="38100" dist="12700" dir="16200000">
              <a:srgbClr val="00000015">
                <a:alpha val="75000"/>
              </a:srgbClr>
            </a:outerShdw>
          </a:effectLst>
        </p:spPr>
      </p:sp>
      <p:sp>
        <p:nvSpPr>
          <p:cNvPr id="10" name="Shape 8"/>
          <p:cNvSpPr/>
          <p:nvPr/>
        </p:nvSpPr>
        <p:spPr>
          <a:xfrm>
            <a:off x="548640" y="2194560"/>
            <a:ext cx="64008" cy="914400"/>
          </a:xfrm>
          <a:prstGeom prst="rect">
            <a:avLst/>
          </a:prstGeom>
          <a:solidFill>
            <a:srgbClr val="FF6B35"/>
          </a:solidFill>
          <a:ln/>
        </p:spPr>
      </p:sp>
      <p:sp>
        <p:nvSpPr>
          <p:cNvPr id="11" name="Text 9"/>
          <p:cNvSpPr/>
          <p:nvPr/>
        </p:nvSpPr>
        <p:spPr>
          <a:xfrm>
            <a:off x="822960" y="2267712"/>
            <a:ext cx="5029200" cy="320040"/>
          </a:xfrm>
          <a:prstGeom prst="rect">
            <a:avLst/>
          </a:prstGeom>
          <a:noFill/>
          <a:ln/>
        </p:spPr>
        <p:txBody>
          <a:bodyPr wrap="square" rtlCol="0" anchor="ctr"/>
          <a:lstStyle/>
          <a:p>
            <a:pPr indent="0" marL="0">
              <a:buNone/>
            </a:pPr>
            <a:r>
              <a:rPr lang="en-US" sz="1400" b="1" dirty="0">
                <a:solidFill>
                  <a:srgbClr val="FF6B35"/>
                </a:solidFill>
                <a:latin typeface="Avenir Next" pitchFamily="34" charset="0"/>
                <a:ea typeface="Avenir Next" pitchFamily="34" charset="-122"/>
                <a:cs typeface="Avenir Next" pitchFamily="34" charset="-120"/>
              </a:rPr>
              <a:t>2. QUESTION STEM</a:t>
            </a:r>
            <a:endParaRPr lang="en-US" sz="1400" dirty="0"/>
          </a:p>
        </p:txBody>
      </p:sp>
      <p:sp>
        <p:nvSpPr>
          <p:cNvPr id="12" name="Text 10"/>
          <p:cNvSpPr/>
          <p:nvPr/>
        </p:nvSpPr>
        <p:spPr>
          <a:xfrm>
            <a:off x="822960" y="2606040"/>
            <a:ext cx="5029200" cy="411480"/>
          </a:xfrm>
          <a:prstGeom prst="rect">
            <a:avLst/>
          </a:prstGeom>
          <a:noFill/>
          <a:ln/>
        </p:spPr>
        <p:txBody>
          <a:bodyPr wrap="square" rtlCol="0" anchor="ctr"/>
          <a:lstStyle/>
          <a:p>
            <a:pPr indent="0" marL="0">
              <a:buNone/>
            </a:pPr>
            <a:r>
              <a:rPr lang="en-US" sz="1200" dirty="0">
                <a:solidFill>
                  <a:srgbClr val="334155"/>
                </a:solidFill>
                <a:latin typeface="Inter" pitchFamily="34" charset="0"/>
                <a:ea typeface="Inter" pitchFamily="34" charset="-122"/>
                <a:cs typeface="Inter" pitchFamily="34" charset="-120"/>
              </a:rPr>
              <a:t>The question asked about the stimulus. Tells you what TASK to perform (weaken? strengthen? infer?).</a:t>
            </a:r>
            <a:endParaRPr lang="en-US" sz="1200" dirty="0"/>
          </a:p>
        </p:txBody>
      </p:sp>
      <p:sp>
        <p:nvSpPr>
          <p:cNvPr id="13" name="Shape 11"/>
          <p:cNvSpPr/>
          <p:nvPr/>
        </p:nvSpPr>
        <p:spPr>
          <a:xfrm>
            <a:off x="548640" y="3246120"/>
            <a:ext cx="5486400" cy="914400"/>
          </a:xfrm>
          <a:prstGeom prst="rect">
            <a:avLst>
              <a:gd name="adj" fmla="val 6000"/>
            </a:avLst>
          </a:prstGeom>
          <a:solidFill>
            <a:srgbClr val="FFFFFF"/>
          </a:solidFill>
          <a:ln/>
          <a:effectLst>
            <a:outerShdw sx="100000" sy="100000" kx="0" ky="0" algn="bl" rotWithShape="0" blurRad="38100" dist="12700" dir="16200000">
              <a:srgbClr val="00000015">
                <a:alpha val="75000"/>
              </a:srgbClr>
            </a:outerShdw>
          </a:effectLst>
        </p:spPr>
      </p:sp>
      <p:sp>
        <p:nvSpPr>
          <p:cNvPr id="14" name="Shape 12"/>
          <p:cNvSpPr/>
          <p:nvPr/>
        </p:nvSpPr>
        <p:spPr>
          <a:xfrm>
            <a:off x="548640" y="3246120"/>
            <a:ext cx="64008" cy="914400"/>
          </a:xfrm>
          <a:prstGeom prst="rect">
            <a:avLst/>
          </a:prstGeom>
          <a:solidFill>
            <a:srgbClr val="16A34A"/>
          </a:solidFill>
          <a:ln/>
        </p:spPr>
      </p:sp>
      <p:sp>
        <p:nvSpPr>
          <p:cNvPr id="15" name="Text 13"/>
          <p:cNvSpPr/>
          <p:nvPr/>
        </p:nvSpPr>
        <p:spPr>
          <a:xfrm>
            <a:off x="822960" y="3319272"/>
            <a:ext cx="5029200" cy="320040"/>
          </a:xfrm>
          <a:prstGeom prst="rect">
            <a:avLst/>
          </a:prstGeom>
          <a:noFill/>
          <a:ln/>
        </p:spPr>
        <p:txBody>
          <a:bodyPr wrap="square" rtlCol="0" anchor="ctr"/>
          <a:lstStyle/>
          <a:p>
            <a:pPr indent="0" marL="0">
              <a:buNone/>
            </a:pPr>
            <a:r>
              <a:rPr lang="en-US" sz="1400" b="1" dirty="0">
                <a:solidFill>
                  <a:srgbClr val="16A34A"/>
                </a:solidFill>
                <a:latin typeface="Avenir Next" pitchFamily="34" charset="0"/>
                <a:ea typeface="Avenir Next" pitchFamily="34" charset="-122"/>
                <a:cs typeface="Avenir Next" pitchFamily="34" charset="-120"/>
              </a:rPr>
              <a:t>3. ANSWER CHOICES</a:t>
            </a:r>
            <a:endParaRPr lang="en-US" sz="1400" dirty="0"/>
          </a:p>
        </p:txBody>
      </p:sp>
      <p:sp>
        <p:nvSpPr>
          <p:cNvPr id="16" name="Text 14"/>
          <p:cNvSpPr/>
          <p:nvPr/>
        </p:nvSpPr>
        <p:spPr>
          <a:xfrm>
            <a:off x="822960" y="3657600"/>
            <a:ext cx="5029200" cy="411480"/>
          </a:xfrm>
          <a:prstGeom prst="rect">
            <a:avLst/>
          </a:prstGeom>
          <a:noFill/>
          <a:ln/>
        </p:spPr>
        <p:txBody>
          <a:bodyPr wrap="square" rtlCol="0" anchor="ctr"/>
          <a:lstStyle/>
          <a:p>
            <a:pPr indent="0" marL="0">
              <a:buNone/>
            </a:pPr>
            <a:r>
              <a:rPr lang="en-US" sz="1200" dirty="0">
                <a:solidFill>
                  <a:srgbClr val="334155"/>
                </a:solidFill>
                <a:latin typeface="Inter" pitchFamily="34" charset="0"/>
                <a:ea typeface="Inter" pitchFamily="34" charset="-122"/>
                <a:cs typeface="Inter" pitchFamily="34" charset="-120"/>
              </a:rPr>
              <a:t>4 options (A-D in CLAT). Only ONE is correct. You MUST read all before choosing.</a:t>
            </a:r>
            <a:endParaRPr lang="en-US" sz="1200" dirty="0"/>
          </a:p>
        </p:txBody>
      </p:sp>
      <p:sp>
        <p:nvSpPr>
          <p:cNvPr id="17" name="Shape 15"/>
          <p:cNvSpPr/>
          <p:nvPr/>
        </p:nvSpPr>
        <p:spPr>
          <a:xfrm>
            <a:off x="6400800" y="868680"/>
            <a:ext cx="5394960" cy="4846320"/>
          </a:xfrm>
          <a:prstGeom prst="rect">
            <a:avLst>
              <a:gd name="adj" fmla="val 1509"/>
            </a:avLst>
          </a:prstGeom>
          <a:solidFill>
            <a:srgbClr val="0F172A"/>
          </a:solidFill>
          <a:ln/>
        </p:spPr>
      </p:sp>
      <p:sp>
        <p:nvSpPr>
          <p:cNvPr id="18" name="Text 16"/>
          <p:cNvSpPr/>
          <p:nvPr/>
        </p:nvSpPr>
        <p:spPr>
          <a:xfrm>
            <a:off x="6675120" y="1005840"/>
            <a:ext cx="4846320" cy="411480"/>
          </a:xfrm>
          <a:prstGeom prst="rect">
            <a:avLst/>
          </a:prstGeom>
          <a:noFill/>
          <a:ln/>
        </p:spPr>
        <p:txBody>
          <a:bodyPr wrap="square" rtlCol="0" anchor="ctr"/>
          <a:lstStyle/>
          <a:p>
            <a:pPr indent="0" marL="0">
              <a:buNone/>
            </a:pPr>
            <a:r>
              <a:rPr lang="en-US" sz="1700" dirty="0">
                <a:solidFill>
                  <a:srgbClr val="FF6B35"/>
                </a:solidFill>
                <a:latin typeface="Avenir Next Demi Bold" pitchFamily="34" charset="0"/>
                <a:ea typeface="Avenir Next Demi Bold" pitchFamily="34" charset="-122"/>
                <a:cs typeface="Avenir Next Demi Bold" pitchFamily="34" charset="-120"/>
              </a:rPr>
              <a:t>THE CORRECT READING ORDER</a:t>
            </a:r>
            <a:endParaRPr lang="en-US" sz="1700" dirty="0"/>
          </a:p>
        </p:txBody>
      </p:sp>
      <p:sp>
        <p:nvSpPr>
          <p:cNvPr id="19" name="Text 17"/>
          <p:cNvSpPr/>
          <p:nvPr/>
        </p:nvSpPr>
        <p:spPr>
          <a:xfrm>
            <a:off x="6675120" y="1508760"/>
            <a:ext cx="4846320" cy="4023360"/>
          </a:xfrm>
          <a:prstGeom prst="rect">
            <a:avLst/>
          </a:prstGeom>
          <a:noFill/>
          <a:ln/>
        </p:spPr>
        <p:txBody>
          <a:bodyPr wrap="square" rtlCol="0" anchor="ctr"/>
          <a:lstStyle/>
          <a:p>
            <a:pPr indent="0" marL="0">
              <a:lnSpc>
                <a:spcPct val="120000"/>
              </a:lnSpc>
              <a:buNone/>
            </a:pPr>
            <a:r>
              <a:rPr lang="en-US" sz="1300" dirty="0">
                <a:solidFill>
                  <a:srgbClr val="FFFFFF"/>
                </a:solidFill>
                <a:latin typeface="Inter" pitchFamily="34" charset="0"/>
                <a:ea typeface="Inter" pitchFamily="34" charset="-122"/>
                <a:cs typeface="Inter" pitchFamily="34" charset="-120"/>
              </a:rPr>
              <a:t>1. Read the STIMULUS first</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Understand the argument fully.</a:t>
            </a:r>
            <a:endParaRPr lang="en-US" sz="1300" dirty="0"/>
          </a:p>
          <a:p>
            <a:pPr indent="0" marL="0">
              <a:lnSpc>
                <a:spcPct val="120000"/>
              </a:lnSpc>
              <a:buNone/>
            </a:pP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2. Read the QUESTION STEM</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Now you know what task to perform.</a:t>
            </a:r>
            <a:endParaRPr lang="en-US" sz="1300" dirty="0"/>
          </a:p>
          <a:p>
            <a:pPr indent="0" marL="0">
              <a:lnSpc>
                <a:spcPct val="120000"/>
              </a:lnSpc>
              <a:buNone/>
            </a:pP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3. Read ALL ANSWER CHOICES</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Never stop at the first attractive option.</a:t>
            </a:r>
            <a:endParaRPr lang="en-US" sz="1300" dirty="0"/>
          </a:p>
          <a:p>
            <a:pPr indent="0" marL="0">
              <a:lnSpc>
                <a:spcPct val="120000"/>
              </a:lnSpc>
              <a:buNone/>
            </a:pP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Why NOT read the question first?</a:t>
            </a:r>
            <a:endParaRPr lang="en-US" sz="1300" dirty="0"/>
          </a:p>
          <a:p>
            <a:pPr indent="0" marL="0">
              <a:lnSpc>
                <a:spcPct val="120000"/>
              </a:lnSpc>
              <a:buNone/>
            </a:pP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 Undermines comprehension</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 Wastes time (you re-read the question)</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 Some stems reference stimulus info</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 Difficulty comes from stimulus, not stem</a:t>
            </a:r>
            <a:endParaRPr lang="en-US" sz="1300" dirty="0"/>
          </a:p>
          <a:p>
            <a:pPr indent="0" marL="0">
              <a:lnSpc>
                <a:spcPct val="120000"/>
              </a:lnSpc>
              <a:buNone/>
            </a:pPr>
            <a:r>
              <a:rPr lang="en-US" sz="1300" dirty="0">
                <a:solidFill>
                  <a:srgbClr val="FFFFFF"/>
                </a:solidFill>
                <a:latin typeface="Inter" pitchFamily="34" charset="0"/>
                <a:ea typeface="Inter" pitchFamily="34" charset="-122"/>
                <a:cs typeface="Inter" pitchFamily="34" charset="-120"/>
              </a:rPr>
              <a:t>• High-scoring test takers read stimulus first</a:t>
            </a:r>
            <a:endParaRPr lang="en-US" sz="1300" dirty="0"/>
          </a:p>
        </p:txBody>
      </p:sp>
      <p:sp>
        <p:nvSpPr>
          <p:cNvPr id="20" name="Shape 18"/>
          <p:cNvSpPr/>
          <p:nvPr/>
        </p:nvSpPr>
        <p:spPr>
          <a:xfrm>
            <a:off x="0" y="6309360"/>
            <a:ext cx="12188952" cy="548640"/>
          </a:xfrm>
          <a:prstGeom prst="rect">
            <a:avLst/>
          </a:prstGeom>
          <a:solidFill>
            <a:srgbClr val="0F172A"/>
          </a:solidFill>
          <a:ln/>
        </p:spPr>
      </p:sp>
      <p:sp>
        <p:nvSpPr>
          <p:cNvPr id="21" name="Text 19"/>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22"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05</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ARGUMENTS vs</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FACT SETS</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The First Thing You Must Determine When Reading Any Stimulus</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45720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Argument vs Fact Set — The Critical Distinction</a:t>
            </a:r>
            <a:endParaRPr lang="en-US" sz="2400" dirty="0"/>
          </a:p>
        </p:txBody>
      </p:sp>
      <p:sp>
        <p:nvSpPr>
          <p:cNvPr id="4" name="Shape 2"/>
          <p:cNvSpPr/>
          <p:nvPr/>
        </p:nvSpPr>
        <p:spPr>
          <a:xfrm>
            <a:off x="548640" y="640080"/>
            <a:ext cx="1828800" cy="36576"/>
          </a:xfrm>
          <a:prstGeom prst="rect">
            <a:avLst/>
          </a:prstGeom>
          <a:solidFill>
            <a:srgbClr val="FF6B35"/>
          </a:solidFill>
          <a:ln/>
        </p:spPr>
      </p:sp>
      <p:sp>
        <p:nvSpPr>
          <p:cNvPr id="5" name="Shape 3"/>
          <p:cNvSpPr/>
          <p:nvPr/>
        </p:nvSpPr>
        <p:spPr>
          <a:xfrm>
            <a:off x="548640" y="914400"/>
            <a:ext cx="5394960" cy="4389120"/>
          </a:xfrm>
          <a:prstGeom prst="rect">
            <a:avLst>
              <a:gd name="adj" fmla="val 1250"/>
            </a:avLst>
          </a:prstGeom>
          <a:solidFill>
            <a:srgbClr val="FFFFFF"/>
          </a:solidFill>
          <a:ln/>
          <a:effectLst>
            <a:outerShdw sx="100000" sy="100000" kx="0" ky="0" algn="bl" rotWithShape="0" blurRad="38100" dist="12700" dir="16200000">
              <a:srgbClr val="00000015">
                <a:alpha val="75000"/>
              </a:srgbClr>
            </a:outerShdw>
          </a:effectLst>
        </p:spPr>
      </p:sp>
      <p:sp>
        <p:nvSpPr>
          <p:cNvPr id="6" name="Shape 4"/>
          <p:cNvSpPr/>
          <p:nvPr/>
        </p:nvSpPr>
        <p:spPr>
          <a:xfrm>
            <a:off x="548640" y="914400"/>
            <a:ext cx="5394960" cy="457200"/>
          </a:xfrm>
          <a:prstGeom prst="rect">
            <a:avLst>
              <a:gd name="adj" fmla="val 12000"/>
            </a:avLst>
          </a:prstGeom>
          <a:solidFill>
            <a:srgbClr val="0F172A"/>
          </a:solidFill>
          <a:ln/>
        </p:spPr>
      </p:sp>
      <p:sp>
        <p:nvSpPr>
          <p:cNvPr id="7" name="Text 5"/>
          <p:cNvSpPr/>
          <p:nvPr/>
        </p:nvSpPr>
        <p:spPr>
          <a:xfrm>
            <a:off x="731520" y="950976"/>
            <a:ext cx="5029200" cy="384048"/>
          </a:xfrm>
          <a:prstGeom prst="rect">
            <a:avLst/>
          </a:prstGeom>
          <a:noFill/>
          <a:ln/>
        </p:spPr>
        <p:txBody>
          <a:bodyPr wrap="square" rtlCol="0" anchor="ctr"/>
          <a:lstStyle/>
          <a:p>
            <a:pPr indent="0" marL="0">
              <a:buNone/>
            </a:pPr>
            <a:r>
              <a:rPr lang="en-US" sz="1700" dirty="0">
                <a:solidFill>
                  <a:srgbClr val="FFFFFF"/>
                </a:solidFill>
                <a:latin typeface="Avenir Next Demi Bold" pitchFamily="34" charset="0"/>
                <a:ea typeface="Avenir Next Demi Bold" pitchFamily="34" charset="-122"/>
                <a:cs typeface="Avenir Next Demi Bold" pitchFamily="34" charset="-120"/>
              </a:rPr>
              <a:t>ARGUMENT</a:t>
            </a:r>
            <a:endParaRPr lang="en-US" sz="1700" dirty="0"/>
          </a:p>
        </p:txBody>
      </p:sp>
      <p:sp>
        <p:nvSpPr>
          <p:cNvPr id="8" name="Text 6"/>
          <p:cNvSpPr/>
          <p:nvPr/>
        </p:nvSpPr>
        <p:spPr>
          <a:xfrm>
            <a:off x="731520" y="1508760"/>
            <a:ext cx="5029200" cy="3657600"/>
          </a:xfrm>
          <a:prstGeom prst="rect">
            <a:avLst/>
          </a:prstGeom>
          <a:noFill/>
          <a:ln/>
        </p:spPr>
        <p:txBody>
          <a:bodyPr wrap="square" rtlCol="0" anchor="ctr"/>
          <a:lstStyle/>
          <a:p>
            <a:pPr indent="0" marL="0">
              <a:lnSpc>
                <a:spcPct val="115000"/>
              </a:lnSpc>
              <a:buNone/>
            </a:pPr>
            <a:r>
              <a:rPr lang="en-US" sz="1250" dirty="0">
                <a:solidFill>
                  <a:srgbClr val="334155"/>
                </a:solidFill>
                <a:latin typeface="Inter" pitchFamily="34" charset="0"/>
                <a:ea typeface="Inter" pitchFamily="34" charset="-122"/>
                <a:cs typeface="Inter" pitchFamily="34" charset="-120"/>
              </a:rPr>
              <a:t>A set of statements where one is claimed to follow from others.</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Must contain a CONCLUSION.</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Example:</a:t>
            </a: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"All judges in India must have a law degree. Justice Sharma is a judge. Therefore, Justice Sharma has a law degree."</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Premise 1: All judges need law degree</a:t>
            </a: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Premise 2: Sharma is a judge</a:t>
            </a: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Conclusion: Sharma has a law degree</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Reaction: You feel the author is trying to PERSUADE you.</a:t>
            </a:r>
            <a:endParaRPr lang="en-US" sz="1250" dirty="0"/>
          </a:p>
        </p:txBody>
      </p:sp>
      <p:sp>
        <p:nvSpPr>
          <p:cNvPr id="9" name="Shape 7"/>
          <p:cNvSpPr/>
          <p:nvPr/>
        </p:nvSpPr>
        <p:spPr>
          <a:xfrm>
            <a:off x="6217920" y="914400"/>
            <a:ext cx="5394960" cy="4389120"/>
          </a:xfrm>
          <a:prstGeom prst="rect">
            <a:avLst>
              <a:gd name="adj" fmla="val 1250"/>
            </a:avLst>
          </a:prstGeom>
          <a:solidFill>
            <a:srgbClr val="FFFFFF"/>
          </a:solidFill>
          <a:ln/>
          <a:effectLst>
            <a:outerShdw sx="100000" sy="100000" kx="0" ky="0" algn="bl" rotWithShape="0" blurRad="38100" dist="12700" dir="16200000">
              <a:srgbClr val="00000015">
                <a:alpha val="75000"/>
              </a:srgbClr>
            </a:outerShdw>
          </a:effectLst>
        </p:spPr>
      </p:sp>
      <p:sp>
        <p:nvSpPr>
          <p:cNvPr id="10" name="Shape 8"/>
          <p:cNvSpPr/>
          <p:nvPr/>
        </p:nvSpPr>
        <p:spPr>
          <a:xfrm>
            <a:off x="6217920" y="914400"/>
            <a:ext cx="5394960" cy="457200"/>
          </a:xfrm>
          <a:prstGeom prst="rect">
            <a:avLst>
              <a:gd name="adj" fmla="val 12000"/>
            </a:avLst>
          </a:prstGeom>
          <a:solidFill>
            <a:srgbClr val="FF6B35"/>
          </a:solidFill>
          <a:ln/>
        </p:spPr>
      </p:sp>
      <p:sp>
        <p:nvSpPr>
          <p:cNvPr id="11" name="Text 9"/>
          <p:cNvSpPr/>
          <p:nvPr/>
        </p:nvSpPr>
        <p:spPr>
          <a:xfrm>
            <a:off x="6400800" y="950976"/>
            <a:ext cx="5029200" cy="384048"/>
          </a:xfrm>
          <a:prstGeom prst="rect">
            <a:avLst/>
          </a:prstGeom>
          <a:noFill/>
          <a:ln/>
        </p:spPr>
        <p:txBody>
          <a:bodyPr wrap="square" rtlCol="0" anchor="ctr"/>
          <a:lstStyle/>
          <a:p>
            <a:pPr indent="0" marL="0">
              <a:buNone/>
            </a:pPr>
            <a:r>
              <a:rPr lang="en-US" sz="1700" dirty="0">
                <a:solidFill>
                  <a:srgbClr val="FFFFFF"/>
                </a:solidFill>
                <a:latin typeface="Avenir Next Demi Bold" pitchFamily="34" charset="0"/>
                <a:ea typeface="Avenir Next Demi Bold" pitchFamily="34" charset="-122"/>
                <a:cs typeface="Avenir Next Demi Bold" pitchFamily="34" charset="-120"/>
              </a:rPr>
              <a:t>FACT SET</a:t>
            </a:r>
            <a:endParaRPr lang="en-US" sz="1700" dirty="0"/>
          </a:p>
        </p:txBody>
      </p:sp>
      <p:sp>
        <p:nvSpPr>
          <p:cNvPr id="12" name="Text 10"/>
          <p:cNvSpPr/>
          <p:nvPr/>
        </p:nvSpPr>
        <p:spPr>
          <a:xfrm>
            <a:off x="6400800" y="1508760"/>
            <a:ext cx="5029200" cy="3657600"/>
          </a:xfrm>
          <a:prstGeom prst="rect">
            <a:avLst/>
          </a:prstGeom>
          <a:noFill/>
          <a:ln/>
        </p:spPr>
        <p:txBody>
          <a:bodyPr wrap="square" rtlCol="0" anchor="ctr"/>
          <a:lstStyle/>
          <a:p>
            <a:pPr indent="0" marL="0">
              <a:lnSpc>
                <a:spcPct val="115000"/>
              </a:lnSpc>
              <a:buNone/>
            </a:pPr>
            <a:r>
              <a:rPr lang="en-US" sz="1250" dirty="0">
                <a:solidFill>
                  <a:srgbClr val="334155"/>
                </a:solidFill>
                <a:latin typeface="Inter" pitchFamily="34" charset="0"/>
                <a:ea typeface="Inter" pitchFamily="34" charset="-122"/>
                <a:cs typeface="Inter" pitchFamily="34" charset="-120"/>
              </a:rPr>
              <a:t>A collection of statements WITHOUT a conclusion.</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No persuasion. Just information.</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Example:</a:t>
            </a: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"Delhi has a population of over 2 crore. Mumbai's population exceeds 1.5 crore. Bangalore has approximately 1.2 crore residents."</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Fact 1: Delhi population</a:t>
            </a: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Fact 2: Mumbai population</a:t>
            </a: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Fact 3: Bangalore population</a:t>
            </a:r>
            <a:endParaRPr lang="en-US" sz="1250" dirty="0"/>
          </a:p>
          <a:p>
            <a:pPr indent="0" marL="0">
              <a:lnSpc>
                <a:spcPct val="115000"/>
              </a:lnSpc>
              <a:buNone/>
            </a:pPr>
            <a:endParaRPr lang="en-US" sz="1250" dirty="0"/>
          </a:p>
          <a:p>
            <a:pPr indent="0" marL="0">
              <a:lnSpc>
                <a:spcPct val="115000"/>
              </a:lnSpc>
              <a:buNone/>
            </a:pPr>
            <a:r>
              <a:rPr lang="en-US" sz="1250" dirty="0">
                <a:solidFill>
                  <a:srgbClr val="334155"/>
                </a:solidFill>
                <a:latin typeface="Inter" pitchFamily="34" charset="0"/>
                <a:ea typeface="Inter" pitchFamily="34" charset="-122"/>
                <a:cs typeface="Inter" pitchFamily="34" charset="-120"/>
              </a:rPr>
              <a:t>Reaction: Nothing. No persuasion happening.</a:t>
            </a:r>
            <a:endParaRPr lang="en-US" sz="1250" dirty="0"/>
          </a:p>
        </p:txBody>
      </p:sp>
      <p:sp>
        <p:nvSpPr>
          <p:cNvPr id="13" name="Text 11"/>
          <p:cNvSpPr/>
          <p:nvPr/>
        </p:nvSpPr>
        <p:spPr>
          <a:xfrm>
            <a:off x="548640" y="5532120"/>
            <a:ext cx="10972800" cy="41148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PRIMARY OBJECTIVE #1:  Determine whether the stimulus contains an argument or a fact set.</a:t>
            </a:r>
            <a:endParaRPr lang="en-US" sz="1400" dirty="0"/>
          </a:p>
        </p:txBody>
      </p:sp>
      <p:sp>
        <p:nvSpPr>
          <p:cNvPr id="14" name="Shape 12"/>
          <p:cNvSpPr/>
          <p:nvPr/>
        </p:nvSpPr>
        <p:spPr>
          <a:xfrm>
            <a:off x="0" y="6309360"/>
            <a:ext cx="12188952" cy="548640"/>
          </a:xfrm>
          <a:prstGeom prst="rect">
            <a:avLst/>
          </a:prstGeom>
          <a:solidFill>
            <a:srgbClr val="0F172A"/>
          </a:solidFill>
          <a:ln/>
        </p:spPr>
      </p:sp>
      <p:sp>
        <p:nvSpPr>
          <p:cNvPr id="15" name="Text 13"/>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6"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06</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PREMISES &amp;</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CONCLUSIONS</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The Building Blocks of Every Argument</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457200"/>
          </a:xfrm>
          <a:prstGeom prst="rect">
            <a:avLst/>
          </a:prstGeom>
          <a:noFill/>
          <a:ln/>
        </p:spPr>
        <p:txBody>
          <a:bodyPr wrap="square" rtlCol="0" anchor="ctr"/>
          <a:lstStyle/>
          <a:p>
            <a:pPr indent="0" marL="0">
              <a:buNone/>
            </a:pPr>
            <a:r>
              <a:rPr lang="en-US" sz="2400" dirty="0">
                <a:solidFill>
                  <a:srgbClr val="0F172A"/>
                </a:solidFill>
                <a:latin typeface="Avenir Next Demi Bold" pitchFamily="34" charset="0"/>
                <a:ea typeface="Avenir Next Demi Bold" pitchFamily="34" charset="-122"/>
                <a:cs typeface="Avenir Next Demi Bold" pitchFamily="34" charset="-120"/>
              </a:rPr>
              <a:t>What Are Premises and Conclusions?</a:t>
            </a:r>
            <a:endParaRPr lang="en-US" sz="2400" dirty="0"/>
          </a:p>
        </p:txBody>
      </p:sp>
      <p:sp>
        <p:nvSpPr>
          <p:cNvPr id="4" name="Shape 2"/>
          <p:cNvSpPr/>
          <p:nvPr/>
        </p:nvSpPr>
        <p:spPr>
          <a:xfrm>
            <a:off x="548640" y="640080"/>
            <a:ext cx="1828800" cy="36576"/>
          </a:xfrm>
          <a:prstGeom prst="rect">
            <a:avLst/>
          </a:prstGeom>
          <a:solidFill>
            <a:srgbClr val="FF6B35"/>
          </a:solidFill>
          <a:ln/>
        </p:spPr>
      </p:sp>
      <p:sp>
        <p:nvSpPr>
          <p:cNvPr id="5" name="Shape 3"/>
          <p:cNvSpPr/>
          <p:nvPr/>
        </p:nvSpPr>
        <p:spPr>
          <a:xfrm>
            <a:off x="548640" y="914400"/>
            <a:ext cx="5486400" cy="2194560"/>
          </a:xfrm>
          <a:prstGeom prst="rect">
            <a:avLst>
              <a:gd name="adj" fmla="val 2500"/>
            </a:avLst>
          </a:prstGeom>
          <a:solidFill>
            <a:srgbClr val="FFFFFF"/>
          </a:solidFill>
          <a:ln/>
          <a:effectLst>
            <a:outerShdw sx="100000" sy="100000" kx="0" ky="0" algn="bl" rotWithShape="0" blurRad="38100" dist="12700" dir="16200000">
              <a:srgbClr val="00000015">
                <a:alpha val="75000"/>
              </a:srgbClr>
            </a:outerShdw>
          </a:effectLst>
        </p:spPr>
      </p:sp>
      <p:sp>
        <p:nvSpPr>
          <p:cNvPr id="6" name="Shape 4"/>
          <p:cNvSpPr/>
          <p:nvPr/>
        </p:nvSpPr>
        <p:spPr>
          <a:xfrm>
            <a:off x="548640" y="914400"/>
            <a:ext cx="54864" cy="2194560"/>
          </a:xfrm>
          <a:prstGeom prst="rect">
            <a:avLst/>
          </a:prstGeom>
          <a:solidFill>
            <a:srgbClr val="0EA5E9"/>
          </a:solidFill>
          <a:ln/>
        </p:spPr>
      </p:sp>
      <p:sp>
        <p:nvSpPr>
          <p:cNvPr id="7" name="Text 5"/>
          <p:cNvSpPr/>
          <p:nvPr/>
        </p:nvSpPr>
        <p:spPr>
          <a:xfrm>
            <a:off x="822960" y="987552"/>
            <a:ext cx="5029200" cy="320040"/>
          </a:xfrm>
          <a:prstGeom prst="rect">
            <a:avLst/>
          </a:prstGeom>
          <a:noFill/>
          <a:ln/>
        </p:spPr>
        <p:txBody>
          <a:bodyPr wrap="square" rtlCol="0" anchor="ctr"/>
          <a:lstStyle/>
          <a:p>
            <a:pPr indent="0" marL="0">
              <a:buNone/>
            </a:pPr>
            <a:r>
              <a:rPr lang="en-US" sz="1800" dirty="0">
                <a:solidFill>
                  <a:srgbClr val="0EA5E9"/>
                </a:solidFill>
                <a:latin typeface="Avenir Next Demi Bold" pitchFamily="34" charset="0"/>
                <a:ea typeface="Avenir Next Demi Bold" pitchFamily="34" charset="-122"/>
                <a:cs typeface="Avenir Next Demi Bold" pitchFamily="34" charset="-120"/>
              </a:rPr>
              <a:t>PREMISE</a:t>
            </a:r>
            <a:endParaRPr lang="en-US" sz="1800" dirty="0"/>
          </a:p>
        </p:txBody>
      </p:sp>
      <p:sp>
        <p:nvSpPr>
          <p:cNvPr id="8" name="Text 6"/>
          <p:cNvSpPr/>
          <p:nvPr/>
        </p:nvSpPr>
        <p:spPr>
          <a:xfrm>
            <a:off x="822960" y="1371600"/>
            <a:ext cx="5029200" cy="164592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"A fact, proposition, or statement from which a conclusion is made."</a:t>
            </a:r>
            <a:endParaRPr lang="en-US" sz="1200" dirty="0"/>
          </a:p>
          <a:p>
            <a:pPr indent="0" marL="0">
              <a:lnSpc>
                <a:spcPct val="115000"/>
              </a:lnSpc>
              <a:buNone/>
            </a:pP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Premises SUPPORT and EXPLAIN the conclusion.</a:t>
            </a:r>
            <a:endParaRPr lang="en-US" sz="1200" dirty="0"/>
          </a:p>
          <a:p>
            <a:pPr indent="0" marL="0">
              <a:lnSpc>
                <a:spcPct val="115000"/>
              </a:lnSpc>
              <a:buNone/>
            </a:pP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Ask yourself:</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 What reasons has the author used to persuade me?</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 Why should I believe this?</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 What evidence exists?</a:t>
            </a:r>
            <a:endParaRPr lang="en-US" sz="1200" dirty="0"/>
          </a:p>
        </p:txBody>
      </p:sp>
      <p:sp>
        <p:nvSpPr>
          <p:cNvPr id="9" name="Shape 7"/>
          <p:cNvSpPr/>
          <p:nvPr/>
        </p:nvSpPr>
        <p:spPr>
          <a:xfrm>
            <a:off x="6309360" y="914400"/>
            <a:ext cx="5486400" cy="2194560"/>
          </a:xfrm>
          <a:prstGeom prst="rect">
            <a:avLst>
              <a:gd name="adj" fmla="val 2500"/>
            </a:avLst>
          </a:prstGeom>
          <a:solidFill>
            <a:srgbClr val="FFFFFF"/>
          </a:solidFill>
          <a:ln/>
          <a:effectLst>
            <a:outerShdw sx="100000" sy="100000" kx="0" ky="0" algn="bl" rotWithShape="0" blurRad="38100" dist="12700" dir="16200000">
              <a:srgbClr val="00000015">
                <a:alpha val="75000"/>
              </a:srgbClr>
            </a:outerShdw>
          </a:effectLst>
        </p:spPr>
      </p:sp>
      <p:sp>
        <p:nvSpPr>
          <p:cNvPr id="10" name="Shape 8"/>
          <p:cNvSpPr/>
          <p:nvPr/>
        </p:nvSpPr>
        <p:spPr>
          <a:xfrm>
            <a:off x="6309360" y="914400"/>
            <a:ext cx="54864" cy="2194560"/>
          </a:xfrm>
          <a:prstGeom prst="rect">
            <a:avLst/>
          </a:prstGeom>
          <a:solidFill>
            <a:srgbClr val="FF6B35"/>
          </a:solidFill>
          <a:ln/>
        </p:spPr>
      </p:sp>
      <p:sp>
        <p:nvSpPr>
          <p:cNvPr id="11" name="Text 9"/>
          <p:cNvSpPr/>
          <p:nvPr/>
        </p:nvSpPr>
        <p:spPr>
          <a:xfrm>
            <a:off x="6583680" y="987552"/>
            <a:ext cx="5029200" cy="320040"/>
          </a:xfrm>
          <a:prstGeom prst="rect">
            <a:avLst/>
          </a:prstGeom>
          <a:noFill/>
          <a:ln/>
        </p:spPr>
        <p:txBody>
          <a:bodyPr wrap="square" rtlCol="0" anchor="ctr"/>
          <a:lstStyle/>
          <a:p>
            <a:pPr indent="0" marL="0">
              <a:buNone/>
            </a:pPr>
            <a:r>
              <a:rPr lang="en-US" sz="1800" dirty="0">
                <a:solidFill>
                  <a:srgbClr val="FF6B35"/>
                </a:solidFill>
                <a:latin typeface="Avenir Next Demi Bold" pitchFamily="34" charset="0"/>
                <a:ea typeface="Avenir Next Demi Bold" pitchFamily="34" charset="-122"/>
                <a:cs typeface="Avenir Next Demi Bold" pitchFamily="34" charset="-120"/>
              </a:rPr>
              <a:t>CONCLUSION</a:t>
            </a:r>
            <a:endParaRPr lang="en-US" sz="1800" dirty="0"/>
          </a:p>
        </p:txBody>
      </p:sp>
      <p:sp>
        <p:nvSpPr>
          <p:cNvPr id="12" name="Text 10"/>
          <p:cNvSpPr/>
          <p:nvPr/>
        </p:nvSpPr>
        <p:spPr>
          <a:xfrm>
            <a:off x="6583680" y="1371600"/>
            <a:ext cx="5029200" cy="164592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"A statement or judgment that follows from one or more reasons."</a:t>
            </a:r>
            <a:endParaRPr lang="en-US" sz="1200" dirty="0"/>
          </a:p>
          <a:p>
            <a:pPr indent="0" marL="0">
              <a:lnSpc>
                <a:spcPct val="115000"/>
              </a:lnSpc>
              <a:buNone/>
            </a:pP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The point the author is trying to PROVE.</a:t>
            </a:r>
            <a:endParaRPr lang="en-US" sz="1200" dirty="0"/>
          </a:p>
          <a:p>
            <a:pPr indent="0" marL="0">
              <a:lnSpc>
                <a:spcPct val="115000"/>
              </a:lnSpc>
              <a:buNone/>
            </a:pP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Ask yourself:</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 What is the author driving at?</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 What does the author want me to believe?</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 What point follows from the others?</a:t>
            </a:r>
            <a:endParaRPr lang="en-US" sz="1200" dirty="0"/>
          </a:p>
        </p:txBody>
      </p:sp>
      <p:sp>
        <p:nvSpPr>
          <p:cNvPr id="13" name="Text 11"/>
          <p:cNvSpPr/>
          <p:nvPr/>
        </p:nvSpPr>
        <p:spPr>
          <a:xfrm>
            <a:off x="548640" y="3291840"/>
            <a:ext cx="10972800" cy="365760"/>
          </a:xfrm>
          <a:prstGeom prst="rect">
            <a:avLst/>
          </a:prstGeom>
          <a:noFill/>
          <a:ln/>
        </p:spPr>
        <p:txBody>
          <a:bodyPr wrap="square" rtlCol="0" anchor="ctr"/>
          <a:lstStyle/>
          <a:p>
            <a:pPr indent="0" marL="0">
              <a:buNone/>
            </a:pPr>
            <a:r>
              <a:rPr lang="en-US" sz="1400" b="1" dirty="0">
                <a:solidFill>
                  <a:srgbClr val="0F172A"/>
                </a:solidFill>
                <a:latin typeface="Avenir Next" pitchFamily="34" charset="0"/>
                <a:ea typeface="Avenir Next" pitchFamily="34" charset="-122"/>
                <a:cs typeface="Avenir Next" pitchFamily="34" charset="-120"/>
              </a:rPr>
              <a:t>PRIMARY OBJECTIVE #2:  If argument → identify the conclusion.  If fact set → examine each fact.</a:t>
            </a:r>
            <a:endParaRPr lang="en-US" sz="1400" dirty="0"/>
          </a:p>
        </p:txBody>
      </p:sp>
      <p:sp>
        <p:nvSpPr>
          <p:cNvPr id="14" name="Shape 12"/>
          <p:cNvSpPr/>
          <p:nvPr/>
        </p:nvSpPr>
        <p:spPr>
          <a:xfrm>
            <a:off x="548640" y="3840480"/>
            <a:ext cx="10972800" cy="2011680"/>
          </a:xfrm>
          <a:prstGeom prst="rect">
            <a:avLst>
              <a:gd name="adj" fmla="val 3636"/>
            </a:avLst>
          </a:prstGeom>
          <a:solidFill>
            <a:srgbClr val="0F172A"/>
          </a:solidFill>
          <a:ln/>
        </p:spPr>
      </p:sp>
      <p:sp>
        <p:nvSpPr>
          <p:cNvPr id="15" name="Text 13"/>
          <p:cNvSpPr/>
          <p:nvPr/>
        </p:nvSpPr>
        <p:spPr>
          <a:xfrm>
            <a:off x="822960" y="3931920"/>
            <a:ext cx="1828800" cy="320040"/>
          </a:xfrm>
          <a:prstGeom prst="rect">
            <a:avLst/>
          </a:prstGeom>
          <a:noFill/>
          <a:ln/>
        </p:spPr>
        <p:txBody>
          <a:bodyPr wrap="square" rtlCol="0" anchor="ctr"/>
          <a:lstStyle/>
          <a:p>
            <a:pPr indent="0" marL="0">
              <a:buNone/>
            </a:pPr>
            <a:r>
              <a:rPr lang="en-US" sz="1500" dirty="0">
                <a:solidFill>
                  <a:srgbClr val="FF6B35"/>
                </a:solidFill>
                <a:latin typeface="Avenir Next Demi Bold" pitchFamily="34" charset="0"/>
                <a:ea typeface="Avenir Next Demi Bold" pitchFamily="34" charset="-122"/>
                <a:cs typeface="Avenir Next Demi Bold" pitchFamily="34" charset="-120"/>
              </a:rPr>
              <a:t>EXAMPLE</a:t>
            </a:r>
            <a:endParaRPr lang="en-US" sz="1500" dirty="0"/>
          </a:p>
        </p:txBody>
      </p:sp>
      <p:sp>
        <p:nvSpPr>
          <p:cNvPr id="16" name="Text 14"/>
          <p:cNvSpPr/>
          <p:nvPr/>
        </p:nvSpPr>
        <p:spPr>
          <a:xfrm>
            <a:off x="822960" y="4297680"/>
            <a:ext cx="10424160" cy="640080"/>
          </a:xfrm>
          <a:prstGeom prst="rect">
            <a:avLst/>
          </a:prstGeom>
          <a:noFill/>
          <a:ln/>
        </p:spPr>
        <p:txBody>
          <a:bodyPr wrap="square" rtlCol="0" anchor="ctr"/>
          <a:lstStyle/>
          <a:p>
            <a:pPr indent="0" marL="0">
              <a:lnSpc>
                <a:spcPct val="115000"/>
              </a:lnSpc>
              <a:buNone/>
            </a:pPr>
            <a:r>
              <a:rPr lang="en-US" sz="1300" i="1" dirty="0">
                <a:solidFill>
                  <a:srgbClr val="FFFFFF"/>
                </a:solidFill>
                <a:latin typeface="Inter" pitchFamily="34" charset="0"/>
                <a:ea typeface="Inter" pitchFamily="34" charset="-122"/>
                <a:cs typeface="Inter" pitchFamily="34" charset="-120"/>
              </a:rPr>
              <a:t>"India's GDP growth rate has been consistently above 7% for the past three years. Furthermore, foreign direct investment has increased by 40%. Therefore, India is emerging as one of the strongest economies in the world."</a:t>
            </a:r>
            <a:endParaRPr lang="en-US" sz="1300" dirty="0"/>
          </a:p>
        </p:txBody>
      </p:sp>
      <p:sp>
        <p:nvSpPr>
          <p:cNvPr id="17" name="Text 15"/>
          <p:cNvSpPr/>
          <p:nvPr/>
        </p:nvSpPr>
        <p:spPr>
          <a:xfrm>
            <a:off x="822960" y="5029200"/>
            <a:ext cx="10424160" cy="731520"/>
          </a:xfrm>
          <a:prstGeom prst="rect">
            <a:avLst/>
          </a:prstGeom>
          <a:noFill/>
          <a:ln/>
        </p:spPr>
        <p:txBody>
          <a:bodyPr wrap="square" rtlCol="0" anchor="ctr"/>
          <a:lstStyle/>
          <a:p>
            <a:pPr indent="0" marL="0">
              <a:lnSpc>
                <a:spcPct val="120000"/>
              </a:lnSpc>
              <a:buNone/>
            </a:pPr>
            <a:r>
              <a:rPr lang="en-US" sz="1250" dirty="0">
                <a:solidFill>
                  <a:srgbClr val="FBBF24"/>
                </a:solidFill>
                <a:latin typeface="Inter" pitchFamily="34" charset="0"/>
                <a:ea typeface="Inter" pitchFamily="34" charset="-122"/>
                <a:cs typeface="Inter" pitchFamily="34" charset="-120"/>
              </a:rPr>
              <a:t>Premise 1:  GDP growth above 7% (no indicator — context)</a:t>
            </a:r>
            <a:endParaRPr lang="en-US" sz="1250" dirty="0"/>
          </a:p>
          <a:p>
            <a:pPr indent="0" marL="0">
              <a:lnSpc>
                <a:spcPct val="120000"/>
              </a:lnSpc>
              <a:buNone/>
            </a:pPr>
            <a:r>
              <a:rPr lang="en-US" sz="1250" dirty="0">
                <a:solidFill>
                  <a:srgbClr val="FBBF24"/>
                </a:solidFill>
                <a:latin typeface="Inter" pitchFamily="34" charset="0"/>
                <a:ea typeface="Inter" pitchFamily="34" charset="-122"/>
                <a:cs typeface="Inter" pitchFamily="34" charset="-120"/>
              </a:rPr>
              <a:t>Premise 2:  FDI increased by 40% ("Furthermore" = Additional Premise Indicator)</a:t>
            </a:r>
            <a:endParaRPr lang="en-US" sz="1250" dirty="0"/>
          </a:p>
          <a:p>
            <a:pPr indent="0" marL="0">
              <a:lnSpc>
                <a:spcPct val="120000"/>
              </a:lnSpc>
              <a:buNone/>
            </a:pPr>
            <a:r>
              <a:rPr lang="en-US" sz="1250" dirty="0">
                <a:solidFill>
                  <a:srgbClr val="FBBF24"/>
                </a:solidFill>
                <a:latin typeface="Inter" pitchFamily="34" charset="0"/>
                <a:ea typeface="Inter" pitchFamily="34" charset="-122"/>
                <a:cs typeface="Inter" pitchFamily="34" charset="-120"/>
              </a:rPr>
              <a:t>Conclusion: India emerging as strongest economy ("Therefore" = Conclusion Indicator)</a:t>
            </a:r>
            <a:endParaRPr lang="en-US" sz="1250" dirty="0"/>
          </a:p>
        </p:txBody>
      </p:sp>
      <p:sp>
        <p:nvSpPr>
          <p:cNvPr id="18" name="Shape 16"/>
          <p:cNvSpPr/>
          <p:nvPr/>
        </p:nvSpPr>
        <p:spPr>
          <a:xfrm>
            <a:off x="0" y="6309360"/>
            <a:ext cx="12188952" cy="548640"/>
          </a:xfrm>
          <a:prstGeom prst="rect">
            <a:avLst/>
          </a:prstGeom>
          <a:solidFill>
            <a:srgbClr val="0F172A"/>
          </a:solidFill>
          <a:ln/>
        </p:spPr>
      </p:sp>
      <p:sp>
        <p:nvSpPr>
          <p:cNvPr id="19" name="Text 17"/>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20"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07</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INDICATOR WORDS</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YOUR ROAD SIGNS</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Memorize These — They Tell You What's Coming Next</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37160"/>
            <a:ext cx="10972800" cy="411480"/>
          </a:xfrm>
          <a:prstGeom prst="rect">
            <a:avLst/>
          </a:prstGeom>
          <a:noFill/>
          <a:ln/>
        </p:spPr>
        <p:txBody>
          <a:bodyPr wrap="square" rtlCol="0" anchor="ctr"/>
          <a:lstStyle/>
          <a:p>
            <a:pPr indent="0" marL="0">
              <a:buNone/>
            </a:pPr>
            <a:r>
              <a:rPr lang="en-US" sz="2200" dirty="0">
                <a:solidFill>
                  <a:srgbClr val="0F172A"/>
                </a:solidFill>
                <a:latin typeface="Avenir Next Demi Bold" pitchFamily="34" charset="0"/>
                <a:ea typeface="Avenir Next Demi Bold" pitchFamily="34" charset="-122"/>
                <a:cs typeface="Avenir Next Demi Bold" pitchFamily="34" charset="-120"/>
              </a:rPr>
              <a:t>The Four Types of Indicator Words</a:t>
            </a:r>
            <a:endParaRPr lang="en-US" sz="2200" dirty="0"/>
          </a:p>
        </p:txBody>
      </p:sp>
      <p:sp>
        <p:nvSpPr>
          <p:cNvPr id="4" name="Shape 2"/>
          <p:cNvSpPr/>
          <p:nvPr/>
        </p:nvSpPr>
        <p:spPr>
          <a:xfrm>
            <a:off x="548640" y="530352"/>
            <a:ext cx="1371600" cy="27432"/>
          </a:xfrm>
          <a:prstGeom prst="rect">
            <a:avLst/>
          </a:prstGeom>
          <a:solidFill>
            <a:srgbClr val="FF6B35"/>
          </a:solidFill>
          <a:ln/>
        </p:spPr>
      </p:sp>
      <p:sp>
        <p:nvSpPr>
          <p:cNvPr id="5" name="Shape 3"/>
          <p:cNvSpPr/>
          <p:nvPr/>
        </p:nvSpPr>
        <p:spPr>
          <a:xfrm>
            <a:off x="548640" y="685800"/>
            <a:ext cx="5486400" cy="2011680"/>
          </a:xfrm>
          <a:prstGeom prst="rect">
            <a:avLst>
              <a:gd name="adj" fmla="val 2273"/>
            </a:avLst>
          </a:prstGeom>
          <a:solidFill>
            <a:srgbClr val="FFFFFF"/>
          </a:solidFill>
          <a:ln/>
          <a:effectLst>
            <a:outerShdw sx="100000" sy="100000" kx="0" ky="0" algn="bl" rotWithShape="0" blurRad="38100" dist="12700" dir="16200000">
              <a:srgbClr val="00000015">
                <a:alpha val="75000"/>
              </a:srgbClr>
            </a:outerShdw>
          </a:effectLst>
        </p:spPr>
      </p:sp>
      <p:sp>
        <p:nvSpPr>
          <p:cNvPr id="6" name="Shape 4"/>
          <p:cNvSpPr/>
          <p:nvPr/>
        </p:nvSpPr>
        <p:spPr>
          <a:xfrm>
            <a:off x="548640" y="685800"/>
            <a:ext cx="5486400" cy="347472"/>
          </a:xfrm>
          <a:prstGeom prst="rect">
            <a:avLst>
              <a:gd name="adj" fmla="val 13158"/>
            </a:avLst>
          </a:prstGeom>
          <a:solidFill>
            <a:srgbClr val="0EA5E9"/>
          </a:solidFill>
          <a:ln/>
        </p:spPr>
      </p:sp>
      <p:sp>
        <p:nvSpPr>
          <p:cNvPr id="7" name="Text 5"/>
          <p:cNvSpPr/>
          <p:nvPr/>
        </p:nvSpPr>
        <p:spPr>
          <a:xfrm>
            <a:off x="685800" y="704088"/>
            <a:ext cx="5212080" cy="310896"/>
          </a:xfrm>
          <a:prstGeom prst="rect">
            <a:avLst/>
          </a:prstGeom>
          <a:noFill/>
          <a:ln/>
        </p:spPr>
        <p:txBody>
          <a:bodyPr wrap="square" rtlCol="0" anchor="ctr"/>
          <a:lstStyle/>
          <a:p>
            <a:pPr indent="0" marL="0">
              <a:buNone/>
            </a:pPr>
            <a:r>
              <a:rPr lang="en-US" sz="1050" dirty="0">
                <a:solidFill>
                  <a:srgbClr val="FFFFFF"/>
                </a:solidFill>
                <a:latin typeface="Avenir Next Demi Bold" pitchFamily="34" charset="0"/>
                <a:ea typeface="Avenir Next Demi Bold" pitchFamily="34" charset="-122"/>
                <a:cs typeface="Avenir Next Demi Bold" pitchFamily="34" charset="-120"/>
              </a:rPr>
              <a:t>PREMISE INDICATORS ("here comes a reason")</a:t>
            </a:r>
            <a:endParaRPr lang="en-US" sz="1050" dirty="0"/>
          </a:p>
        </p:txBody>
      </p:sp>
      <p:sp>
        <p:nvSpPr>
          <p:cNvPr id="8" name="Text 6"/>
          <p:cNvSpPr/>
          <p:nvPr/>
        </p:nvSpPr>
        <p:spPr>
          <a:xfrm>
            <a:off x="685800" y="1097280"/>
            <a:ext cx="5212080" cy="1508760"/>
          </a:xfrm>
          <a:prstGeom prst="rect">
            <a:avLst/>
          </a:prstGeom>
          <a:noFill/>
          <a:ln/>
        </p:spPr>
        <p:txBody>
          <a:bodyPr wrap="square" rtlCol="0" anchor="ctr"/>
          <a:lstStyle/>
          <a:p>
            <a:pPr indent="0" marL="0">
              <a:lnSpc>
                <a:spcPct val="125000"/>
              </a:lnSpc>
              <a:buNone/>
            </a:pPr>
            <a:r>
              <a:rPr lang="en-US" sz="1200" dirty="0">
                <a:solidFill>
                  <a:srgbClr val="334155"/>
                </a:solidFill>
                <a:latin typeface="Inter" pitchFamily="34" charset="0"/>
                <a:ea typeface="Inter" pitchFamily="34" charset="-122"/>
                <a:cs typeface="Inter" pitchFamily="34" charset="-120"/>
              </a:rPr>
              <a:t>because  •  since  •  for  •  for example</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for the reason that  •  in that  •  given that</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as indicated by  •  due to  •  owing to</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this can be seen from  •  we know this by</a:t>
            </a:r>
            <a:endParaRPr lang="en-US" sz="1200" dirty="0"/>
          </a:p>
        </p:txBody>
      </p:sp>
      <p:sp>
        <p:nvSpPr>
          <p:cNvPr id="9" name="Shape 7"/>
          <p:cNvSpPr/>
          <p:nvPr/>
        </p:nvSpPr>
        <p:spPr>
          <a:xfrm>
            <a:off x="6309360" y="685800"/>
            <a:ext cx="5486400" cy="2011680"/>
          </a:xfrm>
          <a:prstGeom prst="rect">
            <a:avLst>
              <a:gd name="adj" fmla="val 2273"/>
            </a:avLst>
          </a:prstGeom>
          <a:solidFill>
            <a:srgbClr val="FFFFFF"/>
          </a:solidFill>
          <a:ln/>
          <a:effectLst>
            <a:outerShdw sx="100000" sy="100000" kx="0" ky="0" algn="bl" rotWithShape="0" blurRad="38100" dist="12700" dir="16200000">
              <a:srgbClr val="00000015">
                <a:alpha val="75000"/>
              </a:srgbClr>
            </a:outerShdw>
          </a:effectLst>
        </p:spPr>
      </p:sp>
      <p:sp>
        <p:nvSpPr>
          <p:cNvPr id="10" name="Shape 8"/>
          <p:cNvSpPr/>
          <p:nvPr/>
        </p:nvSpPr>
        <p:spPr>
          <a:xfrm>
            <a:off x="6309360" y="685800"/>
            <a:ext cx="5486400" cy="347472"/>
          </a:xfrm>
          <a:prstGeom prst="rect">
            <a:avLst>
              <a:gd name="adj" fmla="val 13158"/>
            </a:avLst>
          </a:prstGeom>
          <a:solidFill>
            <a:srgbClr val="FF6B35"/>
          </a:solidFill>
          <a:ln/>
        </p:spPr>
      </p:sp>
      <p:sp>
        <p:nvSpPr>
          <p:cNvPr id="11" name="Text 9"/>
          <p:cNvSpPr/>
          <p:nvPr/>
        </p:nvSpPr>
        <p:spPr>
          <a:xfrm>
            <a:off x="6446520" y="704088"/>
            <a:ext cx="5212080" cy="310896"/>
          </a:xfrm>
          <a:prstGeom prst="rect">
            <a:avLst/>
          </a:prstGeom>
          <a:noFill/>
          <a:ln/>
        </p:spPr>
        <p:txBody>
          <a:bodyPr wrap="square" rtlCol="0" anchor="ctr"/>
          <a:lstStyle/>
          <a:p>
            <a:pPr indent="0" marL="0">
              <a:buNone/>
            </a:pPr>
            <a:r>
              <a:rPr lang="en-US" sz="1050" dirty="0">
                <a:solidFill>
                  <a:srgbClr val="FFFFFF"/>
                </a:solidFill>
                <a:latin typeface="Avenir Next Demi Bold" pitchFamily="34" charset="0"/>
                <a:ea typeface="Avenir Next Demi Bold" pitchFamily="34" charset="-122"/>
                <a:cs typeface="Avenir Next Demi Bold" pitchFamily="34" charset="-120"/>
              </a:rPr>
              <a:t>CONCLUSION INDICATORS ("here comes the point")</a:t>
            </a:r>
            <a:endParaRPr lang="en-US" sz="1050" dirty="0"/>
          </a:p>
        </p:txBody>
      </p:sp>
      <p:sp>
        <p:nvSpPr>
          <p:cNvPr id="12" name="Text 10"/>
          <p:cNvSpPr/>
          <p:nvPr/>
        </p:nvSpPr>
        <p:spPr>
          <a:xfrm>
            <a:off x="6446520" y="1097280"/>
            <a:ext cx="5212080" cy="1508760"/>
          </a:xfrm>
          <a:prstGeom prst="rect">
            <a:avLst/>
          </a:prstGeom>
          <a:noFill/>
          <a:ln/>
        </p:spPr>
        <p:txBody>
          <a:bodyPr wrap="square" rtlCol="0" anchor="ctr"/>
          <a:lstStyle/>
          <a:p>
            <a:pPr indent="0" marL="0">
              <a:lnSpc>
                <a:spcPct val="125000"/>
              </a:lnSpc>
              <a:buNone/>
            </a:pPr>
            <a:r>
              <a:rPr lang="en-US" sz="1200" dirty="0">
                <a:solidFill>
                  <a:srgbClr val="334155"/>
                </a:solidFill>
                <a:latin typeface="Inter" pitchFamily="34" charset="0"/>
                <a:ea typeface="Inter" pitchFamily="34" charset="-122"/>
                <a:cs typeface="Inter" pitchFamily="34" charset="-120"/>
              </a:rPr>
              <a:t>thus  •  therefore  •  hence  •  consequently</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as a result  •  so  •  accordingly  •  clearly</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must be that  •  shows that  •  conclude that</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follows that  •  for this reason</a:t>
            </a:r>
            <a:endParaRPr lang="en-US" sz="1200" dirty="0"/>
          </a:p>
        </p:txBody>
      </p:sp>
      <p:sp>
        <p:nvSpPr>
          <p:cNvPr id="13" name="Shape 11"/>
          <p:cNvSpPr/>
          <p:nvPr/>
        </p:nvSpPr>
        <p:spPr>
          <a:xfrm>
            <a:off x="548640" y="2880360"/>
            <a:ext cx="5486400" cy="1371600"/>
          </a:xfrm>
          <a:prstGeom prst="rect">
            <a:avLst>
              <a:gd name="adj" fmla="val 3333"/>
            </a:avLst>
          </a:prstGeom>
          <a:solidFill>
            <a:srgbClr val="FFFFFF"/>
          </a:solidFill>
          <a:ln/>
          <a:effectLst>
            <a:outerShdw sx="100000" sy="100000" kx="0" ky="0" algn="bl" rotWithShape="0" blurRad="38100" dist="12700" dir="16200000">
              <a:srgbClr val="00000015">
                <a:alpha val="75000"/>
              </a:srgbClr>
            </a:outerShdw>
          </a:effectLst>
        </p:spPr>
      </p:sp>
      <p:sp>
        <p:nvSpPr>
          <p:cNvPr id="14" name="Shape 12"/>
          <p:cNvSpPr/>
          <p:nvPr/>
        </p:nvSpPr>
        <p:spPr>
          <a:xfrm>
            <a:off x="548640" y="2880360"/>
            <a:ext cx="5486400" cy="347472"/>
          </a:xfrm>
          <a:prstGeom prst="rect">
            <a:avLst>
              <a:gd name="adj" fmla="val 13158"/>
            </a:avLst>
          </a:prstGeom>
          <a:solidFill>
            <a:srgbClr val="16A34A"/>
          </a:solidFill>
          <a:ln/>
        </p:spPr>
      </p:sp>
      <p:sp>
        <p:nvSpPr>
          <p:cNvPr id="15" name="Text 13"/>
          <p:cNvSpPr/>
          <p:nvPr/>
        </p:nvSpPr>
        <p:spPr>
          <a:xfrm>
            <a:off x="685800" y="2898648"/>
            <a:ext cx="5212080" cy="310896"/>
          </a:xfrm>
          <a:prstGeom prst="rect">
            <a:avLst/>
          </a:prstGeom>
          <a:noFill/>
          <a:ln/>
        </p:spPr>
        <p:txBody>
          <a:bodyPr wrap="square" rtlCol="0" anchor="ctr"/>
          <a:lstStyle/>
          <a:p>
            <a:pPr indent="0" marL="0">
              <a:buNone/>
            </a:pPr>
            <a:r>
              <a:rPr lang="en-US" sz="1050" dirty="0">
                <a:solidFill>
                  <a:srgbClr val="FFFFFF"/>
                </a:solidFill>
                <a:latin typeface="Avenir Next Demi Bold" pitchFamily="34" charset="0"/>
                <a:ea typeface="Avenir Next Demi Bold" pitchFamily="34" charset="-122"/>
                <a:cs typeface="Avenir Next Demi Bold" pitchFamily="34" charset="-120"/>
              </a:rPr>
              <a:t>ADDITIONAL PREMISE ("extra support")</a:t>
            </a:r>
            <a:endParaRPr lang="en-US" sz="1050" dirty="0"/>
          </a:p>
        </p:txBody>
      </p:sp>
      <p:sp>
        <p:nvSpPr>
          <p:cNvPr id="16" name="Text 14"/>
          <p:cNvSpPr/>
          <p:nvPr/>
        </p:nvSpPr>
        <p:spPr>
          <a:xfrm>
            <a:off x="685800" y="3291840"/>
            <a:ext cx="5212080" cy="868680"/>
          </a:xfrm>
          <a:prstGeom prst="rect">
            <a:avLst/>
          </a:prstGeom>
          <a:noFill/>
          <a:ln/>
        </p:spPr>
        <p:txBody>
          <a:bodyPr wrap="square" rtlCol="0" anchor="ctr"/>
          <a:lstStyle/>
          <a:p>
            <a:pPr indent="0" marL="0">
              <a:lnSpc>
                <a:spcPct val="125000"/>
              </a:lnSpc>
              <a:buNone/>
            </a:pPr>
            <a:r>
              <a:rPr lang="en-US" sz="1200" dirty="0">
                <a:solidFill>
                  <a:srgbClr val="334155"/>
                </a:solidFill>
                <a:latin typeface="Inter" pitchFamily="34" charset="0"/>
                <a:ea typeface="Inter" pitchFamily="34" charset="-122"/>
                <a:cs typeface="Inter" pitchFamily="34" charset="-120"/>
              </a:rPr>
              <a:t>furthermore  •  moreover  •  besides</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in addition  •  what's more</a:t>
            </a:r>
            <a:endParaRPr lang="en-US" sz="1200" dirty="0"/>
          </a:p>
        </p:txBody>
      </p:sp>
      <p:sp>
        <p:nvSpPr>
          <p:cNvPr id="17" name="Shape 15"/>
          <p:cNvSpPr/>
          <p:nvPr/>
        </p:nvSpPr>
        <p:spPr>
          <a:xfrm>
            <a:off x="6309360" y="2880360"/>
            <a:ext cx="5486400" cy="1371600"/>
          </a:xfrm>
          <a:prstGeom prst="rect">
            <a:avLst>
              <a:gd name="adj" fmla="val 3333"/>
            </a:avLst>
          </a:prstGeom>
          <a:solidFill>
            <a:srgbClr val="FFFFFF"/>
          </a:solidFill>
          <a:ln/>
          <a:effectLst>
            <a:outerShdw sx="100000" sy="100000" kx="0" ky="0" algn="bl" rotWithShape="0" blurRad="38100" dist="12700" dir="16200000">
              <a:srgbClr val="00000015">
                <a:alpha val="75000"/>
              </a:srgbClr>
            </a:outerShdw>
          </a:effectLst>
        </p:spPr>
      </p:sp>
      <p:sp>
        <p:nvSpPr>
          <p:cNvPr id="18" name="Shape 16"/>
          <p:cNvSpPr/>
          <p:nvPr/>
        </p:nvSpPr>
        <p:spPr>
          <a:xfrm>
            <a:off x="6309360" y="2880360"/>
            <a:ext cx="5486400" cy="347472"/>
          </a:xfrm>
          <a:prstGeom prst="rect">
            <a:avLst>
              <a:gd name="adj" fmla="val 13158"/>
            </a:avLst>
          </a:prstGeom>
          <a:solidFill>
            <a:srgbClr val="DC2626"/>
          </a:solidFill>
          <a:ln/>
        </p:spPr>
      </p:sp>
      <p:sp>
        <p:nvSpPr>
          <p:cNvPr id="19" name="Text 17"/>
          <p:cNvSpPr/>
          <p:nvPr/>
        </p:nvSpPr>
        <p:spPr>
          <a:xfrm>
            <a:off x="6446520" y="2898648"/>
            <a:ext cx="5212080" cy="310896"/>
          </a:xfrm>
          <a:prstGeom prst="rect">
            <a:avLst/>
          </a:prstGeom>
          <a:noFill/>
          <a:ln/>
        </p:spPr>
        <p:txBody>
          <a:bodyPr wrap="square" rtlCol="0" anchor="ctr"/>
          <a:lstStyle/>
          <a:p>
            <a:pPr indent="0" marL="0">
              <a:buNone/>
            </a:pPr>
            <a:r>
              <a:rPr lang="en-US" sz="1050" dirty="0">
                <a:solidFill>
                  <a:srgbClr val="FFFFFF"/>
                </a:solidFill>
                <a:latin typeface="Avenir Next Demi Bold" pitchFamily="34" charset="0"/>
                <a:ea typeface="Avenir Next Demi Bold" pitchFamily="34" charset="-122"/>
                <a:cs typeface="Avenir Next Demi Bold" pitchFamily="34" charset="-120"/>
              </a:rPr>
              <a:t>COUNTER-PREMISE ("opposing point")</a:t>
            </a:r>
            <a:endParaRPr lang="en-US" sz="1050" dirty="0"/>
          </a:p>
        </p:txBody>
      </p:sp>
      <p:sp>
        <p:nvSpPr>
          <p:cNvPr id="20" name="Text 18"/>
          <p:cNvSpPr/>
          <p:nvPr/>
        </p:nvSpPr>
        <p:spPr>
          <a:xfrm>
            <a:off x="6446520" y="3291840"/>
            <a:ext cx="5212080" cy="868680"/>
          </a:xfrm>
          <a:prstGeom prst="rect">
            <a:avLst/>
          </a:prstGeom>
          <a:noFill/>
          <a:ln/>
        </p:spPr>
        <p:txBody>
          <a:bodyPr wrap="square" rtlCol="0" anchor="ctr"/>
          <a:lstStyle/>
          <a:p>
            <a:pPr indent="0" marL="0">
              <a:lnSpc>
                <a:spcPct val="125000"/>
              </a:lnSpc>
              <a:buNone/>
            </a:pPr>
            <a:r>
              <a:rPr lang="en-US" sz="1200" dirty="0">
                <a:solidFill>
                  <a:srgbClr val="334155"/>
                </a:solidFill>
                <a:latin typeface="Inter" pitchFamily="34" charset="0"/>
                <a:ea typeface="Inter" pitchFamily="34" charset="-122"/>
                <a:cs typeface="Inter" pitchFamily="34" charset="-120"/>
              </a:rPr>
              <a:t>but  •  yet  •  however  •  on the other hand</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admittedly  •  in contrast  •  although</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even though  •  still  •  whereas</a:t>
            </a:r>
            <a:endParaRPr lang="en-US" sz="1200" dirty="0"/>
          </a:p>
          <a:p>
            <a:pPr indent="0" marL="0">
              <a:lnSpc>
                <a:spcPct val="125000"/>
              </a:lnSpc>
              <a:buNone/>
            </a:pPr>
            <a:r>
              <a:rPr lang="en-US" sz="1200" dirty="0">
                <a:solidFill>
                  <a:srgbClr val="334155"/>
                </a:solidFill>
                <a:latin typeface="Inter" pitchFamily="34" charset="0"/>
                <a:ea typeface="Inter" pitchFamily="34" charset="-122"/>
                <a:cs typeface="Inter" pitchFamily="34" charset="-120"/>
              </a:rPr>
              <a:t>in spite of  •  despite  •  after all</a:t>
            </a:r>
            <a:endParaRPr lang="en-US" sz="1200" dirty="0"/>
          </a:p>
        </p:txBody>
      </p:sp>
      <p:sp>
        <p:nvSpPr>
          <p:cNvPr id="21" name="Shape 19"/>
          <p:cNvSpPr/>
          <p:nvPr/>
        </p:nvSpPr>
        <p:spPr>
          <a:xfrm>
            <a:off x="548640" y="4434840"/>
            <a:ext cx="11155680" cy="594360"/>
          </a:xfrm>
          <a:prstGeom prst="rect">
            <a:avLst>
              <a:gd name="adj" fmla="val 9231"/>
            </a:avLst>
          </a:prstGeom>
          <a:solidFill>
            <a:srgbClr val="0F172A"/>
          </a:solidFill>
          <a:ln/>
        </p:spPr>
      </p:sp>
      <p:sp>
        <p:nvSpPr>
          <p:cNvPr id="22" name="Text 20"/>
          <p:cNvSpPr/>
          <p:nvPr/>
        </p:nvSpPr>
        <p:spPr>
          <a:xfrm>
            <a:off x="731520" y="4480560"/>
            <a:ext cx="10789920" cy="502920"/>
          </a:xfrm>
          <a:prstGeom prst="rect">
            <a:avLst/>
          </a:prstGeom>
          <a:noFill/>
          <a:ln/>
        </p:spPr>
        <p:txBody>
          <a:bodyPr wrap="square" rtlCol="0" anchor="ctr"/>
          <a:lstStyle/>
          <a:p>
            <a:pPr indent="0" marL="0">
              <a:buNone/>
            </a:pPr>
            <a:r>
              <a:rPr lang="en-US" sz="1200" dirty="0">
                <a:solidFill>
                  <a:srgbClr val="FBBF24"/>
                </a:solidFill>
                <a:latin typeface="Inter" pitchFamily="34" charset="0"/>
                <a:ea typeface="Inter" pitchFamily="34" charset="-122"/>
                <a:cs typeface="Inter" pitchFamily="34" charset="-120"/>
              </a:rPr>
              <a:t>TRICKY FORM:  "Therefore, since..." / "Thus, because..."  — Comma creates a PREMISE clause interrupting the CONCLUSION.</a:t>
            </a:r>
            <a:endParaRPr lang="en-US" sz="1200" dirty="0"/>
          </a:p>
        </p:txBody>
      </p:sp>
      <p:sp>
        <p:nvSpPr>
          <p:cNvPr id="23" name="Text 21"/>
          <p:cNvSpPr/>
          <p:nvPr/>
        </p:nvSpPr>
        <p:spPr>
          <a:xfrm>
            <a:off x="548640" y="5212080"/>
            <a:ext cx="10972800" cy="411480"/>
          </a:xfrm>
          <a:prstGeom prst="rect">
            <a:avLst/>
          </a:prstGeom>
          <a:noFill/>
          <a:ln/>
        </p:spPr>
        <p:txBody>
          <a:bodyPr wrap="square" rtlCol="0" anchor="ctr"/>
          <a:lstStyle/>
          <a:p>
            <a:pPr indent="0" marL="0">
              <a:buNone/>
            </a:pPr>
            <a:r>
              <a:rPr lang="en-US" sz="1200" b="1" i="1" dirty="0">
                <a:solidFill>
                  <a:srgbClr val="0F172A"/>
                </a:solidFill>
                <a:latin typeface="Avenir Next" pitchFamily="34" charset="0"/>
                <a:ea typeface="Avenir Next" pitchFamily="34" charset="-122"/>
                <a:cs typeface="Avenir Next" pitchFamily="34" charset="-120"/>
              </a:rPr>
              <a:t>These words are like road signs — memorize them. "Because" and "since" are the top premise indicators. "Thus" and "therefore" are the top conclusion indicators.</a:t>
            </a:r>
            <a:endParaRPr lang="en-US" sz="1200" dirty="0"/>
          </a:p>
        </p:txBody>
      </p:sp>
      <p:sp>
        <p:nvSpPr>
          <p:cNvPr id="24" name="Shape 22"/>
          <p:cNvSpPr/>
          <p:nvPr/>
        </p:nvSpPr>
        <p:spPr>
          <a:xfrm>
            <a:off x="0" y="6309360"/>
            <a:ext cx="12188952" cy="548640"/>
          </a:xfrm>
          <a:prstGeom prst="rect">
            <a:avLst/>
          </a:prstGeom>
          <a:solidFill>
            <a:srgbClr val="0F172A"/>
          </a:solidFill>
          <a:ln/>
        </p:spPr>
      </p:sp>
      <p:sp>
        <p:nvSpPr>
          <p:cNvPr id="25" name="Text 23"/>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26"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08</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LIVE PRACTICE</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IDENTIFY PREMISES &amp; CONCLUSIONS</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5 Indian-Context Examples — Easy to Hard</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320040"/>
          </a:xfrm>
          <a:prstGeom prst="rect">
            <a:avLst/>
          </a:prstGeom>
          <a:noFill/>
          <a:ln/>
        </p:spPr>
        <p:txBody>
          <a:bodyPr wrap="square" rtlCol="0" anchor="ctr"/>
          <a:lstStyle/>
          <a:p>
            <a:pPr indent="0" marL="0">
              <a:buNone/>
            </a:pPr>
            <a:r>
              <a:rPr lang="en-US" sz="1300" dirty="0">
                <a:solidFill>
                  <a:srgbClr val="94A3B8"/>
                </a:solidFill>
                <a:latin typeface="Avenir Next Medium" pitchFamily="34" charset="0"/>
                <a:ea typeface="Avenir Next Medium" pitchFamily="34" charset="-122"/>
                <a:cs typeface="Avenir Next Medium" pitchFamily="34" charset="-120"/>
              </a:rPr>
              <a:t>Practice 1/5  |  Easy</a:t>
            </a:r>
            <a:endParaRPr lang="en-US" sz="1300" dirty="0"/>
          </a:p>
        </p:txBody>
      </p:sp>
      <p:sp>
        <p:nvSpPr>
          <p:cNvPr id="4" name="Text 2"/>
          <p:cNvSpPr/>
          <p:nvPr/>
        </p:nvSpPr>
        <p:spPr>
          <a:xfrm>
            <a:off x="548640" y="502920"/>
            <a:ext cx="10972800" cy="411480"/>
          </a:xfrm>
          <a:prstGeom prst="rect">
            <a:avLst/>
          </a:prstGeom>
          <a:noFill/>
          <a:ln/>
        </p:spPr>
        <p:txBody>
          <a:bodyPr wrap="square" rtlCol="0" anchor="ctr"/>
          <a:lstStyle/>
          <a:p>
            <a:pPr indent="0" marL="0">
              <a:buNone/>
            </a:pPr>
            <a:r>
              <a:rPr lang="en-US" sz="2100" dirty="0">
                <a:solidFill>
                  <a:srgbClr val="0F172A"/>
                </a:solidFill>
                <a:latin typeface="Avenir Next Demi Bold" pitchFamily="34" charset="0"/>
                <a:ea typeface="Avenir Next Demi Bold" pitchFamily="34" charset="-122"/>
                <a:cs typeface="Avenir Next Demi Bold" pitchFamily="34" charset="-120"/>
              </a:rPr>
              <a:t>Identify the Premise(s) and Conclusion:</a:t>
            </a:r>
            <a:endParaRPr lang="en-US" sz="2100" dirty="0"/>
          </a:p>
        </p:txBody>
      </p:sp>
      <p:sp>
        <p:nvSpPr>
          <p:cNvPr id="5" name="Shape 3"/>
          <p:cNvSpPr/>
          <p:nvPr/>
        </p:nvSpPr>
        <p:spPr>
          <a:xfrm>
            <a:off x="548640" y="914400"/>
            <a:ext cx="10972800" cy="27432"/>
          </a:xfrm>
          <a:prstGeom prst="rect">
            <a:avLst/>
          </a:prstGeom>
          <a:solidFill>
            <a:srgbClr val="FF6B35"/>
          </a:solidFill>
          <a:ln/>
        </p:spPr>
      </p:sp>
      <p:sp>
        <p:nvSpPr>
          <p:cNvPr id="6" name="Shape 4"/>
          <p:cNvSpPr/>
          <p:nvPr/>
        </p:nvSpPr>
        <p:spPr>
          <a:xfrm>
            <a:off x="548640" y="1097280"/>
            <a:ext cx="10972800" cy="1371600"/>
          </a:xfrm>
          <a:prstGeom prst="rect">
            <a:avLst>
              <a:gd name="adj" fmla="val 4000"/>
            </a:avLst>
          </a:prstGeom>
          <a:solidFill>
            <a:srgbClr val="FFFFFF"/>
          </a:solidFill>
          <a:ln/>
          <a:effectLst>
            <a:outerShdw sx="100000" sy="100000" kx="0" ky="0" algn="bl" rotWithShape="0" blurRad="38100" dist="12700" dir="16200000">
              <a:srgbClr val="00000015">
                <a:alpha val="75000"/>
              </a:srgbClr>
            </a:outerShdw>
          </a:effectLst>
        </p:spPr>
      </p:sp>
      <p:sp>
        <p:nvSpPr>
          <p:cNvPr id="7" name="Text 5"/>
          <p:cNvSpPr/>
          <p:nvPr/>
        </p:nvSpPr>
        <p:spPr>
          <a:xfrm>
            <a:off x="731520" y="1188720"/>
            <a:ext cx="10607040" cy="1188720"/>
          </a:xfrm>
          <a:prstGeom prst="rect">
            <a:avLst/>
          </a:prstGeom>
          <a:noFill/>
          <a:ln/>
        </p:spPr>
        <p:txBody>
          <a:bodyPr wrap="square" rtlCol="0" anchor="ctr"/>
          <a:lstStyle/>
          <a:p>
            <a:pPr indent="0" marL="0">
              <a:lnSpc>
                <a:spcPct val="120000"/>
              </a:lnSpc>
              <a:buNone/>
            </a:pPr>
            <a:r>
              <a:rPr lang="en-US" sz="1400" i="1" dirty="0">
                <a:solidFill>
                  <a:srgbClr val="334155"/>
                </a:solidFill>
                <a:latin typeface="Inter" pitchFamily="34" charset="0"/>
                <a:ea typeface="Inter" pitchFamily="34" charset="-122"/>
                <a:cs typeface="Inter" pitchFamily="34" charset="-120"/>
              </a:rPr>
              <a:t>"Given that India's population is increasing rapidly, the government must invest more in public healthcare infrastructure."</a:t>
            </a:r>
            <a:endParaRPr lang="en-US" sz="1400" dirty="0"/>
          </a:p>
        </p:txBody>
      </p:sp>
      <p:sp>
        <p:nvSpPr>
          <p:cNvPr id="8" name="Shape 6"/>
          <p:cNvSpPr/>
          <p:nvPr/>
        </p:nvSpPr>
        <p:spPr>
          <a:xfrm>
            <a:off x="548640" y="2651760"/>
            <a:ext cx="5486400" cy="2926080"/>
          </a:xfrm>
          <a:prstGeom prst="rect">
            <a:avLst>
              <a:gd name="adj" fmla="val 1875"/>
            </a:avLst>
          </a:prstGeom>
          <a:solidFill>
            <a:srgbClr val="F0FDF4"/>
          </a:solidFill>
          <a:ln/>
        </p:spPr>
      </p:sp>
      <p:sp>
        <p:nvSpPr>
          <p:cNvPr id="9" name="Text 7"/>
          <p:cNvSpPr/>
          <p:nvPr/>
        </p:nvSpPr>
        <p:spPr>
          <a:xfrm>
            <a:off x="731520" y="2743200"/>
            <a:ext cx="5120640" cy="320040"/>
          </a:xfrm>
          <a:prstGeom prst="rect">
            <a:avLst/>
          </a:prstGeom>
          <a:noFill/>
          <a:ln/>
        </p:spPr>
        <p:txBody>
          <a:bodyPr wrap="square" rtlCol="0" anchor="ctr"/>
          <a:lstStyle/>
          <a:p>
            <a:pPr indent="0" marL="0">
              <a:buNone/>
            </a:pPr>
            <a:r>
              <a:rPr lang="en-US" sz="1300" dirty="0">
                <a:solidFill>
                  <a:srgbClr val="0EA5E9"/>
                </a:solidFill>
                <a:latin typeface="Avenir Next Demi Bold" pitchFamily="34" charset="0"/>
                <a:ea typeface="Avenir Next Demi Bold" pitchFamily="34" charset="-122"/>
                <a:cs typeface="Avenir Next Demi Bold" pitchFamily="34" charset="-120"/>
              </a:rPr>
              <a:t>PREMISE(S):</a:t>
            </a:r>
            <a:endParaRPr lang="en-US" sz="1300" dirty="0"/>
          </a:p>
        </p:txBody>
      </p:sp>
      <p:sp>
        <p:nvSpPr>
          <p:cNvPr id="10" name="Text 8"/>
          <p:cNvSpPr/>
          <p:nvPr/>
        </p:nvSpPr>
        <p:spPr>
          <a:xfrm>
            <a:off x="731520" y="3108960"/>
            <a:ext cx="5120640" cy="100584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India's population is increasing rapidly</a:t>
            </a:r>
            <a:endParaRPr lang="en-US" sz="1200" dirty="0"/>
          </a:p>
        </p:txBody>
      </p:sp>
      <p:sp>
        <p:nvSpPr>
          <p:cNvPr id="11" name="Text 9"/>
          <p:cNvSpPr/>
          <p:nvPr/>
        </p:nvSpPr>
        <p:spPr>
          <a:xfrm>
            <a:off x="731520" y="4206240"/>
            <a:ext cx="512064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CONCLUSION:</a:t>
            </a:r>
            <a:endParaRPr lang="en-US" sz="1300" dirty="0"/>
          </a:p>
        </p:txBody>
      </p:sp>
      <p:sp>
        <p:nvSpPr>
          <p:cNvPr id="12" name="Text 10"/>
          <p:cNvSpPr/>
          <p:nvPr/>
        </p:nvSpPr>
        <p:spPr>
          <a:xfrm>
            <a:off x="731520" y="4572000"/>
            <a:ext cx="5120640" cy="82296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The government must invest more in public healthcare</a:t>
            </a:r>
            <a:endParaRPr lang="en-US" sz="1200" dirty="0"/>
          </a:p>
        </p:txBody>
      </p:sp>
      <p:sp>
        <p:nvSpPr>
          <p:cNvPr id="13" name="Shape 11"/>
          <p:cNvSpPr/>
          <p:nvPr/>
        </p:nvSpPr>
        <p:spPr>
          <a:xfrm>
            <a:off x="6309360" y="2651760"/>
            <a:ext cx="5303520" cy="2926080"/>
          </a:xfrm>
          <a:prstGeom prst="rect">
            <a:avLst>
              <a:gd name="adj" fmla="val 1875"/>
            </a:avLst>
          </a:prstGeom>
          <a:solidFill>
            <a:srgbClr val="0F172A"/>
          </a:solidFill>
          <a:ln/>
        </p:spPr>
      </p:sp>
      <p:sp>
        <p:nvSpPr>
          <p:cNvPr id="14" name="Text 12"/>
          <p:cNvSpPr/>
          <p:nvPr/>
        </p:nvSpPr>
        <p:spPr>
          <a:xfrm>
            <a:off x="6492240" y="2743200"/>
            <a:ext cx="493776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INDICATOR ANALYSIS</a:t>
            </a:r>
            <a:endParaRPr lang="en-US" sz="1300" dirty="0"/>
          </a:p>
        </p:txBody>
      </p:sp>
      <p:sp>
        <p:nvSpPr>
          <p:cNvPr id="15" name="Text 13"/>
          <p:cNvSpPr/>
          <p:nvPr/>
        </p:nvSpPr>
        <p:spPr>
          <a:xfrm>
            <a:off x="6492240" y="3200400"/>
            <a:ext cx="4937760" cy="2194560"/>
          </a:xfrm>
          <a:prstGeom prst="rect">
            <a:avLst/>
          </a:prstGeom>
          <a:noFill/>
          <a:ln/>
        </p:spPr>
        <p:txBody>
          <a:bodyPr wrap="square" rtlCol="0" anchor="ctr"/>
          <a:lstStyle/>
          <a:p>
            <a:pPr indent="0" marL="0">
              <a:lnSpc>
                <a:spcPct val="130000"/>
              </a:lnSpc>
              <a:buNone/>
            </a:pPr>
            <a:r>
              <a:rPr lang="en-US" sz="1300" dirty="0">
                <a:solidFill>
                  <a:srgbClr val="FFFFFF"/>
                </a:solidFill>
                <a:latin typeface="Inter" pitchFamily="34" charset="0"/>
                <a:ea typeface="Inter" pitchFamily="34" charset="-122"/>
                <a:cs typeface="Inter" pitchFamily="34" charset="-120"/>
              </a:rPr>
              <a:t>"Given that" = Premise Indicator</a:t>
            </a:r>
            <a:endParaRPr lang="en-US" sz="1300" dirty="0"/>
          </a:p>
        </p:txBody>
      </p:sp>
      <p:sp>
        <p:nvSpPr>
          <p:cNvPr id="16" name="Shape 14"/>
          <p:cNvSpPr/>
          <p:nvPr/>
        </p:nvSpPr>
        <p:spPr>
          <a:xfrm>
            <a:off x="0" y="6309360"/>
            <a:ext cx="12188952" cy="548640"/>
          </a:xfrm>
          <a:prstGeom prst="rect">
            <a:avLst/>
          </a:prstGeom>
          <a:solidFill>
            <a:srgbClr val="0F172A"/>
          </a:solidFill>
          <a:ln/>
        </p:spPr>
      </p:sp>
      <p:sp>
        <p:nvSpPr>
          <p:cNvPr id="17" name="Text 1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320040"/>
          </a:xfrm>
          <a:prstGeom prst="rect">
            <a:avLst/>
          </a:prstGeom>
          <a:noFill/>
          <a:ln/>
        </p:spPr>
        <p:txBody>
          <a:bodyPr wrap="square" rtlCol="0" anchor="ctr"/>
          <a:lstStyle/>
          <a:p>
            <a:pPr indent="0" marL="0">
              <a:buNone/>
            </a:pPr>
            <a:r>
              <a:rPr lang="en-US" sz="1300" dirty="0">
                <a:solidFill>
                  <a:srgbClr val="94A3B8"/>
                </a:solidFill>
                <a:latin typeface="Avenir Next Medium" pitchFamily="34" charset="0"/>
                <a:ea typeface="Avenir Next Medium" pitchFamily="34" charset="-122"/>
                <a:cs typeface="Avenir Next Medium" pitchFamily="34" charset="-120"/>
              </a:rPr>
              <a:t>Practice 2/5  |  Medium</a:t>
            </a:r>
            <a:endParaRPr lang="en-US" sz="1300" dirty="0"/>
          </a:p>
        </p:txBody>
      </p:sp>
      <p:sp>
        <p:nvSpPr>
          <p:cNvPr id="4" name="Text 2"/>
          <p:cNvSpPr/>
          <p:nvPr/>
        </p:nvSpPr>
        <p:spPr>
          <a:xfrm>
            <a:off x="548640" y="502920"/>
            <a:ext cx="10972800" cy="411480"/>
          </a:xfrm>
          <a:prstGeom prst="rect">
            <a:avLst/>
          </a:prstGeom>
          <a:noFill/>
          <a:ln/>
        </p:spPr>
        <p:txBody>
          <a:bodyPr wrap="square" rtlCol="0" anchor="ctr"/>
          <a:lstStyle/>
          <a:p>
            <a:pPr indent="0" marL="0">
              <a:buNone/>
            </a:pPr>
            <a:r>
              <a:rPr lang="en-US" sz="2100" dirty="0">
                <a:solidFill>
                  <a:srgbClr val="0F172A"/>
                </a:solidFill>
                <a:latin typeface="Avenir Next Demi Bold" pitchFamily="34" charset="0"/>
                <a:ea typeface="Avenir Next Demi Bold" pitchFamily="34" charset="-122"/>
                <a:cs typeface="Avenir Next Demi Bold" pitchFamily="34" charset="-120"/>
              </a:rPr>
              <a:t>Identify the Premise(s) and Conclusion:</a:t>
            </a:r>
            <a:endParaRPr lang="en-US" sz="2100" dirty="0"/>
          </a:p>
        </p:txBody>
      </p:sp>
      <p:sp>
        <p:nvSpPr>
          <p:cNvPr id="5" name="Shape 3"/>
          <p:cNvSpPr/>
          <p:nvPr/>
        </p:nvSpPr>
        <p:spPr>
          <a:xfrm>
            <a:off x="548640" y="914400"/>
            <a:ext cx="10972800" cy="27432"/>
          </a:xfrm>
          <a:prstGeom prst="rect">
            <a:avLst/>
          </a:prstGeom>
          <a:solidFill>
            <a:srgbClr val="FF6B35"/>
          </a:solidFill>
          <a:ln/>
        </p:spPr>
      </p:sp>
      <p:sp>
        <p:nvSpPr>
          <p:cNvPr id="6" name="Shape 4"/>
          <p:cNvSpPr/>
          <p:nvPr/>
        </p:nvSpPr>
        <p:spPr>
          <a:xfrm>
            <a:off x="548640" y="1097280"/>
            <a:ext cx="10972800" cy="1371600"/>
          </a:xfrm>
          <a:prstGeom prst="rect">
            <a:avLst>
              <a:gd name="adj" fmla="val 4000"/>
            </a:avLst>
          </a:prstGeom>
          <a:solidFill>
            <a:srgbClr val="FFFFFF"/>
          </a:solidFill>
          <a:ln/>
          <a:effectLst>
            <a:outerShdw sx="100000" sy="100000" kx="0" ky="0" algn="bl" rotWithShape="0" blurRad="38100" dist="12700" dir="16200000">
              <a:srgbClr val="00000015">
                <a:alpha val="75000"/>
              </a:srgbClr>
            </a:outerShdw>
          </a:effectLst>
        </p:spPr>
      </p:sp>
      <p:sp>
        <p:nvSpPr>
          <p:cNvPr id="7" name="Text 5"/>
          <p:cNvSpPr/>
          <p:nvPr/>
        </p:nvSpPr>
        <p:spPr>
          <a:xfrm>
            <a:off x="731520" y="1188720"/>
            <a:ext cx="10607040" cy="1188720"/>
          </a:xfrm>
          <a:prstGeom prst="rect">
            <a:avLst/>
          </a:prstGeom>
          <a:noFill/>
          <a:ln/>
        </p:spPr>
        <p:txBody>
          <a:bodyPr wrap="square" rtlCol="0" anchor="ctr"/>
          <a:lstStyle/>
          <a:p>
            <a:pPr indent="0" marL="0">
              <a:lnSpc>
                <a:spcPct val="120000"/>
              </a:lnSpc>
              <a:buNone/>
            </a:pPr>
            <a:r>
              <a:rPr lang="en-US" sz="1400" i="1" dirty="0">
                <a:solidFill>
                  <a:srgbClr val="334155"/>
                </a:solidFill>
                <a:latin typeface="Inter" pitchFamily="34" charset="0"/>
                <a:ea typeface="Inter" pitchFamily="34" charset="-122"/>
                <a:cs typeface="Inter" pitchFamily="34" charset="-120"/>
              </a:rPr>
              <a:t>"The new education policy will improve learning outcomes in rural India. This can be seen from the successful pilot programs in Bihar and Jharkhand, and from the increased enrolment rates in states that adopted similar reforms early."</a:t>
            </a:r>
            <a:endParaRPr lang="en-US" sz="1400" dirty="0"/>
          </a:p>
        </p:txBody>
      </p:sp>
      <p:sp>
        <p:nvSpPr>
          <p:cNvPr id="8" name="Shape 6"/>
          <p:cNvSpPr/>
          <p:nvPr/>
        </p:nvSpPr>
        <p:spPr>
          <a:xfrm>
            <a:off x="548640" y="2651760"/>
            <a:ext cx="5486400" cy="2926080"/>
          </a:xfrm>
          <a:prstGeom prst="rect">
            <a:avLst>
              <a:gd name="adj" fmla="val 1875"/>
            </a:avLst>
          </a:prstGeom>
          <a:solidFill>
            <a:srgbClr val="F0FDF4"/>
          </a:solidFill>
          <a:ln/>
        </p:spPr>
      </p:sp>
      <p:sp>
        <p:nvSpPr>
          <p:cNvPr id="9" name="Text 7"/>
          <p:cNvSpPr/>
          <p:nvPr/>
        </p:nvSpPr>
        <p:spPr>
          <a:xfrm>
            <a:off x="731520" y="2743200"/>
            <a:ext cx="5120640" cy="320040"/>
          </a:xfrm>
          <a:prstGeom prst="rect">
            <a:avLst/>
          </a:prstGeom>
          <a:noFill/>
          <a:ln/>
        </p:spPr>
        <p:txBody>
          <a:bodyPr wrap="square" rtlCol="0" anchor="ctr"/>
          <a:lstStyle/>
          <a:p>
            <a:pPr indent="0" marL="0">
              <a:buNone/>
            </a:pPr>
            <a:r>
              <a:rPr lang="en-US" sz="1300" dirty="0">
                <a:solidFill>
                  <a:srgbClr val="0EA5E9"/>
                </a:solidFill>
                <a:latin typeface="Avenir Next Demi Bold" pitchFamily="34" charset="0"/>
                <a:ea typeface="Avenir Next Demi Bold" pitchFamily="34" charset="-122"/>
                <a:cs typeface="Avenir Next Demi Bold" pitchFamily="34" charset="-120"/>
              </a:rPr>
              <a:t>PREMISE(S):</a:t>
            </a:r>
            <a:endParaRPr lang="en-US" sz="1300" dirty="0"/>
          </a:p>
        </p:txBody>
      </p:sp>
      <p:sp>
        <p:nvSpPr>
          <p:cNvPr id="10" name="Text 8"/>
          <p:cNvSpPr/>
          <p:nvPr/>
        </p:nvSpPr>
        <p:spPr>
          <a:xfrm>
            <a:off x="731520" y="3108960"/>
            <a:ext cx="5120640" cy="100584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Successful pilot programs + Increased enrolment in early-adopter states</a:t>
            </a:r>
            <a:endParaRPr lang="en-US" sz="1200" dirty="0"/>
          </a:p>
        </p:txBody>
      </p:sp>
      <p:sp>
        <p:nvSpPr>
          <p:cNvPr id="11" name="Text 9"/>
          <p:cNvSpPr/>
          <p:nvPr/>
        </p:nvSpPr>
        <p:spPr>
          <a:xfrm>
            <a:off x="731520" y="4206240"/>
            <a:ext cx="512064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CONCLUSION:</a:t>
            </a:r>
            <a:endParaRPr lang="en-US" sz="1300" dirty="0"/>
          </a:p>
        </p:txBody>
      </p:sp>
      <p:sp>
        <p:nvSpPr>
          <p:cNvPr id="12" name="Text 10"/>
          <p:cNvSpPr/>
          <p:nvPr/>
        </p:nvSpPr>
        <p:spPr>
          <a:xfrm>
            <a:off x="731520" y="4572000"/>
            <a:ext cx="5120640" cy="82296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New education policy will improve learning outcomes (FIRST sentence — NO indicator!)</a:t>
            </a:r>
            <a:endParaRPr lang="en-US" sz="1200" dirty="0"/>
          </a:p>
        </p:txBody>
      </p:sp>
      <p:sp>
        <p:nvSpPr>
          <p:cNvPr id="13" name="Shape 11"/>
          <p:cNvSpPr/>
          <p:nvPr/>
        </p:nvSpPr>
        <p:spPr>
          <a:xfrm>
            <a:off x="6309360" y="2651760"/>
            <a:ext cx="5303520" cy="2926080"/>
          </a:xfrm>
          <a:prstGeom prst="rect">
            <a:avLst>
              <a:gd name="adj" fmla="val 1875"/>
            </a:avLst>
          </a:prstGeom>
          <a:solidFill>
            <a:srgbClr val="0F172A"/>
          </a:solidFill>
          <a:ln/>
        </p:spPr>
      </p:sp>
      <p:sp>
        <p:nvSpPr>
          <p:cNvPr id="14" name="Text 12"/>
          <p:cNvSpPr/>
          <p:nvPr/>
        </p:nvSpPr>
        <p:spPr>
          <a:xfrm>
            <a:off x="6492240" y="2743200"/>
            <a:ext cx="493776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INDICATOR ANALYSIS</a:t>
            </a:r>
            <a:endParaRPr lang="en-US" sz="1300" dirty="0"/>
          </a:p>
        </p:txBody>
      </p:sp>
      <p:sp>
        <p:nvSpPr>
          <p:cNvPr id="15" name="Text 13"/>
          <p:cNvSpPr/>
          <p:nvPr/>
        </p:nvSpPr>
        <p:spPr>
          <a:xfrm>
            <a:off x="6492240" y="3200400"/>
            <a:ext cx="4937760" cy="2194560"/>
          </a:xfrm>
          <a:prstGeom prst="rect">
            <a:avLst/>
          </a:prstGeom>
          <a:noFill/>
          <a:ln/>
        </p:spPr>
        <p:txBody>
          <a:bodyPr wrap="square" rtlCol="0" anchor="ctr"/>
          <a:lstStyle/>
          <a:p>
            <a:pPr indent="0" marL="0">
              <a:lnSpc>
                <a:spcPct val="130000"/>
              </a:lnSpc>
              <a:buNone/>
            </a:pPr>
            <a:r>
              <a:rPr lang="en-US" sz="1300" dirty="0">
                <a:solidFill>
                  <a:srgbClr val="FFFFFF"/>
                </a:solidFill>
                <a:latin typeface="Inter" pitchFamily="34" charset="0"/>
                <a:ea typeface="Inter" pitchFamily="34" charset="-122"/>
                <a:cs typeface="Inter" pitchFamily="34" charset="-120"/>
              </a:rPr>
              <a:t>"This can be seen from" = Premise Indicator</a:t>
            </a:r>
            <a:endParaRPr lang="en-US" sz="1300" dirty="0"/>
          </a:p>
          <a:p>
            <a:pPr indent="0" marL="0">
              <a:lnSpc>
                <a:spcPct val="130000"/>
              </a:lnSpc>
              <a:buNone/>
            </a:pPr>
            <a:r>
              <a:rPr lang="en-US" sz="1300" dirty="0">
                <a:solidFill>
                  <a:srgbClr val="FFFFFF"/>
                </a:solidFill>
                <a:latin typeface="Inter" pitchFamily="34" charset="0"/>
                <a:ea typeface="Inter" pitchFamily="34" charset="-122"/>
                <a:cs typeface="Inter" pitchFamily="34" charset="-120"/>
              </a:rPr>
              <a:t>Conclusion appears FIRST with no indicator</a:t>
            </a:r>
            <a:endParaRPr lang="en-US" sz="1300" dirty="0"/>
          </a:p>
        </p:txBody>
      </p:sp>
      <p:sp>
        <p:nvSpPr>
          <p:cNvPr id="16" name="Shape 14"/>
          <p:cNvSpPr/>
          <p:nvPr/>
        </p:nvSpPr>
        <p:spPr>
          <a:xfrm>
            <a:off x="0" y="6309360"/>
            <a:ext cx="12188952" cy="548640"/>
          </a:xfrm>
          <a:prstGeom prst="rect">
            <a:avLst/>
          </a:prstGeom>
          <a:solidFill>
            <a:srgbClr val="0F172A"/>
          </a:solidFill>
          <a:ln/>
        </p:spPr>
      </p:sp>
      <p:sp>
        <p:nvSpPr>
          <p:cNvPr id="17" name="Text 1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320040"/>
          </a:xfrm>
          <a:prstGeom prst="rect">
            <a:avLst/>
          </a:prstGeom>
          <a:noFill/>
          <a:ln/>
        </p:spPr>
        <p:txBody>
          <a:bodyPr wrap="square" rtlCol="0" anchor="ctr"/>
          <a:lstStyle/>
          <a:p>
            <a:pPr indent="0" marL="0">
              <a:buNone/>
            </a:pPr>
            <a:r>
              <a:rPr lang="en-US" sz="1300" dirty="0">
                <a:solidFill>
                  <a:srgbClr val="94A3B8"/>
                </a:solidFill>
                <a:latin typeface="Avenir Next Medium" pitchFamily="34" charset="0"/>
                <a:ea typeface="Avenir Next Medium" pitchFamily="34" charset="-122"/>
                <a:cs typeface="Avenir Next Medium" pitchFamily="34" charset="-120"/>
              </a:rPr>
              <a:t>Practice 3/5  |  Medium-Hard</a:t>
            </a:r>
            <a:endParaRPr lang="en-US" sz="1300" dirty="0"/>
          </a:p>
        </p:txBody>
      </p:sp>
      <p:sp>
        <p:nvSpPr>
          <p:cNvPr id="4" name="Text 2"/>
          <p:cNvSpPr/>
          <p:nvPr/>
        </p:nvSpPr>
        <p:spPr>
          <a:xfrm>
            <a:off x="548640" y="502920"/>
            <a:ext cx="10972800" cy="411480"/>
          </a:xfrm>
          <a:prstGeom prst="rect">
            <a:avLst/>
          </a:prstGeom>
          <a:noFill/>
          <a:ln/>
        </p:spPr>
        <p:txBody>
          <a:bodyPr wrap="square" rtlCol="0" anchor="ctr"/>
          <a:lstStyle/>
          <a:p>
            <a:pPr indent="0" marL="0">
              <a:buNone/>
            </a:pPr>
            <a:r>
              <a:rPr lang="en-US" sz="2100" dirty="0">
                <a:solidFill>
                  <a:srgbClr val="0F172A"/>
                </a:solidFill>
                <a:latin typeface="Avenir Next Demi Bold" pitchFamily="34" charset="0"/>
                <a:ea typeface="Avenir Next Demi Bold" pitchFamily="34" charset="-122"/>
                <a:cs typeface="Avenir Next Demi Bold" pitchFamily="34" charset="-120"/>
              </a:rPr>
              <a:t>Identify the Premise(s) and Conclusion:</a:t>
            </a:r>
            <a:endParaRPr lang="en-US" sz="2100" dirty="0"/>
          </a:p>
        </p:txBody>
      </p:sp>
      <p:sp>
        <p:nvSpPr>
          <p:cNvPr id="5" name="Shape 3"/>
          <p:cNvSpPr/>
          <p:nvPr/>
        </p:nvSpPr>
        <p:spPr>
          <a:xfrm>
            <a:off x="548640" y="914400"/>
            <a:ext cx="10972800" cy="27432"/>
          </a:xfrm>
          <a:prstGeom prst="rect">
            <a:avLst/>
          </a:prstGeom>
          <a:solidFill>
            <a:srgbClr val="FF6B35"/>
          </a:solidFill>
          <a:ln/>
        </p:spPr>
      </p:sp>
      <p:sp>
        <p:nvSpPr>
          <p:cNvPr id="6" name="Shape 4"/>
          <p:cNvSpPr/>
          <p:nvPr/>
        </p:nvSpPr>
        <p:spPr>
          <a:xfrm>
            <a:off x="548640" y="1097280"/>
            <a:ext cx="10972800" cy="1371600"/>
          </a:xfrm>
          <a:prstGeom prst="rect">
            <a:avLst>
              <a:gd name="adj" fmla="val 4000"/>
            </a:avLst>
          </a:prstGeom>
          <a:solidFill>
            <a:srgbClr val="FFFFFF"/>
          </a:solidFill>
          <a:ln/>
          <a:effectLst>
            <a:outerShdw sx="100000" sy="100000" kx="0" ky="0" algn="bl" rotWithShape="0" blurRad="38100" dist="12700" dir="16200000">
              <a:srgbClr val="00000015">
                <a:alpha val="75000"/>
              </a:srgbClr>
            </a:outerShdw>
          </a:effectLst>
        </p:spPr>
      </p:sp>
      <p:sp>
        <p:nvSpPr>
          <p:cNvPr id="7" name="Text 5"/>
          <p:cNvSpPr/>
          <p:nvPr/>
        </p:nvSpPr>
        <p:spPr>
          <a:xfrm>
            <a:off x="731520" y="1188720"/>
            <a:ext cx="10607040" cy="1188720"/>
          </a:xfrm>
          <a:prstGeom prst="rect">
            <a:avLst/>
          </a:prstGeom>
          <a:noFill/>
          <a:ln/>
        </p:spPr>
        <p:txBody>
          <a:bodyPr wrap="square" rtlCol="0" anchor="ctr"/>
          <a:lstStyle/>
          <a:p>
            <a:pPr indent="0" marL="0">
              <a:lnSpc>
                <a:spcPct val="120000"/>
              </a:lnSpc>
              <a:buNone/>
            </a:pPr>
            <a:r>
              <a:rPr lang="en-US" sz="1400" i="1" dirty="0">
                <a:solidFill>
                  <a:srgbClr val="334155"/>
                </a:solidFill>
                <a:latin typeface="Inter" pitchFamily="34" charset="0"/>
                <a:ea typeface="Inter" pitchFamily="34" charset="-122"/>
                <a:cs typeface="Inter" pitchFamily="34" charset="-120"/>
              </a:rPr>
              <a:t>"Although some economists argue that demonetisation was beneficial, the disruption it caused to small businesses was severe. Since the informal sector employs over 80% of India's workforce, we can conclude that demonetisation hurt more people than it helped."</a:t>
            </a:r>
            <a:endParaRPr lang="en-US" sz="1400" dirty="0"/>
          </a:p>
        </p:txBody>
      </p:sp>
      <p:sp>
        <p:nvSpPr>
          <p:cNvPr id="8" name="Shape 6"/>
          <p:cNvSpPr/>
          <p:nvPr/>
        </p:nvSpPr>
        <p:spPr>
          <a:xfrm>
            <a:off x="548640" y="2651760"/>
            <a:ext cx="5486400" cy="2926080"/>
          </a:xfrm>
          <a:prstGeom prst="rect">
            <a:avLst>
              <a:gd name="adj" fmla="val 1875"/>
            </a:avLst>
          </a:prstGeom>
          <a:solidFill>
            <a:srgbClr val="F0FDF4"/>
          </a:solidFill>
          <a:ln/>
        </p:spPr>
      </p:sp>
      <p:sp>
        <p:nvSpPr>
          <p:cNvPr id="9" name="Text 7"/>
          <p:cNvSpPr/>
          <p:nvPr/>
        </p:nvSpPr>
        <p:spPr>
          <a:xfrm>
            <a:off x="731520" y="2743200"/>
            <a:ext cx="5120640" cy="320040"/>
          </a:xfrm>
          <a:prstGeom prst="rect">
            <a:avLst/>
          </a:prstGeom>
          <a:noFill/>
          <a:ln/>
        </p:spPr>
        <p:txBody>
          <a:bodyPr wrap="square" rtlCol="0" anchor="ctr"/>
          <a:lstStyle/>
          <a:p>
            <a:pPr indent="0" marL="0">
              <a:buNone/>
            </a:pPr>
            <a:r>
              <a:rPr lang="en-US" sz="1300" dirty="0">
                <a:solidFill>
                  <a:srgbClr val="0EA5E9"/>
                </a:solidFill>
                <a:latin typeface="Avenir Next Demi Bold" pitchFamily="34" charset="0"/>
                <a:ea typeface="Avenir Next Demi Bold" pitchFamily="34" charset="-122"/>
                <a:cs typeface="Avenir Next Demi Bold" pitchFamily="34" charset="-120"/>
              </a:rPr>
              <a:t>PREMISE(S):</a:t>
            </a:r>
            <a:endParaRPr lang="en-US" sz="1300" dirty="0"/>
          </a:p>
        </p:txBody>
      </p:sp>
      <p:sp>
        <p:nvSpPr>
          <p:cNvPr id="10" name="Text 8"/>
          <p:cNvSpPr/>
          <p:nvPr/>
        </p:nvSpPr>
        <p:spPr>
          <a:xfrm>
            <a:off x="731520" y="3108960"/>
            <a:ext cx="5120640" cy="100584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P1: Disruption to small businesses was severe</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P2: Informal sector = 80%+ workforce</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Counter-premise: Some economists say beneficial</a:t>
            </a:r>
            <a:endParaRPr lang="en-US" sz="1200" dirty="0"/>
          </a:p>
        </p:txBody>
      </p:sp>
      <p:sp>
        <p:nvSpPr>
          <p:cNvPr id="11" name="Text 9"/>
          <p:cNvSpPr/>
          <p:nvPr/>
        </p:nvSpPr>
        <p:spPr>
          <a:xfrm>
            <a:off x="731520" y="4206240"/>
            <a:ext cx="512064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CONCLUSION:</a:t>
            </a:r>
            <a:endParaRPr lang="en-US" sz="1300" dirty="0"/>
          </a:p>
        </p:txBody>
      </p:sp>
      <p:sp>
        <p:nvSpPr>
          <p:cNvPr id="12" name="Text 10"/>
          <p:cNvSpPr/>
          <p:nvPr/>
        </p:nvSpPr>
        <p:spPr>
          <a:xfrm>
            <a:off x="731520" y="4572000"/>
            <a:ext cx="5120640" cy="82296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Demonetisation hurt more people than it helped</a:t>
            </a:r>
            <a:endParaRPr lang="en-US" sz="1200" dirty="0"/>
          </a:p>
        </p:txBody>
      </p:sp>
      <p:sp>
        <p:nvSpPr>
          <p:cNvPr id="13" name="Shape 11"/>
          <p:cNvSpPr/>
          <p:nvPr/>
        </p:nvSpPr>
        <p:spPr>
          <a:xfrm>
            <a:off x="6309360" y="2651760"/>
            <a:ext cx="5303520" cy="2926080"/>
          </a:xfrm>
          <a:prstGeom prst="rect">
            <a:avLst>
              <a:gd name="adj" fmla="val 1875"/>
            </a:avLst>
          </a:prstGeom>
          <a:solidFill>
            <a:srgbClr val="0F172A"/>
          </a:solidFill>
          <a:ln/>
        </p:spPr>
      </p:sp>
      <p:sp>
        <p:nvSpPr>
          <p:cNvPr id="14" name="Text 12"/>
          <p:cNvSpPr/>
          <p:nvPr/>
        </p:nvSpPr>
        <p:spPr>
          <a:xfrm>
            <a:off x="6492240" y="2743200"/>
            <a:ext cx="493776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INDICATOR ANALYSIS</a:t>
            </a:r>
            <a:endParaRPr lang="en-US" sz="1300" dirty="0"/>
          </a:p>
        </p:txBody>
      </p:sp>
      <p:sp>
        <p:nvSpPr>
          <p:cNvPr id="15" name="Text 13"/>
          <p:cNvSpPr/>
          <p:nvPr/>
        </p:nvSpPr>
        <p:spPr>
          <a:xfrm>
            <a:off x="6492240" y="3200400"/>
            <a:ext cx="4937760" cy="2194560"/>
          </a:xfrm>
          <a:prstGeom prst="rect">
            <a:avLst/>
          </a:prstGeom>
          <a:noFill/>
          <a:ln/>
        </p:spPr>
        <p:txBody>
          <a:bodyPr wrap="square" rtlCol="0" anchor="ctr"/>
          <a:lstStyle/>
          <a:p>
            <a:pPr indent="0" marL="0">
              <a:lnSpc>
                <a:spcPct val="130000"/>
              </a:lnSpc>
              <a:buNone/>
            </a:pPr>
            <a:r>
              <a:rPr lang="en-US" sz="1300" dirty="0">
                <a:solidFill>
                  <a:srgbClr val="FFFFFF"/>
                </a:solidFill>
                <a:latin typeface="Inter" pitchFamily="34" charset="0"/>
                <a:ea typeface="Inter" pitchFamily="34" charset="-122"/>
                <a:cs typeface="Inter" pitchFamily="34" charset="-120"/>
              </a:rPr>
              <a:t>"Although" = Counter-premise</a:t>
            </a:r>
            <a:endParaRPr lang="en-US" sz="1300" dirty="0"/>
          </a:p>
          <a:p>
            <a:pPr indent="0" marL="0">
              <a:lnSpc>
                <a:spcPct val="130000"/>
              </a:lnSpc>
              <a:buNone/>
            </a:pPr>
            <a:r>
              <a:rPr lang="en-US" sz="1300" dirty="0">
                <a:solidFill>
                  <a:srgbClr val="FFFFFF"/>
                </a:solidFill>
                <a:latin typeface="Inter" pitchFamily="34" charset="0"/>
                <a:ea typeface="Inter" pitchFamily="34" charset="-122"/>
                <a:cs typeface="Inter" pitchFamily="34" charset="-120"/>
              </a:rPr>
              <a:t>"Since" = Premise | "We can conclude" = Conclusion</a:t>
            </a:r>
            <a:endParaRPr lang="en-US" sz="1300" dirty="0"/>
          </a:p>
        </p:txBody>
      </p:sp>
      <p:sp>
        <p:nvSpPr>
          <p:cNvPr id="16" name="Shape 14"/>
          <p:cNvSpPr/>
          <p:nvPr/>
        </p:nvSpPr>
        <p:spPr>
          <a:xfrm>
            <a:off x="0" y="6309360"/>
            <a:ext cx="12188952" cy="548640"/>
          </a:xfrm>
          <a:prstGeom prst="rect">
            <a:avLst/>
          </a:prstGeom>
          <a:solidFill>
            <a:srgbClr val="0F172A"/>
          </a:solidFill>
          <a:ln/>
        </p:spPr>
      </p:sp>
      <p:sp>
        <p:nvSpPr>
          <p:cNvPr id="17" name="Text 1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320040"/>
          </a:xfrm>
          <a:prstGeom prst="rect">
            <a:avLst/>
          </a:prstGeom>
          <a:noFill/>
          <a:ln/>
        </p:spPr>
        <p:txBody>
          <a:bodyPr wrap="square" rtlCol="0" anchor="ctr"/>
          <a:lstStyle/>
          <a:p>
            <a:pPr indent="0" marL="0">
              <a:buNone/>
            </a:pPr>
            <a:r>
              <a:rPr lang="en-US" sz="1300" dirty="0">
                <a:solidFill>
                  <a:srgbClr val="94A3B8"/>
                </a:solidFill>
                <a:latin typeface="Avenir Next Medium" pitchFamily="34" charset="0"/>
                <a:ea typeface="Avenir Next Medium" pitchFamily="34" charset="-122"/>
                <a:cs typeface="Avenir Next Medium" pitchFamily="34" charset="-120"/>
              </a:rPr>
              <a:t>Practice 4/5  |  Hard</a:t>
            </a:r>
            <a:endParaRPr lang="en-US" sz="1300" dirty="0"/>
          </a:p>
        </p:txBody>
      </p:sp>
      <p:sp>
        <p:nvSpPr>
          <p:cNvPr id="4" name="Text 2"/>
          <p:cNvSpPr/>
          <p:nvPr/>
        </p:nvSpPr>
        <p:spPr>
          <a:xfrm>
            <a:off x="548640" y="502920"/>
            <a:ext cx="10972800" cy="411480"/>
          </a:xfrm>
          <a:prstGeom prst="rect">
            <a:avLst/>
          </a:prstGeom>
          <a:noFill/>
          <a:ln/>
        </p:spPr>
        <p:txBody>
          <a:bodyPr wrap="square" rtlCol="0" anchor="ctr"/>
          <a:lstStyle/>
          <a:p>
            <a:pPr indent="0" marL="0">
              <a:buNone/>
            </a:pPr>
            <a:r>
              <a:rPr lang="en-US" sz="2100" dirty="0">
                <a:solidFill>
                  <a:srgbClr val="0F172A"/>
                </a:solidFill>
                <a:latin typeface="Avenir Next Demi Bold" pitchFamily="34" charset="0"/>
                <a:ea typeface="Avenir Next Demi Bold" pitchFamily="34" charset="-122"/>
                <a:cs typeface="Avenir Next Demi Bold" pitchFamily="34" charset="-120"/>
              </a:rPr>
              <a:t>Identify the Premise(s) and Conclusion:</a:t>
            </a:r>
            <a:endParaRPr lang="en-US" sz="2100" dirty="0"/>
          </a:p>
        </p:txBody>
      </p:sp>
      <p:sp>
        <p:nvSpPr>
          <p:cNvPr id="5" name="Shape 3"/>
          <p:cNvSpPr/>
          <p:nvPr/>
        </p:nvSpPr>
        <p:spPr>
          <a:xfrm>
            <a:off x="548640" y="914400"/>
            <a:ext cx="10972800" cy="27432"/>
          </a:xfrm>
          <a:prstGeom prst="rect">
            <a:avLst/>
          </a:prstGeom>
          <a:solidFill>
            <a:srgbClr val="FF6B35"/>
          </a:solidFill>
          <a:ln/>
        </p:spPr>
      </p:sp>
      <p:sp>
        <p:nvSpPr>
          <p:cNvPr id="6" name="Shape 4"/>
          <p:cNvSpPr/>
          <p:nvPr/>
        </p:nvSpPr>
        <p:spPr>
          <a:xfrm>
            <a:off x="548640" y="1097280"/>
            <a:ext cx="10972800" cy="1371600"/>
          </a:xfrm>
          <a:prstGeom prst="rect">
            <a:avLst>
              <a:gd name="adj" fmla="val 4000"/>
            </a:avLst>
          </a:prstGeom>
          <a:solidFill>
            <a:srgbClr val="FFFFFF"/>
          </a:solidFill>
          <a:ln/>
          <a:effectLst>
            <a:outerShdw sx="100000" sy="100000" kx="0" ky="0" algn="bl" rotWithShape="0" blurRad="38100" dist="12700" dir="16200000">
              <a:srgbClr val="00000015">
                <a:alpha val="75000"/>
              </a:srgbClr>
            </a:outerShdw>
          </a:effectLst>
        </p:spPr>
      </p:sp>
      <p:sp>
        <p:nvSpPr>
          <p:cNvPr id="7" name="Text 5"/>
          <p:cNvSpPr/>
          <p:nvPr/>
        </p:nvSpPr>
        <p:spPr>
          <a:xfrm>
            <a:off x="731520" y="1188720"/>
            <a:ext cx="10607040" cy="1188720"/>
          </a:xfrm>
          <a:prstGeom prst="rect">
            <a:avLst/>
          </a:prstGeom>
          <a:noFill/>
          <a:ln/>
        </p:spPr>
        <p:txBody>
          <a:bodyPr wrap="square" rtlCol="0" anchor="ctr"/>
          <a:lstStyle/>
          <a:p>
            <a:pPr indent="0" marL="0">
              <a:lnSpc>
                <a:spcPct val="120000"/>
              </a:lnSpc>
              <a:buNone/>
            </a:pPr>
            <a:r>
              <a:rPr lang="en-US" sz="1400" i="1" dirty="0">
                <a:solidFill>
                  <a:srgbClr val="334155"/>
                </a:solidFill>
                <a:latin typeface="Inter" pitchFamily="34" charset="0"/>
                <a:ea typeface="Inter" pitchFamily="34" charset="-122"/>
                <a:cs typeface="Inter" pitchFamily="34" charset="-120"/>
              </a:rPr>
              <a:t>"Consequently, since higher pollution levels have forced residents to invest in air purifiers, Delhi's economy is being drained by healthcare and pollution-mitigation costs."</a:t>
            </a:r>
            <a:endParaRPr lang="en-US" sz="1400" dirty="0"/>
          </a:p>
        </p:txBody>
      </p:sp>
      <p:sp>
        <p:nvSpPr>
          <p:cNvPr id="8" name="Shape 6"/>
          <p:cNvSpPr/>
          <p:nvPr/>
        </p:nvSpPr>
        <p:spPr>
          <a:xfrm>
            <a:off x="548640" y="2651760"/>
            <a:ext cx="5486400" cy="2926080"/>
          </a:xfrm>
          <a:prstGeom prst="rect">
            <a:avLst>
              <a:gd name="adj" fmla="val 1875"/>
            </a:avLst>
          </a:prstGeom>
          <a:solidFill>
            <a:srgbClr val="F0FDF4"/>
          </a:solidFill>
          <a:ln/>
        </p:spPr>
      </p:sp>
      <p:sp>
        <p:nvSpPr>
          <p:cNvPr id="9" name="Text 7"/>
          <p:cNvSpPr/>
          <p:nvPr/>
        </p:nvSpPr>
        <p:spPr>
          <a:xfrm>
            <a:off x="731520" y="2743200"/>
            <a:ext cx="5120640" cy="320040"/>
          </a:xfrm>
          <a:prstGeom prst="rect">
            <a:avLst/>
          </a:prstGeom>
          <a:noFill/>
          <a:ln/>
        </p:spPr>
        <p:txBody>
          <a:bodyPr wrap="square" rtlCol="0" anchor="ctr"/>
          <a:lstStyle/>
          <a:p>
            <a:pPr indent="0" marL="0">
              <a:buNone/>
            </a:pPr>
            <a:r>
              <a:rPr lang="en-US" sz="1300" dirty="0">
                <a:solidFill>
                  <a:srgbClr val="0EA5E9"/>
                </a:solidFill>
                <a:latin typeface="Avenir Next Demi Bold" pitchFamily="34" charset="0"/>
                <a:ea typeface="Avenir Next Demi Bold" pitchFamily="34" charset="-122"/>
                <a:cs typeface="Avenir Next Demi Bold" pitchFamily="34" charset="-120"/>
              </a:rPr>
              <a:t>PREMISE(S):</a:t>
            </a:r>
            <a:endParaRPr lang="en-US" sz="1300" dirty="0"/>
          </a:p>
        </p:txBody>
      </p:sp>
      <p:sp>
        <p:nvSpPr>
          <p:cNvPr id="10" name="Text 8"/>
          <p:cNvSpPr/>
          <p:nvPr/>
        </p:nvSpPr>
        <p:spPr>
          <a:xfrm>
            <a:off x="731520" y="3108960"/>
            <a:ext cx="5120640" cy="100584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Higher pollution → residents invest in air purifiers</a:t>
            </a:r>
            <a:endParaRPr lang="en-US" sz="1200" dirty="0"/>
          </a:p>
        </p:txBody>
      </p:sp>
      <p:sp>
        <p:nvSpPr>
          <p:cNvPr id="11" name="Text 9"/>
          <p:cNvSpPr/>
          <p:nvPr/>
        </p:nvSpPr>
        <p:spPr>
          <a:xfrm>
            <a:off x="731520" y="4206240"/>
            <a:ext cx="512064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CONCLUSION:</a:t>
            </a:r>
            <a:endParaRPr lang="en-US" sz="1300" dirty="0"/>
          </a:p>
        </p:txBody>
      </p:sp>
      <p:sp>
        <p:nvSpPr>
          <p:cNvPr id="12" name="Text 10"/>
          <p:cNvSpPr/>
          <p:nvPr/>
        </p:nvSpPr>
        <p:spPr>
          <a:xfrm>
            <a:off x="731520" y="4572000"/>
            <a:ext cx="5120640" cy="82296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Delhi's economy is being drained by healthcare and pollution-mitigation costs</a:t>
            </a:r>
            <a:endParaRPr lang="en-US" sz="1200" dirty="0"/>
          </a:p>
        </p:txBody>
      </p:sp>
      <p:sp>
        <p:nvSpPr>
          <p:cNvPr id="13" name="Shape 11"/>
          <p:cNvSpPr/>
          <p:nvPr/>
        </p:nvSpPr>
        <p:spPr>
          <a:xfrm>
            <a:off x="6309360" y="2651760"/>
            <a:ext cx="5303520" cy="2926080"/>
          </a:xfrm>
          <a:prstGeom prst="rect">
            <a:avLst>
              <a:gd name="adj" fmla="val 1875"/>
            </a:avLst>
          </a:prstGeom>
          <a:solidFill>
            <a:srgbClr val="0F172A"/>
          </a:solidFill>
          <a:ln/>
        </p:spPr>
      </p:sp>
      <p:sp>
        <p:nvSpPr>
          <p:cNvPr id="14" name="Text 12"/>
          <p:cNvSpPr/>
          <p:nvPr/>
        </p:nvSpPr>
        <p:spPr>
          <a:xfrm>
            <a:off x="6492240" y="2743200"/>
            <a:ext cx="493776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INDICATOR ANALYSIS</a:t>
            </a:r>
            <a:endParaRPr lang="en-US" sz="1300" dirty="0"/>
          </a:p>
        </p:txBody>
      </p:sp>
      <p:sp>
        <p:nvSpPr>
          <p:cNvPr id="15" name="Text 13"/>
          <p:cNvSpPr/>
          <p:nvPr/>
        </p:nvSpPr>
        <p:spPr>
          <a:xfrm>
            <a:off x="6492240" y="3200400"/>
            <a:ext cx="4937760" cy="2194560"/>
          </a:xfrm>
          <a:prstGeom prst="rect">
            <a:avLst/>
          </a:prstGeom>
          <a:noFill/>
          <a:ln/>
        </p:spPr>
        <p:txBody>
          <a:bodyPr wrap="square" rtlCol="0" anchor="ctr"/>
          <a:lstStyle/>
          <a:p>
            <a:pPr indent="0" marL="0">
              <a:lnSpc>
                <a:spcPct val="130000"/>
              </a:lnSpc>
              <a:buNone/>
            </a:pPr>
            <a:r>
              <a:rPr lang="en-US" sz="1300" dirty="0">
                <a:solidFill>
                  <a:srgbClr val="FFFFFF"/>
                </a:solidFill>
                <a:latin typeface="Inter" pitchFamily="34" charset="0"/>
                <a:ea typeface="Inter" pitchFamily="34" charset="-122"/>
                <a:cs typeface="Inter" pitchFamily="34" charset="-120"/>
              </a:rPr>
              <a:t>"Consequently, since..." = THE TRICKY FORM!</a:t>
            </a:r>
            <a:endParaRPr lang="en-US" sz="1300" dirty="0"/>
          </a:p>
          <a:p>
            <a:pPr indent="0" marL="0">
              <a:lnSpc>
                <a:spcPct val="130000"/>
              </a:lnSpc>
              <a:buNone/>
            </a:pPr>
            <a:r>
              <a:rPr lang="en-US" sz="1300" dirty="0">
                <a:solidFill>
                  <a:srgbClr val="FFFFFF"/>
                </a:solidFill>
                <a:latin typeface="Inter" pitchFamily="34" charset="0"/>
                <a:ea typeface="Inter" pitchFamily="34" charset="-122"/>
                <a:cs typeface="Inter" pitchFamily="34" charset="-120"/>
              </a:rPr>
              <a:t>"since" introduces the premise clause</a:t>
            </a:r>
            <a:endParaRPr lang="en-US" sz="1300" dirty="0"/>
          </a:p>
          <a:p>
            <a:pPr indent="0" marL="0">
              <a:lnSpc>
                <a:spcPct val="130000"/>
              </a:lnSpc>
              <a:buNone/>
            </a:pPr>
            <a:r>
              <a:rPr lang="en-US" sz="1300" dirty="0">
                <a:solidFill>
                  <a:srgbClr val="FFFFFF"/>
                </a:solidFill>
                <a:latin typeface="Inter" pitchFamily="34" charset="0"/>
                <a:ea typeface="Inter" pitchFamily="34" charset="-122"/>
                <a:cs typeface="Inter" pitchFamily="34" charset="-120"/>
              </a:rPr>
              <a:t>"Consequently" still introduces the conclusion</a:t>
            </a:r>
            <a:endParaRPr lang="en-US" sz="1300" dirty="0"/>
          </a:p>
        </p:txBody>
      </p:sp>
      <p:sp>
        <p:nvSpPr>
          <p:cNvPr id="16" name="Shape 14"/>
          <p:cNvSpPr/>
          <p:nvPr/>
        </p:nvSpPr>
        <p:spPr>
          <a:xfrm>
            <a:off x="0" y="6309360"/>
            <a:ext cx="12188952" cy="548640"/>
          </a:xfrm>
          <a:prstGeom prst="rect">
            <a:avLst/>
          </a:prstGeom>
          <a:solidFill>
            <a:srgbClr val="0F172A"/>
          </a:solidFill>
          <a:ln/>
        </p:spPr>
      </p:sp>
      <p:sp>
        <p:nvSpPr>
          <p:cNvPr id="17" name="Text 1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82880"/>
            <a:ext cx="10972800" cy="320040"/>
          </a:xfrm>
          <a:prstGeom prst="rect">
            <a:avLst/>
          </a:prstGeom>
          <a:noFill/>
          <a:ln/>
        </p:spPr>
        <p:txBody>
          <a:bodyPr wrap="square" rtlCol="0" anchor="ctr"/>
          <a:lstStyle/>
          <a:p>
            <a:pPr indent="0" marL="0">
              <a:buNone/>
            </a:pPr>
            <a:r>
              <a:rPr lang="en-US" sz="1300" dirty="0">
                <a:solidFill>
                  <a:srgbClr val="94A3B8"/>
                </a:solidFill>
                <a:latin typeface="Avenir Next Medium" pitchFamily="34" charset="0"/>
                <a:ea typeface="Avenir Next Medium" pitchFamily="34" charset="-122"/>
                <a:cs typeface="Avenir Next Medium" pitchFamily="34" charset="-120"/>
              </a:rPr>
              <a:t>Practice 5/5  |  Hard</a:t>
            </a:r>
            <a:endParaRPr lang="en-US" sz="1300" dirty="0"/>
          </a:p>
        </p:txBody>
      </p:sp>
      <p:sp>
        <p:nvSpPr>
          <p:cNvPr id="4" name="Text 2"/>
          <p:cNvSpPr/>
          <p:nvPr/>
        </p:nvSpPr>
        <p:spPr>
          <a:xfrm>
            <a:off x="548640" y="502920"/>
            <a:ext cx="10972800" cy="411480"/>
          </a:xfrm>
          <a:prstGeom prst="rect">
            <a:avLst/>
          </a:prstGeom>
          <a:noFill/>
          <a:ln/>
        </p:spPr>
        <p:txBody>
          <a:bodyPr wrap="square" rtlCol="0" anchor="ctr"/>
          <a:lstStyle/>
          <a:p>
            <a:pPr indent="0" marL="0">
              <a:buNone/>
            </a:pPr>
            <a:r>
              <a:rPr lang="en-US" sz="2100" dirty="0">
                <a:solidFill>
                  <a:srgbClr val="0F172A"/>
                </a:solidFill>
                <a:latin typeface="Avenir Next Demi Bold" pitchFamily="34" charset="0"/>
                <a:ea typeface="Avenir Next Demi Bold" pitchFamily="34" charset="-122"/>
                <a:cs typeface="Avenir Next Demi Bold" pitchFamily="34" charset="-120"/>
              </a:rPr>
              <a:t>Identify the Premise(s) and Conclusion:</a:t>
            </a:r>
            <a:endParaRPr lang="en-US" sz="2100" dirty="0"/>
          </a:p>
        </p:txBody>
      </p:sp>
      <p:sp>
        <p:nvSpPr>
          <p:cNvPr id="5" name="Shape 3"/>
          <p:cNvSpPr/>
          <p:nvPr/>
        </p:nvSpPr>
        <p:spPr>
          <a:xfrm>
            <a:off x="548640" y="914400"/>
            <a:ext cx="10972800" cy="27432"/>
          </a:xfrm>
          <a:prstGeom prst="rect">
            <a:avLst/>
          </a:prstGeom>
          <a:solidFill>
            <a:srgbClr val="FF6B35"/>
          </a:solidFill>
          <a:ln/>
        </p:spPr>
      </p:sp>
      <p:sp>
        <p:nvSpPr>
          <p:cNvPr id="6" name="Shape 4"/>
          <p:cNvSpPr/>
          <p:nvPr/>
        </p:nvSpPr>
        <p:spPr>
          <a:xfrm>
            <a:off x="548640" y="1097280"/>
            <a:ext cx="10972800" cy="1371600"/>
          </a:xfrm>
          <a:prstGeom prst="rect">
            <a:avLst>
              <a:gd name="adj" fmla="val 4000"/>
            </a:avLst>
          </a:prstGeom>
          <a:solidFill>
            <a:srgbClr val="FFFFFF"/>
          </a:solidFill>
          <a:ln/>
          <a:effectLst>
            <a:outerShdw sx="100000" sy="100000" kx="0" ky="0" algn="bl" rotWithShape="0" blurRad="38100" dist="12700" dir="16200000">
              <a:srgbClr val="00000015">
                <a:alpha val="75000"/>
              </a:srgbClr>
            </a:outerShdw>
          </a:effectLst>
        </p:spPr>
      </p:sp>
      <p:sp>
        <p:nvSpPr>
          <p:cNvPr id="7" name="Text 5"/>
          <p:cNvSpPr/>
          <p:nvPr/>
        </p:nvSpPr>
        <p:spPr>
          <a:xfrm>
            <a:off x="731520" y="1188720"/>
            <a:ext cx="10607040" cy="1188720"/>
          </a:xfrm>
          <a:prstGeom prst="rect">
            <a:avLst/>
          </a:prstGeom>
          <a:noFill/>
          <a:ln/>
        </p:spPr>
        <p:txBody>
          <a:bodyPr wrap="square" rtlCol="0" anchor="ctr"/>
          <a:lstStyle/>
          <a:p>
            <a:pPr indent="0" marL="0">
              <a:lnSpc>
                <a:spcPct val="120000"/>
              </a:lnSpc>
              <a:buNone/>
            </a:pPr>
            <a:r>
              <a:rPr lang="en-US" sz="1400" i="1" dirty="0">
                <a:solidFill>
                  <a:srgbClr val="334155"/>
                </a:solidFill>
                <a:latin typeface="Inter" pitchFamily="34" charset="0"/>
                <a:ea typeface="Inter" pitchFamily="34" charset="-122"/>
                <a:cs typeface="Inter" pitchFamily="34" charset="-120"/>
              </a:rPr>
              <a:t>"The Indian judiciary faces a backlog of over 4.7 crore cases. The number of judges per capita is among the lowest in the world. Clearly, judicial reforms and more judges are urgently needed, for the current system is unable to deliver timely justice to citizens."</a:t>
            </a:r>
            <a:endParaRPr lang="en-US" sz="1400" dirty="0"/>
          </a:p>
        </p:txBody>
      </p:sp>
      <p:sp>
        <p:nvSpPr>
          <p:cNvPr id="8" name="Shape 6"/>
          <p:cNvSpPr/>
          <p:nvPr/>
        </p:nvSpPr>
        <p:spPr>
          <a:xfrm>
            <a:off x="548640" y="2651760"/>
            <a:ext cx="5486400" cy="2926080"/>
          </a:xfrm>
          <a:prstGeom prst="rect">
            <a:avLst>
              <a:gd name="adj" fmla="val 1875"/>
            </a:avLst>
          </a:prstGeom>
          <a:solidFill>
            <a:srgbClr val="F0FDF4"/>
          </a:solidFill>
          <a:ln/>
        </p:spPr>
      </p:sp>
      <p:sp>
        <p:nvSpPr>
          <p:cNvPr id="9" name="Text 7"/>
          <p:cNvSpPr/>
          <p:nvPr/>
        </p:nvSpPr>
        <p:spPr>
          <a:xfrm>
            <a:off x="731520" y="2743200"/>
            <a:ext cx="5120640" cy="320040"/>
          </a:xfrm>
          <a:prstGeom prst="rect">
            <a:avLst/>
          </a:prstGeom>
          <a:noFill/>
          <a:ln/>
        </p:spPr>
        <p:txBody>
          <a:bodyPr wrap="square" rtlCol="0" anchor="ctr"/>
          <a:lstStyle/>
          <a:p>
            <a:pPr indent="0" marL="0">
              <a:buNone/>
            </a:pPr>
            <a:r>
              <a:rPr lang="en-US" sz="1300" dirty="0">
                <a:solidFill>
                  <a:srgbClr val="0EA5E9"/>
                </a:solidFill>
                <a:latin typeface="Avenir Next Demi Bold" pitchFamily="34" charset="0"/>
                <a:ea typeface="Avenir Next Demi Bold" pitchFamily="34" charset="-122"/>
                <a:cs typeface="Avenir Next Demi Bold" pitchFamily="34" charset="-120"/>
              </a:rPr>
              <a:t>PREMISE(S):</a:t>
            </a:r>
            <a:endParaRPr lang="en-US" sz="1300" dirty="0"/>
          </a:p>
        </p:txBody>
      </p:sp>
      <p:sp>
        <p:nvSpPr>
          <p:cNvPr id="10" name="Text 8"/>
          <p:cNvSpPr/>
          <p:nvPr/>
        </p:nvSpPr>
        <p:spPr>
          <a:xfrm>
            <a:off x="731520" y="3108960"/>
            <a:ext cx="5120640" cy="100584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P1: Backlog of 4.7 crore cases</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P2: Judges per capita among lowest</a:t>
            </a:r>
            <a:endParaRPr lang="en-US" sz="1200" dirty="0"/>
          </a:p>
          <a:p>
            <a:pPr indent="0" marL="0">
              <a:lnSpc>
                <a:spcPct val="115000"/>
              </a:lnSpc>
              <a:buNone/>
            </a:pPr>
            <a:r>
              <a:rPr lang="en-US" sz="1200" dirty="0">
                <a:solidFill>
                  <a:srgbClr val="334155"/>
                </a:solidFill>
                <a:latin typeface="Inter" pitchFamily="34" charset="0"/>
                <a:ea typeface="Inter" pitchFamily="34" charset="-122"/>
                <a:cs typeface="Inter" pitchFamily="34" charset="-120"/>
              </a:rPr>
              <a:t>P3: System unable to deliver timely justice ("for")</a:t>
            </a:r>
            <a:endParaRPr lang="en-US" sz="1200" dirty="0"/>
          </a:p>
        </p:txBody>
      </p:sp>
      <p:sp>
        <p:nvSpPr>
          <p:cNvPr id="11" name="Text 9"/>
          <p:cNvSpPr/>
          <p:nvPr/>
        </p:nvSpPr>
        <p:spPr>
          <a:xfrm>
            <a:off x="731520" y="4206240"/>
            <a:ext cx="512064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CONCLUSION:</a:t>
            </a:r>
            <a:endParaRPr lang="en-US" sz="1300" dirty="0"/>
          </a:p>
        </p:txBody>
      </p:sp>
      <p:sp>
        <p:nvSpPr>
          <p:cNvPr id="12" name="Text 10"/>
          <p:cNvSpPr/>
          <p:nvPr/>
        </p:nvSpPr>
        <p:spPr>
          <a:xfrm>
            <a:off x="731520" y="4572000"/>
            <a:ext cx="5120640" cy="82296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Judicial reforms and more judges urgently needed ("Clearly")</a:t>
            </a:r>
            <a:endParaRPr lang="en-US" sz="1200" dirty="0"/>
          </a:p>
        </p:txBody>
      </p:sp>
      <p:sp>
        <p:nvSpPr>
          <p:cNvPr id="13" name="Shape 11"/>
          <p:cNvSpPr/>
          <p:nvPr/>
        </p:nvSpPr>
        <p:spPr>
          <a:xfrm>
            <a:off x="6309360" y="2651760"/>
            <a:ext cx="5303520" cy="2926080"/>
          </a:xfrm>
          <a:prstGeom prst="rect">
            <a:avLst>
              <a:gd name="adj" fmla="val 1875"/>
            </a:avLst>
          </a:prstGeom>
          <a:solidFill>
            <a:srgbClr val="0F172A"/>
          </a:solidFill>
          <a:ln/>
        </p:spPr>
      </p:sp>
      <p:sp>
        <p:nvSpPr>
          <p:cNvPr id="14" name="Text 12"/>
          <p:cNvSpPr/>
          <p:nvPr/>
        </p:nvSpPr>
        <p:spPr>
          <a:xfrm>
            <a:off x="6492240" y="2743200"/>
            <a:ext cx="4937760" cy="320040"/>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INDICATOR ANALYSIS</a:t>
            </a:r>
            <a:endParaRPr lang="en-US" sz="1300" dirty="0"/>
          </a:p>
        </p:txBody>
      </p:sp>
      <p:sp>
        <p:nvSpPr>
          <p:cNvPr id="15" name="Text 13"/>
          <p:cNvSpPr/>
          <p:nvPr/>
        </p:nvSpPr>
        <p:spPr>
          <a:xfrm>
            <a:off x="6492240" y="3200400"/>
            <a:ext cx="4937760" cy="2194560"/>
          </a:xfrm>
          <a:prstGeom prst="rect">
            <a:avLst/>
          </a:prstGeom>
          <a:noFill/>
          <a:ln/>
        </p:spPr>
        <p:txBody>
          <a:bodyPr wrap="square" rtlCol="0" anchor="ctr"/>
          <a:lstStyle/>
          <a:p>
            <a:pPr indent="0" marL="0">
              <a:lnSpc>
                <a:spcPct val="130000"/>
              </a:lnSpc>
              <a:buNone/>
            </a:pPr>
            <a:r>
              <a:rPr lang="en-US" sz="1300" dirty="0">
                <a:solidFill>
                  <a:srgbClr val="FFFFFF"/>
                </a:solidFill>
                <a:latin typeface="Inter" pitchFamily="34" charset="0"/>
                <a:ea typeface="Inter" pitchFamily="34" charset="-122"/>
                <a:cs typeface="Inter" pitchFamily="34" charset="-120"/>
              </a:rPr>
              <a:t>"Clearly" = Conclusion Indicator</a:t>
            </a:r>
            <a:endParaRPr lang="en-US" sz="1300" dirty="0"/>
          </a:p>
          <a:p>
            <a:pPr indent="0" marL="0">
              <a:lnSpc>
                <a:spcPct val="130000"/>
              </a:lnSpc>
              <a:buNone/>
            </a:pPr>
            <a:r>
              <a:rPr lang="en-US" sz="1300" dirty="0">
                <a:solidFill>
                  <a:srgbClr val="FFFFFF"/>
                </a:solidFill>
                <a:latin typeface="Inter" pitchFamily="34" charset="0"/>
                <a:ea typeface="Inter" pitchFamily="34" charset="-122"/>
                <a:cs typeface="Inter" pitchFamily="34" charset="-120"/>
              </a:rPr>
              <a:t>"for" = Premise Indicator</a:t>
            </a:r>
            <a:endParaRPr lang="en-US" sz="1300" dirty="0"/>
          </a:p>
          <a:p>
            <a:pPr indent="0" marL="0">
              <a:lnSpc>
                <a:spcPct val="130000"/>
              </a:lnSpc>
              <a:buNone/>
            </a:pPr>
            <a:r>
              <a:rPr lang="en-US" sz="1300" dirty="0">
                <a:solidFill>
                  <a:srgbClr val="FFFFFF"/>
                </a:solidFill>
                <a:latin typeface="Inter" pitchFamily="34" charset="0"/>
                <a:ea typeface="Inter" pitchFamily="34" charset="-122"/>
                <a:cs typeface="Inter" pitchFamily="34" charset="-120"/>
              </a:rPr>
              <a:t>Last sentence is a PREMISE, not the conclusion!</a:t>
            </a:r>
            <a:endParaRPr lang="en-US" sz="1300" dirty="0"/>
          </a:p>
        </p:txBody>
      </p:sp>
      <p:sp>
        <p:nvSpPr>
          <p:cNvPr id="16" name="Shape 14"/>
          <p:cNvSpPr/>
          <p:nvPr/>
        </p:nvSpPr>
        <p:spPr>
          <a:xfrm>
            <a:off x="0" y="6309360"/>
            <a:ext cx="12188952" cy="548640"/>
          </a:xfrm>
          <a:prstGeom prst="rect">
            <a:avLst/>
          </a:prstGeom>
          <a:solidFill>
            <a:srgbClr val="0F172A"/>
          </a:solidFill>
          <a:ln/>
        </p:spPr>
      </p:sp>
      <p:sp>
        <p:nvSpPr>
          <p:cNvPr id="17" name="Text 1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1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10241280" y="182880"/>
            <a:ext cx="1645920" cy="1371600"/>
          </a:xfrm>
          <a:prstGeom prst="rect">
            <a:avLst/>
          </a:prstGeom>
          <a:noFill/>
          <a:ln/>
        </p:spPr>
        <p:txBody>
          <a:bodyPr wrap="square" rtlCol="0" anchor="ctr"/>
          <a:lstStyle/>
          <a:p>
            <a:pPr indent="0" marL="0">
              <a:buNone/>
            </a:pPr>
            <a:r>
              <a:rPr lang="en-US" sz="8000" b="1" dirty="0">
                <a:solidFill>
                  <a:srgbClr val="1A2540"/>
                </a:solidFill>
                <a:latin typeface="Avenir Next Condensed" pitchFamily="34" charset="0"/>
                <a:ea typeface="Avenir Next Condensed" pitchFamily="34" charset="-122"/>
                <a:cs typeface="Avenir Next Condensed" pitchFamily="34" charset="-120"/>
              </a:rPr>
              <a:t>09</a:t>
            </a:r>
            <a:endParaRPr lang="en-US" sz="8000" dirty="0"/>
          </a:p>
        </p:txBody>
      </p:sp>
      <p:sp>
        <p:nvSpPr>
          <p:cNvPr id="3" name="Text 1"/>
          <p:cNvSpPr/>
          <p:nvPr/>
        </p:nvSpPr>
        <p:spPr>
          <a:xfrm>
            <a:off x="731520" y="1097280"/>
            <a:ext cx="9144000" cy="1280160"/>
          </a:xfrm>
          <a:prstGeom prst="rect">
            <a:avLst/>
          </a:prstGeom>
          <a:noFill/>
          <a:ln/>
        </p:spPr>
        <p:txBody>
          <a:bodyPr wrap="square" rtlCol="0" anchor="ctr"/>
          <a:lstStyle/>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THE 13 QUESTION TYPES</a:t>
            </a:r>
            <a:endParaRPr lang="en-US" sz="3600" dirty="0"/>
          </a:p>
          <a:p>
            <a:pPr indent="0" marL="0">
              <a:lnSpc>
                <a:spcPct val="105000"/>
              </a:lnSpc>
              <a:buNone/>
            </a:pPr>
            <a:r>
              <a:rPr lang="en-US" sz="3600" dirty="0">
                <a:solidFill>
                  <a:srgbClr val="FFFFFF"/>
                </a:solidFill>
                <a:latin typeface="Avenir Next Demi Bold" pitchFamily="34" charset="0"/>
                <a:ea typeface="Avenir Next Demi Bold" pitchFamily="34" charset="-122"/>
                <a:cs typeface="Avenir Next Demi Bold" pitchFamily="34" charset="-120"/>
              </a:rPr>
              <a:t>&amp; 4 QUESTION FAMILIES</a:t>
            </a:r>
            <a:endParaRPr lang="en-US" sz="3600" dirty="0"/>
          </a:p>
        </p:txBody>
      </p:sp>
      <p:sp>
        <p:nvSpPr>
          <p:cNvPr id="4" name="Shape 2"/>
          <p:cNvSpPr/>
          <p:nvPr/>
        </p:nvSpPr>
        <p:spPr>
          <a:xfrm>
            <a:off x="731520" y="2560320"/>
            <a:ext cx="2011680" cy="36576"/>
          </a:xfrm>
          <a:prstGeom prst="rect">
            <a:avLst/>
          </a:prstGeom>
          <a:solidFill>
            <a:srgbClr val="FF6B35"/>
          </a:solidFill>
          <a:ln/>
        </p:spPr>
      </p:sp>
      <p:sp>
        <p:nvSpPr>
          <p:cNvPr id="5" name="Text 3"/>
          <p:cNvSpPr/>
          <p:nvPr/>
        </p:nvSpPr>
        <p:spPr>
          <a:xfrm>
            <a:off x="731520" y="2743200"/>
            <a:ext cx="9144000" cy="457200"/>
          </a:xfrm>
          <a:prstGeom prst="rect">
            <a:avLst/>
          </a:prstGeom>
          <a:noFill/>
          <a:ln/>
        </p:spPr>
        <p:txBody>
          <a:bodyPr wrap="square" rtlCol="0" anchor="ctr"/>
          <a:lstStyle/>
          <a:p>
            <a:pPr indent="0" marL="0">
              <a:buNone/>
            </a:pPr>
            <a:r>
              <a:rPr lang="en-US" sz="1600" dirty="0">
                <a:solidFill>
                  <a:srgbClr val="94A3B8"/>
                </a:solidFill>
                <a:latin typeface="Avenir Next Medium" pitchFamily="34" charset="0"/>
                <a:ea typeface="Avenir Next Medium" pitchFamily="34" charset="-122"/>
                <a:cs typeface="Avenir Next Medium" pitchFamily="34" charset="-120"/>
              </a:rPr>
              <a:t>A Roadmap of Everything We'll Master This Year</a:t>
            </a:r>
            <a:endParaRPr lang="en-US" sz="16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37160"/>
            <a:ext cx="10972800" cy="411480"/>
          </a:xfrm>
          <a:prstGeom prst="rect">
            <a:avLst/>
          </a:prstGeom>
          <a:noFill/>
          <a:ln/>
        </p:spPr>
        <p:txBody>
          <a:bodyPr wrap="square" rtlCol="0" anchor="ctr"/>
          <a:lstStyle/>
          <a:p>
            <a:pPr indent="0" marL="0">
              <a:buNone/>
            </a:pPr>
            <a:r>
              <a:rPr lang="en-US" sz="2200" dirty="0">
                <a:solidFill>
                  <a:srgbClr val="0F172A"/>
                </a:solidFill>
                <a:latin typeface="Avenir Next Demi Bold" pitchFamily="34" charset="0"/>
                <a:ea typeface="Avenir Next Demi Bold" pitchFamily="34" charset="-122"/>
                <a:cs typeface="Avenir Next Demi Bold" pitchFamily="34" charset="-120"/>
              </a:rPr>
              <a:t>The 13 CR Question Types</a:t>
            </a:r>
            <a:endParaRPr lang="en-US" sz="2200" dirty="0"/>
          </a:p>
        </p:txBody>
      </p:sp>
      <p:sp>
        <p:nvSpPr>
          <p:cNvPr id="4" name="Shape 2"/>
          <p:cNvSpPr/>
          <p:nvPr/>
        </p:nvSpPr>
        <p:spPr>
          <a:xfrm>
            <a:off x="548640" y="502920"/>
            <a:ext cx="1371600" cy="27432"/>
          </a:xfrm>
          <a:prstGeom prst="rect">
            <a:avLst/>
          </a:prstGeom>
          <a:solidFill>
            <a:srgbClr val="FF6B35"/>
          </a:solidFill>
          <a:ln/>
        </p:spPr>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640080"/>
          <a:ext cx="11247120" cy="914400"/>
        </p:xfrm>
        <a:graphic>
          <a:graphicData uri="http://schemas.openxmlformats.org/drawingml/2006/table">
            <a:tbl>
              <a:tblPr/>
              <a:tblGrid>
                <a:gridCol w="457200"/>
                <a:gridCol w="2560320"/>
                <a:gridCol w="4754880"/>
                <a:gridCol w="1371600"/>
              </a:tblGrid>
              <a:tr h="365760">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Question Type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Task</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0F172A"/>
                    </a:solidFill>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Family</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0F172A"/>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1</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Must Be True / Inference</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must be true given the passage?</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3B82F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2</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Main Point</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Author's primary claim?</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3B82F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3</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Point at Issue</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Where do two speakers disagree?</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3B82F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4</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Assumption</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unstated premise is needed?</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HELP</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16A34A"/>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5</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Justify the Conclusion</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proves the conclusion?</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HELP</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16A34A"/>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6</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Strengthen</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supports the argument?</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HELP</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16A34A"/>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7</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Resolve the Paradox</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explains a contradiction?</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HELP</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16A34A"/>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8</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Weaken</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undermines the argument?</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HURT</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DC262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9</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Method of Reasoning</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HOW is the argument built?</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3B82F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10</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Flaw in Reasoning</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logical error committed?</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3B82F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11</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Parallel Reasoning</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Which argument has same structure?</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3B82F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12</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Evaluate the Argument</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helps assess the argument?</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HELP/HURT</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D97706"/>
                    </a:solidFill>
                  </a:tcPr>
                </a:tc>
              </a:tr>
              <a:tr h="365760">
                <a:tc>
                  <a:txBody>
                    <a:bodyPr/>
                    <a:lstStyle/>
                    <a:p>
                      <a:pPr algn="ctr" indent="0" marL="0">
                        <a:buNone/>
                      </a:pPr>
                      <a:r>
                        <a:rPr lang="en-US" sz="1000" dirty="0">
                          <a:solidFill>
                            <a:srgbClr val="0F172A"/>
                          </a:solidFill>
                          <a:latin typeface="Avenir Next Condensed" pitchFamily="34" charset="0"/>
                          <a:ea typeface="Avenir Next Condensed" pitchFamily="34" charset="-122"/>
                          <a:cs typeface="Avenir Next Condensed" pitchFamily="34" charset="-120"/>
                        </a:rPr>
                        <a:t>13</a:t>
                      </a:r>
                      <a:endParaRPr lang="en-US" sz="1000" dirty="0">
                        <a:latin typeface="Avenir Next Condensed" charset="0"/>
                        <a:ea typeface="Avenir Next Condensed" charset="0"/>
                        <a:cs typeface="Avenir Next Condense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b="1" dirty="0">
                          <a:solidFill>
                            <a:srgbClr val="0F172A"/>
                          </a:solidFill>
                          <a:latin typeface="Avenir Next" pitchFamily="34" charset="0"/>
                          <a:ea typeface="Avenir Next" pitchFamily="34" charset="-122"/>
                          <a:cs typeface="Avenir Next" pitchFamily="34" charset="-120"/>
                        </a:rPr>
                        <a:t>Cannot Be True</a:t>
                      </a:r>
                      <a:endParaRPr lang="en-US" sz="1000" dirty="0">
                        <a:latin typeface="Avenir Next" charset="0"/>
                        <a:ea typeface="Avenir Next" charset="0"/>
                        <a:cs typeface="Avenir Next"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indent="0" marL="0">
                        <a:buNone/>
                      </a:pPr>
                      <a:r>
                        <a:rPr lang="en-US" sz="1000" dirty="0">
                          <a:solidFill>
                            <a:srgbClr val="334155"/>
                          </a:solidFill>
                          <a:latin typeface="Inter" pitchFamily="34" charset="0"/>
                          <a:ea typeface="Inter" pitchFamily="34" charset="-122"/>
                          <a:cs typeface="Inter" pitchFamily="34" charset="-120"/>
                        </a:rPr>
                        <a:t>What contradicts the passage?</a:t>
                      </a:r>
                      <a:endParaRPr lang="en-US" sz="1000" dirty="0">
                        <a:latin typeface="Inter" charset="0"/>
                        <a:ea typeface="Inter" charset="0"/>
                        <a:cs typeface="Inter"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tcPr>
                </a:tc>
                <a:tc>
                  <a:txBody>
                    <a:bodyPr/>
                    <a:lstStyle/>
                    <a:p>
                      <a:pPr algn="ctr" indent="0" marL="0">
                        <a:buNone/>
                      </a:pPr>
                      <a:r>
                        <a:rPr lang="en-US" sz="1000" dirty="0">
                          <a:solidFill>
                            <a:srgbClr val="FFFFFF"/>
                          </a:solidFill>
                          <a:latin typeface="Avenir Next Demi Bold" pitchFamily="34" charset="0"/>
                          <a:ea typeface="Avenir Next Demi Bold" pitchFamily="34" charset="-122"/>
                          <a:cs typeface="Avenir Next Demi Bold" pitchFamily="34" charset="-120"/>
                        </a:rPr>
                        <a:t>DISPROVE</a:t>
                      </a:r>
                      <a:endParaRPr lang="en-US" sz="1000" dirty="0">
                        <a:latin typeface="Avenir Next Demi Bold" charset="0"/>
                        <a:ea typeface="Avenir Next Demi Bold" charset="0"/>
                        <a:cs typeface="Avenir Next Demi Bold" charset="0"/>
                      </a:endParaRPr>
                    </a:p>
                  </a:txBody>
                  <a:tcPr marL="91440" marR="91440" marT="45720" marB="45720">
                    <a:lnL w="3810" cap="flat" cmpd="sng" algn="ctr">
                      <a:solidFill>
                        <a:srgbClr val="E2E8F0"/>
                      </a:solidFill>
                      <a:prstDash val="solid"/>
                      <a:round/>
                      <a:headEnd type="none" w="med" len="med"/>
                      <a:tailEnd type="none" w="med" len="med"/>
                    </a:lnL>
                    <a:lnR w="3810" cap="flat" cmpd="sng" algn="ctr">
                      <a:solidFill>
                        <a:srgbClr val="E2E8F0"/>
                      </a:solidFill>
                      <a:prstDash val="solid"/>
                      <a:round/>
                      <a:headEnd type="none" w="med" len="med"/>
                      <a:tailEnd type="none" w="med" len="med"/>
                    </a:lnR>
                    <a:lnT w="3810" cap="flat" cmpd="sng" algn="ctr">
                      <a:solidFill>
                        <a:srgbClr val="E2E8F0"/>
                      </a:solidFill>
                      <a:prstDash val="solid"/>
                      <a:round/>
                      <a:headEnd type="none" w="med" len="med"/>
                      <a:tailEnd type="none" w="med" len="med"/>
                    </a:lnT>
                    <a:lnB w="3810" cap="flat" cmpd="sng" algn="ctr">
                      <a:solidFill>
                        <a:srgbClr val="E2E8F0"/>
                      </a:solidFill>
                      <a:prstDash val="solid"/>
                      <a:round/>
                      <a:headEnd type="none" w="med" len="med"/>
                      <a:tailEnd type="none" w="med" len="med"/>
                    </a:lnB>
                    <a:solidFill>
                      <a:srgbClr val="7C3AED"/>
                    </a:solidFill>
                  </a:tcPr>
                </a:tc>
              </a:tr>
            </a:tbl>
          </a:graphicData>
        </a:graphic>
      </p:graphicFrame>
      <p:sp>
        <p:nvSpPr>
          <p:cNvPr id="6" name="Shape 3"/>
          <p:cNvSpPr/>
          <p:nvPr/>
        </p:nvSpPr>
        <p:spPr>
          <a:xfrm>
            <a:off x="0" y="6309360"/>
            <a:ext cx="12188952" cy="548640"/>
          </a:xfrm>
          <a:prstGeom prst="rect">
            <a:avLst/>
          </a:prstGeom>
          <a:solidFill>
            <a:srgbClr val="0F172A"/>
          </a:solidFill>
          <a:ln/>
        </p:spPr>
      </p:sp>
      <p:sp>
        <p:nvSpPr>
          <p:cNvPr id="7" name="Text 4"/>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0" y="0"/>
            <a:ext cx="73152" cy="6858000"/>
          </a:xfrm>
          <a:prstGeom prst="rect">
            <a:avLst/>
          </a:prstGeom>
          <a:solidFill>
            <a:srgbClr val="FF6B35"/>
          </a:solidFill>
          <a:ln/>
        </p:spPr>
      </p:sp>
      <p:sp>
        <p:nvSpPr>
          <p:cNvPr id="3" name="Text 1"/>
          <p:cNvSpPr/>
          <p:nvPr/>
        </p:nvSpPr>
        <p:spPr>
          <a:xfrm>
            <a:off x="548640" y="137160"/>
            <a:ext cx="10972800" cy="411480"/>
          </a:xfrm>
          <a:prstGeom prst="rect">
            <a:avLst/>
          </a:prstGeom>
          <a:noFill/>
          <a:ln/>
        </p:spPr>
        <p:txBody>
          <a:bodyPr wrap="square" rtlCol="0" anchor="ctr"/>
          <a:lstStyle/>
          <a:p>
            <a:pPr indent="0" marL="0">
              <a:buNone/>
            </a:pPr>
            <a:r>
              <a:rPr lang="en-US" sz="2200" dirty="0">
                <a:solidFill>
                  <a:srgbClr val="0F172A"/>
                </a:solidFill>
                <a:latin typeface="Avenir Next Demi Bold" pitchFamily="34" charset="0"/>
                <a:ea typeface="Avenir Next Demi Bold" pitchFamily="34" charset="-122"/>
                <a:cs typeface="Avenir Next Demi Bold" pitchFamily="34" charset="-120"/>
              </a:rPr>
              <a:t>The 4 Question Families — Information Flow</a:t>
            </a:r>
            <a:endParaRPr lang="en-US" sz="2200" dirty="0"/>
          </a:p>
        </p:txBody>
      </p:sp>
      <p:sp>
        <p:nvSpPr>
          <p:cNvPr id="4" name="Shape 2"/>
          <p:cNvSpPr/>
          <p:nvPr/>
        </p:nvSpPr>
        <p:spPr>
          <a:xfrm>
            <a:off x="548640" y="502920"/>
            <a:ext cx="1828800" cy="27432"/>
          </a:xfrm>
          <a:prstGeom prst="rect">
            <a:avLst/>
          </a:prstGeom>
          <a:solidFill>
            <a:srgbClr val="FF6B35"/>
          </a:solidFill>
          <a:ln/>
        </p:spPr>
      </p:sp>
      <p:sp>
        <p:nvSpPr>
          <p:cNvPr id="5" name="Shape 3"/>
          <p:cNvSpPr/>
          <p:nvPr/>
        </p:nvSpPr>
        <p:spPr>
          <a:xfrm>
            <a:off x="548640" y="685800"/>
            <a:ext cx="11155680" cy="1143000"/>
          </a:xfrm>
          <a:prstGeom prst="rect">
            <a:avLst>
              <a:gd name="adj" fmla="val 4800"/>
            </a:avLst>
          </a:prstGeom>
          <a:solidFill>
            <a:srgbClr val="FFFFFF"/>
          </a:solidFill>
          <a:ln/>
          <a:effectLst>
            <a:outerShdw sx="100000" sy="100000" kx="0" ky="0" algn="bl" rotWithShape="0" blurRad="38100" dist="12700" dir="16200000">
              <a:srgbClr val="00000015">
                <a:alpha val="75000"/>
              </a:srgbClr>
            </a:outerShdw>
          </a:effectLst>
        </p:spPr>
      </p:sp>
      <p:sp>
        <p:nvSpPr>
          <p:cNvPr id="6" name="Shape 4"/>
          <p:cNvSpPr/>
          <p:nvPr/>
        </p:nvSpPr>
        <p:spPr>
          <a:xfrm>
            <a:off x="548640" y="685800"/>
            <a:ext cx="64008" cy="1143000"/>
          </a:xfrm>
          <a:prstGeom prst="rect">
            <a:avLst/>
          </a:prstGeom>
          <a:solidFill>
            <a:srgbClr val="3B82F6"/>
          </a:solidFill>
          <a:ln/>
        </p:spPr>
      </p:sp>
      <p:sp>
        <p:nvSpPr>
          <p:cNvPr id="7" name="Shape 5"/>
          <p:cNvSpPr/>
          <p:nvPr/>
        </p:nvSpPr>
        <p:spPr>
          <a:xfrm>
            <a:off x="822960" y="795528"/>
            <a:ext cx="1371600" cy="347472"/>
          </a:xfrm>
          <a:prstGeom prst="rect">
            <a:avLst>
              <a:gd name="adj" fmla="val 10526"/>
            </a:avLst>
          </a:prstGeom>
          <a:solidFill>
            <a:srgbClr val="3B82F6"/>
          </a:solidFill>
          <a:ln/>
        </p:spPr>
      </p:sp>
      <p:sp>
        <p:nvSpPr>
          <p:cNvPr id="8" name="Text 6"/>
          <p:cNvSpPr/>
          <p:nvPr/>
        </p:nvSpPr>
        <p:spPr>
          <a:xfrm>
            <a:off x="822960" y="795528"/>
            <a:ext cx="1371600" cy="347472"/>
          </a:xfrm>
          <a:prstGeom prst="rect">
            <a:avLst/>
          </a:prstGeom>
          <a:noFill/>
          <a:ln/>
        </p:spPr>
        <p:txBody>
          <a:bodyPr wrap="square" rtlCol="0" anchor="ctr"/>
          <a:lstStyle/>
          <a:p>
            <a:pPr algn="ctr" indent="0" marL="0">
              <a:buNone/>
            </a:pPr>
            <a:r>
              <a:rPr lang="en-US" sz="1300" dirty="0">
                <a:solidFill>
                  <a:srgbClr val="FFFFFF"/>
                </a:solidFill>
                <a:latin typeface="Avenir Next Demi Bold" pitchFamily="34" charset="0"/>
                <a:ea typeface="Avenir Next Demi Bold" pitchFamily="34" charset="-122"/>
                <a:cs typeface="Avenir Next Demi Bold" pitchFamily="34" charset="-120"/>
              </a:rPr>
              <a:t>PROVE</a:t>
            </a:r>
            <a:endParaRPr lang="en-US" sz="1300" dirty="0"/>
          </a:p>
        </p:txBody>
      </p:sp>
      <p:sp>
        <p:nvSpPr>
          <p:cNvPr id="9" name="Text 7"/>
          <p:cNvSpPr/>
          <p:nvPr/>
        </p:nvSpPr>
        <p:spPr>
          <a:xfrm>
            <a:off x="2377440" y="795528"/>
            <a:ext cx="2743200" cy="347472"/>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Stimulus → Answers</a:t>
            </a:r>
            <a:endParaRPr lang="en-US" sz="1200" dirty="0"/>
          </a:p>
        </p:txBody>
      </p:sp>
      <p:sp>
        <p:nvSpPr>
          <p:cNvPr id="10" name="Text 8"/>
          <p:cNvSpPr/>
          <p:nvPr/>
        </p:nvSpPr>
        <p:spPr>
          <a:xfrm>
            <a:off x="822960" y="1234440"/>
            <a:ext cx="4572000" cy="457200"/>
          </a:xfrm>
          <a:prstGeom prst="rect">
            <a:avLst/>
          </a:prstGeom>
          <a:noFill/>
          <a:ln/>
        </p:spPr>
        <p:txBody>
          <a:bodyPr wrap="square" rtlCol="0" anchor="ctr"/>
          <a:lstStyle/>
          <a:p>
            <a:pPr indent="0" marL="0">
              <a:buNone/>
            </a:pPr>
            <a:r>
              <a:rPr lang="en-US" sz="1100" dirty="0">
                <a:solidFill>
                  <a:srgbClr val="94A3B8"/>
                </a:solidFill>
                <a:latin typeface="Inter" pitchFamily="34" charset="0"/>
                <a:ea typeface="Inter" pitchFamily="34" charset="-122"/>
                <a:cs typeface="Inter" pitchFamily="34" charset="-120"/>
              </a:rPr>
              <a:t>Must Be True, Main Point, Point at Issue, Method, Flaw, Parallel</a:t>
            </a:r>
            <a:endParaRPr lang="en-US" sz="1100" dirty="0"/>
          </a:p>
        </p:txBody>
      </p:sp>
      <p:sp>
        <p:nvSpPr>
          <p:cNvPr id="11" name="Text 9"/>
          <p:cNvSpPr/>
          <p:nvPr/>
        </p:nvSpPr>
        <p:spPr>
          <a:xfrm>
            <a:off x="5669280" y="822960"/>
            <a:ext cx="5760720" cy="86868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NO outside info. Use ONLY stimulus to prove one answer correct.</a:t>
            </a:r>
            <a:endParaRPr lang="en-US" sz="1200" dirty="0"/>
          </a:p>
        </p:txBody>
      </p:sp>
      <p:sp>
        <p:nvSpPr>
          <p:cNvPr id="12" name="Shape 10"/>
          <p:cNvSpPr/>
          <p:nvPr/>
        </p:nvSpPr>
        <p:spPr>
          <a:xfrm>
            <a:off x="548640" y="2011680"/>
            <a:ext cx="11155680" cy="1143000"/>
          </a:xfrm>
          <a:prstGeom prst="rect">
            <a:avLst>
              <a:gd name="adj" fmla="val 4800"/>
            </a:avLst>
          </a:prstGeom>
          <a:solidFill>
            <a:srgbClr val="FFFFFF"/>
          </a:solidFill>
          <a:ln/>
          <a:effectLst>
            <a:outerShdw sx="100000" sy="100000" kx="0" ky="0" algn="bl" rotWithShape="0" blurRad="38100" dist="12700" dir="16200000">
              <a:srgbClr val="00000015">
                <a:alpha val="75000"/>
              </a:srgbClr>
            </a:outerShdw>
          </a:effectLst>
        </p:spPr>
      </p:sp>
      <p:sp>
        <p:nvSpPr>
          <p:cNvPr id="13" name="Shape 11"/>
          <p:cNvSpPr/>
          <p:nvPr/>
        </p:nvSpPr>
        <p:spPr>
          <a:xfrm>
            <a:off x="548640" y="2011680"/>
            <a:ext cx="64008" cy="1143000"/>
          </a:xfrm>
          <a:prstGeom prst="rect">
            <a:avLst/>
          </a:prstGeom>
          <a:solidFill>
            <a:srgbClr val="16A34A"/>
          </a:solidFill>
          <a:ln/>
        </p:spPr>
      </p:sp>
      <p:sp>
        <p:nvSpPr>
          <p:cNvPr id="14" name="Shape 12"/>
          <p:cNvSpPr/>
          <p:nvPr/>
        </p:nvSpPr>
        <p:spPr>
          <a:xfrm>
            <a:off x="822960" y="2121408"/>
            <a:ext cx="1371600" cy="347472"/>
          </a:xfrm>
          <a:prstGeom prst="rect">
            <a:avLst>
              <a:gd name="adj" fmla="val 10526"/>
            </a:avLst>
          </a:prstGeom>
          <a:solidFill>
            <a:srgbClr val="16A34A"/>
          </a:solidFill>
          <a:ln/>
        </p:spPr>
      </p:sp>
      <p:sp>
        <p:nvSpPr>
          <p:cNvPr id="15" name="Text 13"/>
          <p:cNvSpPr/>
          <p:nvPr/>
        </p:nvSpPr>
        <p:spPr>
          <a:xfrm>
            <a:off x="822960" y="2121408"/>
            <a:ext cx="1371600" cy="347472"/>
          </a:xfrm>
          <a:prstGeom prst="rect">
            <a:avLst/>
          </a:prstGeom>
          <a:noFill/>
          <a:ln/>
        </p:spPr>
        <p:txBody>
          <a:bodyPr wrap="square" rtlCol="0" anchor="ctr"/>
          <a:lstStyle/>
          <a:p>
            <a:pPr algn="ctr" indent="0" marL="0">
              <a:buNone/>
            </a:pPr>
            <a:r>
              <a:rPr lang="en-US" sz="1300" dirty="0">
                <a:solidFill>
                  <a:srgbClr val="FFFFFF"/>
                </a:solidFill>
                <a:latin typeface="Avenir Next Demi Bold" pitchFamily="34" charset="0"/>
                <a:ea typeface="Avenir Next Demi Bold" pitchFamily="34" charset="-122"/>
                <a:cs typeface="Avenir Next Demi Bold" pitchFamily="34" charset="-120"/>
              </a:rPr>
              <a:t>HELP</a:t>
            </a:r>
            <a:endParaRPr lang="en-US" sz="1300" dirty="0"/>
          </a:p>
        </p:txBody>
      </p:sp>
      <p:sp>
        <p:nvSpPr>
          <p:cNvPr id="16" name="Text 14"/>
          <p:cNvSpPr/>
          <p:nvPr/>
        </p:nvSpPr>
        <p:spPr>
          <a:xfrm>
            <a:off x="2377440" y="2121408"/>
            <a:ext cx="2743200" cy="347472"/>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Answers → Stimulus</a:t>
            </a:r>
            <a:endParaRPr lang="en-US" sz="1200" dirty="0"/>
          </a:p>
        </p:txBody>
      </p:sp>
      <p:sp>
        <p:nvSpPr>
          <p:cNvPr id="17" name="Text 15"/>
          <p:cNvSpPr/>
          <p:nvPr/>
        </p:nvSpPr>
        <p:spPr>
          <a:xfrm>
            <a:off x="822960" y="2560320"/>
            <a:ext cx="4572000" cy="457200"/>
          </a:xfrm>
          <a:prstGeom prst="rect">
            <a:avLst/>
          </a:prstGeom>
          <a:noFill/>
          <a:ln/>
        </p:spPr>
        <p:txBody>
          <a:bodyPr wrap="square" rtlCol="0" anchor="ctr"/>
          <a:lstStyle/>
          <a:p>
            <a:pPr indent="0" marL="0">
              <a:buNone/>
            </a:pPr>
            <a:r>
              <a:rPr lang="en-US" sz="1100" dirty="0">
                <a:solidFill>
                  <a:srgbClr val="94A3B8"/>
                </a:solidFill>
                <a:latin typeface="Inter" pitchFamily="34" charset="0"/>
                <a:ea typeface="Inter" pitchFamily="34" charset="-122"/>
                <a:cs typeface="Inter" pitchFamily="34" charset="-120"/>
              </a:rPr>
              <a:t>Assumption, Justify, Strengthen, Resolve Paradox</a:t>
            </a:r>
            <a:endParaRPr lang="en-US" sz="1100" dirty="0"/>
          </a:p>
        </p:txBody>
      </p:sp>
      <p:sp>
        <p:nvSpPr>
          <p:cNvPr id="18" name="Text 16"/>
          <p:cNvSpPr/>
          <p:nvPr/>
        </p:nvSpPr>
        <p:spPr>
          <a:xfrm>
            <a:off x="5669280" y="2148840"/>
            <a:ext cx="5760720" cy="86868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Outside info OK. Accept answers as true — find which one HELPS.</a:t>
            </a:r>
            <a:endParaRPr lang="en-US" sz="1200" dirty="0"/>
          </a:p>
        </p:txBody>
      </p:sp>
      <p:sp>
        <p:nvSpPr>
          <p:cNvPr id="19" name="Shape 17"/>
          <p:cNvSpPr/>
          <p:nvPr/>
        </p:nvSpPr>
        <p:spPr>
          <a:xfrm>
            <a:off x="548640" y="3337560"/>
            <a:ext cx="11155680" cy="1143000"/>
          </a:xfrm>
          <a:prstGeom prst="rect">
            <a:avLst>
              <a:gd name="adj" fmla="val 4800"/>
            </a:avLst>
          </a:prstGeom>
          <a:solidFill>
            <a:srgbClr val="FFFFFF"/>
          </a:solidFill>
          <a:ln/>
          <a:effectLst>
            <a:outerShdw sx="100000" sy="100000" kx="0" ky="0" algn="bl" rotWithShape="0" blurRad="38100" dist="12700" dir="16200000">
              <a:srgbClr val="00000015">
                <a:alpha val="75000"/>
              </a:srgbClr>
            </a:outerShdw>
          </a:effectLst>
        </p:spPr>
      </p:sp>
      <p:sp>
        <p:nvSpPr>
          <p:cNvPr id="20" name="Shape 18"/>
          <p:cNvSpPr/>
          <p:nvPr/>
        </p:nvSpPr>
        <p:spPr>
          <a:xfrm>
            <a:off x="548640" y="3337560"/>
            <a:ext cx="64008" cy="1143000"/>
          </a:xfrm>
          <a:prstGeom prst="rect">
            <a:avLst/>
          </a:prstGeom>
          <a:solidFill>
            <a:srgbClr val="DC2626"/>
          </a:solidFill>
          <a:ln/>
        </p:spPr>
      </p:sp>
      <p:sp>
        <p:nvSpPr>
          <p:cNvPr id="21" name="Shape 19"/>
          <p:cNvSpPr/>
          <p:nvPr/>
        </p:nvSpPr>
        <p:spPr>
          <a:xfrm>
            <a:off x="822960" y="3447288"/>
            <a:ext cx="1371600" cy="347472"/>
          </a:xfrm>
          <a:prstGeom prst="rect">
            <a:avLst>
              <a:gd name="adj" fmla="val 10526"/>
            </a:avLst>
          </a:prstGeom>
          <a:solidFill>
            <a:srgbClr val="DC2626"/>
          </a:solidFill>
          <a:ln/>
        </p:spPr>
      </p:sp>
      <p:sp>
        <p:nvSpPr>
          <p:cNvPr id="22" name="Text 20"/>
          <p:cNvSpPr/>
          <p:nvPr/>
        </p:nvSpPr>
        <p:spPr>
          <a:xfrm>
            <a:off x="822960" y="3447288"/>
            <a:ext cx="1371600" cy="347472"/>
          </a:xfrm>
          <a:prstGeom prst="rect">
            <a:avLst/>
          </a:prstGeom>
          <a:noFill/>
          <a:ln/>
        </p:spPr>
        <p:txBody>
          <a:bodyPr wrap="square" rtlCol="0" anchor="ctr"/>
          <a:lstStyle/>
          <a:p>
            <a:pPr algn="ctr" indent="0" marL="0">
              <a:buNone/>
            </a:pPr>
            <a:r>
              <a:rPr lang="en-US" sz="1300" dirty="0">
                <a:solidFill>
                  <a:srgbClr val="FFFFFF"/>
                </a:solidFill>
                <a:latin typeface="Avenir Next Demi Bold" pitchFamily="34" charset="0"/>
                <a:ea typeface="Avenir Next Demi Bold" pitchFamily="34" charset="-122"/>
                <a:cs typeface="Avenir Next Demi Bold" pitchFamily="34" charset="-120"/>
              </a:rPr>
              <a:t>HURT</a:t>
            </a:r>
            <a:endParaRPr lang="en-US" sz="1300" dirty="0"/>
          </a:p>
        </p:txBody>
      </p:sp>
      <p:sp>
        <p:nvSpPr>
          <p:cNvPr id="23" name="Text 21"/>
          <p:cNvSpPr/>
          <p:nvPr/>
        </p:nvSpPr>
        <p:spPr>
          <a:xfrm>
            <a:off x="2377440" y="3447288"/>
            <a:ext cx="2743200" cy="347472"/>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Answers → Stimulus (attack)</a:t>
            </a:r>
            <a:endParaRPr lang="en-US" sz="1200" dirty="0"/>
          </a:p>
        </p:txBody>
      </p:sp>
      <p:sp>
        <p:nvSpPr>
          <p:cNvPr id="24" name="Text 22"/>
          <p:cNvSpPr/>
          <p:nvPr/>
        </p:nvSpPr>
        <p:spPr>
          <a:xfrm>
            <a:off x="822960" y="3886200"/>
            <a:ext cx="4572000" cy="457200"/>
          </a:xfrm>
          <a:prstGeom prst="rect">
            <a:avLst/>
          </a:prstGeom>
          <a:noFill/>
          <a:ln/>
        </p:spPr>
        <p:txBody>
          <a:bodyPr wrap="square" rtlCol="0" anchor="ctr"/>
          <a:lstStyle/>
          <a:p>
            <a:pPr indent="0" marL="0">
              <a:buNone/>
            </a:pPr>
            <a:r>
              <a:rPr lang="en-US" sz="1100" dirty="0">
                <a:solidFill>
                  <a:srgbClr val="94A3B8"/>
                </a:solidFill>
                <a:latin typeface="Inter" pitchFamily="34" charset="0"/>
                <a:ea typeface="Inter" pitchFamily="34" charset="-122"/>
                <a:cs typeface="Inter" pitchFamily="34" charset="-120"/>
              </a:rPr>
              <a:t>Weaken</a:t>
            </a:r>
            <a:endParaRPr lang="en-US" sz="1100" dirty="0"/>
          </a:p>
        </p:txBody>
      </p:sp>
      <p:sp>
        <p:nvSpPr>
          <p:cNvPr id="25" name="Text 23"/>
          <p:cNvSpPr/>
          <p:nvPr/>
        </p:nvSpPr>
        <p:spPr>
          <a:xfrm>
            <a:off x="5669280" y="3474720"/>
            <a:ext cx="5760720" cy="86868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Outside info OK. Accept answers as true — find which ATTACKS.</a:t>
            </a:r>
            <a:endParaRPr lang="en-US" sz="1200" dirty="0"/>
          </a:p>
        </p:txBody>
      </p:sp>
      <p:sp>
        <p:nvSpPr>
          <p:cNvPr id="26" name="Shape 24"/>
          <p:cNvSpPr/>
          <p:nvPr/>
        </p:nvSpPr>
        <p:spPr>
          <a:xfrm>
            <a:off x="548640" y="4663440"/>
            <a:ext cx="11155680" cy="1143000"/>
          </a:xfrm>
          <a:prstGeom prst="rect">
            <a:avLst>
              <a:gd name="adj" fmla="val 4800"/>
            </a:avLst>
          </a:prstGeom>
          <a:solidFill>
            <a:srgbClr val="FFFFFF"/>
          </a:solidFill>
          <a:ln/>
          <a:effectLst>
            <a:outerShdw sx="100000" sy="100000" kx="0" ky="0" algn="bl" rotWithShape="0" blurRad="38100" dist="12700" dir="16200000">
              <a:srgbClr val="00000015">
                <a:alpha val="75000"/>
              </a:srgbClr>
            </a:outerShdw>
          </a:effectLst>
        </p:spPr>
      </p:sp>
      <p:sp>
        <p:nvSpPr>
          <p:cNvPr id="27" name="Shape 25"/>
          <p:cNvSpPr/>
          <p:nvPr/>
        </p:nvSpPr>
        <p:spPr>
          <a:xfrm>
            <a:off x="548640" y="4663440"/>
            <a:ext cx="64008" cy="1143000"/>
          </a:xfrm>
          <a:prstGeom prst="rect">
            <a:avLst/>
          </a:prstGeom>
          <a:solidFill>
            <a:srgbClr val="7C3AED"/>
          </a:solidFill>
          <a:ln/>
        </p:spPr>
      </p:sp>
      <p:sp>
        <p:nvSpPr>
          <p:cNvPr id="28" name="Shape 26"/>
          <p:cNvSpPr/>
          <p:nvPr/>
        </p:nvSpPr>
        <p:spPr>
          <a:xfrm>
            <a:off x="822960" y="4773168"/>
            <a:ext cx="1371600" cy="347472"/>
          </a:xfrm>
          <a:prstGeom prst="rect">
            <a:avLst>
              <a:gd name="adj" fmla="val 10526"/>
            </a:avLst>
          </a:prstGeom>
          <a:solidFill>
            <a:srgbClr val="7C3AED"/>
          </a:solidFill>
          <a:ln/>
        </p:spPr>
      </p:sp>
      <p:sp>
        <p:nvSpPr>
          <p:cNvPr id="29" name="Text 27"/>
          <p:cNvSpPr/>
          <p:nvPr/>
        </p:nvSpPr>
        <p:spPr>
          <a:xfrm>
            <a:off x="822960" y="4773168"/>
            <a:ext cx="1371600" cy="347472"/>
          </a:xfrm>
          <a:prstGeom prst="rect">
            <a:avLst/>
          </a:prstGeom>
          <a:noFill/>
          <a:ln/>
        </p:spPr>
        <p:txBody>
          <a:bodyPr wrap="square" rtlCol="0" anchor="ctr"/>
          <a:lstStyle/>
          <a:p>
            <a:pPr algn="ctr" indent="0" marL="0">
              <a:buNone/>
            </a:pPr>
            <a:r>
              <a:rPr lang="en-US" sz="1300" dirty="0">
                <a:solidFill>
                  <a:srgbClr val="FFFFFF"/>
                </a:solidFill>
                <a:latin typeface="Avenir Next Demi Bold" pitchFamily="34" charset="0"/>
                <a:ea typeface="Avenir Next Demi Bold" pitchFamily="34" charset="-122"/>
                <a:cs typeface="Avenir Next Demi Bold" pitchFamily="34" charset="-120"/>
              </a:rPr>
              <a:t>DISPROVE</a:t>
            </a:r>
            <a:endParaRPr lang="en-US" sz="1300" dirty="0"/>
          </a:p>
        </p:txBody>
      </p:sp>
      <p:sp>
        <p:nvSpPr>
          <p:cNvPr id="30" name="Text 28"/>
          <p:cNvSpPr/>
          <p:nvPr/>
        </p:nvSpPr>
        <p:spPr>
          <a:xfrm>
            <a:off x="2377440" y="4773168"/>
            <a:ext cx="2743200" cy="347472"/>
          </a:xfrm>
          <a:prstGeom prst="rect">
            <a:avLst/>
          </a:prstGeom>
          <a:noFill/>
          <a:ln/>
        </p:spPr>
        <p:txBody>
          <a:bodyPr wrap="square" rtlCol="0" anchor="ctr"/>
          <a:lstStyle/>
          <a:p>
            <a:pPr indent="0" marL="0">
              <a:buNone/>
            </a:pPr>
            <a:r>
              <a:rPr lang="en-US" sz="1200" b="1" dirty="0">
                <a:solidFill>
                  <a:srgbClr val="0F172A"/>
                </a:solidFill>
                <a:latin typeface="Avenir Next" pitchFamily="34" charset="0"/>
                <a:ea typeface="Avenir Next" pitchFamily="34" charset="-122"/>
                <a:cs typeface="Avenir Next" pitchFamily="34" charset="-120"/>
              </a:rPr>
              <a:t>Stimulus → Answers (negate)</a:t>
            </a:r>
            <a:endParaRPr lang="en-US" sz="1200" dirty="0"/>
          </a:p>
        </p:txBody>
      </p:sp>
      <p:sp>
        <p:nvSpPr>
          <p:cNvPr id="31" name="Text 29"/>
          <p:cNvSpPr/>
          <p:nvPr/>
        </p:nvSpPr>
        <p:spPr>
          <a:xfrm>
            <a:off x="822960" y="5212080"/>
            <a:ext cx="4572000" cy="457200"/>
          </a:xfrm>
          <a:prstGeom prst="rect">
            <a:avLst/>
          </a:prstGeom>
          <a:noFill/>
          <a:ln/>
        </p:spPr>
        <p:txBody>
          <a:bodyPr wrap="square" rtlCol="0" anchor="ctr"/>
          <a:lstStyle/>
          <a:p>
            <a:pPr indent="0" marL="0">
              <a:buNone/>
            </a:pPr>
            <a:r>
              <a:rPr lang="en-US" sz="1100" dirty="0">
                <a:solidFill>
                  <a:srgbClr val="94A3B8"/>
                </a:solidFill>
                <a:latin typeface="Inter" pitchFamily="34" charset="0"/>
                <a:ea typeface="Inter" pitchFamily="34" charset="-122"/>
                <a:cs typeface="Inter" pitchFamily="34" charset="-120"/>
              </a:rPr>
              <a:t>Cannot Be True</a:t>
            </a:r>
            <a:endParaRPr lang="en-US" sz="1100" dirty="0"/>
          </a:p>
        </p:txBody>
      </p:sp>
      <p:sp>
        <p:nvSpPr>
          <p:cNvPr id="32" name="Text 30"/>
          <p:cNvSpPr/>
          <p:nvPr/>
        </p:nvSpPr>
        <p:spPr>
          <a:xfrm>
            <a:off x="5669280" y="4800600"/>
            <a:ext cx="5760720" cy="868680"/>
          </a:xfrm>
          <a:prstGeom prst="rect">
            <a:avLst/>
          </a:prstGeom>
          <a:noFill/>
          <a:ln/>
        </p:spPr>
        <p:txBody>
          <a:bodyPr wrap="square" rtlCol="0" anchor="ctr"/>
          <a:lstStyle/>
          <a:p>
            <a:pPr indent="0" marL="0">
              <a:lnSpc>
                <a:spcPct val="115000"/>
              </a:lnSpc>
              <a:buNone/>
            </a:pPr>
            <a:r>
              <a:rPr lang="en-US" sz="1200" dirty="0">
                <a:solidFill>
                  <a:srgbClr val="334155"/>
                </a:solidFill>
                <a:latin typeface="Inter" pitchFamily="34" charset="0"/>
                <a:ea typeface="Inter" pitchFamily="34" charset="-122"/>
                <a:cs typeface="Inter" pitchFamily="34" charset="-120"/>
              </a:rPr>
              <a:t>NO outside info. Use stimulus to prove one answer CANNOT occur.</a:t>
            </a:r>
            <a:endParaRPr lang="en-US" sz="1200" dirty="0"/>
          </a:p>
        </p:txBody>
      </p:sp>
      <p:sp>
        <p:nvSpPr>
          <p:cNvPr id="33" name="Shape 31"/>
          <p:cNvSpPr/>
          <p:nvPr/>
        </p:nvSpPr>
        <p:spPr>
          <a:xfrm>
            <a:off x="0" y="6309360"/>
            <a:ext cx="12188952" cy="548640"/>
          </a:xfrm>
          <a:prstGeom prst="rect">
            <a:avLst/>
          </a:prstGeom>
          <a:solidFill>
            <a:srgbClr val="0F172A"/>
          </a:solidFill>
          <a:ln/>
        </p:spPr>
      </p:sp>
      <p:sp>
        <p:nvSpPr>
          <p:cNvPr id="34" name="Text 32"/>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35"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731520" y="365760"/>
            <a:ext cx="10058400" cy="457200"/>
          </a:xfrm>
          <a:prstGeom prst="rect">
            <a:avLst/>
          </a:prstGeom>
          <a:noFill/>
          <a:ln/>
        </p:spPr>
        <p:txBody>
          <a:bodyPr wrap="square" rtlCol="0" anchor="ctr"/>
          <a:lstStyle/>
          <a:p>
            <a:pPr indent="0" marL="0">
              <a:buNone/>
            </a:pPr>
            <a:r>
              <a:rPr lang="en-US" sz="2400" dirty="0">
                <a:solidFill>
                  <a:srgbClr val="FF6B35"/>
                </a:solidFill>
                <a:latin typeface="Avenir Next Demi Bold" pitchFamily="34" charset="0"/>
                <a:ea typeface="Avenir Next Demi Bold" pitchFamily="34" charset="-122"/>
                <a:cs typeface="Avenir Next Demi Bold" pitchFamily="34" charset="-120"/>
              </a:rPr>
              <a:t>YOUR CR JOURNEY — 20+ CLASSES AHEAD</a:t>
            </a:r>
            <a:endParaRPr lang="en-US" sz="2400" dirty="0"/>
          </a:p>
        </p:txBody>
      </p:sp>
      <p:sp>
        <p:nvSpPr>
          <p:cNvPr id="3" name="Shape 1"/>
          <p:cNvSpPr/>
          <p:nvPr/>
        </p:nvSpPr>
        <p:spPr>
          <a:xfrm>
            <a:off x="731520" y="822960"/>
            <a:ext cx="1828800" cy="36576"/>
          </a:xfrm>
          <a:prstGeom prst="rect">
            <a:avLst/>
          </a:prstGeom>
          <a:solidFill>
            <a:srgbClr val="FF6B35"/>
          </a:solidFill>
          <a:ln/>
        </p:spPr>
      </p:sp>
      <p:sp>
        <p:nvSpPr>
          <p:cNvPr id="4" name="Shape 2"/>
          <p:cNvSpPr/>
          <p:nvPr/>
        </p:nvSpPr>
        <p:spPr>
          <a:xfrm>
            <a:off x="777240" y="1170432"/>
            <a:ext cx="182880" cy="182880"/>
          </a:xfrm>
          <a:prstGeom prst="ellipse">
            <a:avLst/>
          </a:prstGeom>
          <a:solidFill>
            <a:srgbClr val="FF6B35"/>
          </a:solidFill>
          <a:ln/>
        </p:spPr>
      </p:sp>
      <p:sp>
        <p:nvSpPr>
          <p:cNvPr id="5" name="Text 3"/>
          <p:cNvSpPr/>
          <p:nvPr/>
        </p:nvSpPr>
        <p:spPr>
          <a:xfrm>
            <a:off x="1097280" y="1097280"/>
            <a:ext cx="9144000" cy="329184"/>
          </a:xfrm>
          <a:prstGeom prst="rect">
            <a:avLst/>
          </a:prstGeom>
          <a:noFill/>
          <a:ln/>
        </p:spPr>
        <p:txBody>
          <a:bodyPr wrap="square" rtlCol="0" anchor="ctr"/>
          <a:lstStyle/>
          <a:p>
            <a:pPr indent="0" marL="0">
              <a:buNone/>
            </a:pPr>
            <a:r>
              <a:rPr lang="en-US" sz="1300" dirty="0">
                <a:solidFill>
                  <a:srgbClr val="FF6B35"/>
                </a:solidFill>
                <a:latin typeface="Avenir Next Demi Bold" pitchFamily="34" charset="0"/>
                <a:ea typeface="Avenir Next Demi Bold" pitchFamily="34" charset="-122"/>
                <a:cs typeface="Avenir Next Demi Bold" pitchFamily="34" charset="-120"/>
              </a:rPr>
              <a:t>Class 1: Introduction to CR (TODAY)</a:t>
            </a:r>
            <a:endParaRPr lang="en-US" sz="1300" dirty="0"/>
          </a:p>
        </p:txBody>
      </p:sp>
      <p:sp>
        <p:nvSpPr>
          <p:cNvPr id="6" name="Shape 4"/>
          <p:cNvSpPr/>
          <p:nvPr/>
        </p:nvSpPr>
        <p:spPr>
          <a:xfrm>
            <a:off x="777240" y="1536192"/>
            <a:ext cx="182880" cy="182880"/>
          </a:xfrm>
          <a:prstGeom prst="ellipse">
            <a:avLst/>
          </a:prstGeom>
          <a:solidFill>
            <a:srgbClr val="94A3B8"/>
          </a:solidFill>
          <a:ln/>
        </p:spPr>
      </p:sp>
      <p:sp>
        <p:nvSpPr>
          <p:cNvPr id="7" name="Text 5"/>
          <p:cNvSpPr/>
          <p:nvPr/>
        </p:nvSpPr>
        <p:spPr>
          <a:xfrm>
            <a:off x="1097280" y="146304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2-3: Identifying Arguments — Premises &amp; Conclusions in Depth</a:t>
            </a:r>
            <a:endParaRPr lang="en-US" sz="1300" dirty="0"/>
          </a:p>
        </p:txBody>
      </p:sp>
      <p:sp>
        <p:nvSpPr>
          <p:cNvPr id="8" name="Shape 6"/>
          <p:cNvSpPr/>
          <p:nvPr/>
        </p:nvSpPr>
        <p:spPr>
          <a:xfrm>
            <a:off x="777240" y="1901952"/>
            <a:ext cx="182880" cy="182880"/>
          </a:xfrm>
          <a:prstGeom prst="ellipse">
            <a:avLst/>
          </a:prstGeom>
          <a:solidFill>
            <a:srgbClr val="94A3B8"/>
          </a:solidFill>
          <a:ln/>
        </p:spPr>
      </p:sp>
      <p:sp>
        <p:nvSpPr>
          <p:cNvPr id="9" name="Text 7"/>
          <p:cNvSpPr/>
          <p:nvPr/>
        </p:nvSpPr>
        <p:spPr>
          <a:xfrm>
            <a:off x="1097280" y="182880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4: Complex Arguments &amp; Argument Validity</a:t>
            </a:r>
            <a:endParaRPr lang="en-US" sz="1300" dirty="0"/>
          </a:p>
        </p:txBody>
      </p:sp>
      <p:sp>
        <p:nvSpPr>
          <p:cNvPr id="10" name="Shape 8"/>
          <p:cNvSpPr/>
          <p:nvPr/>
        </p:nvSpPr>
        <p:spPr>
          <a:xfrm>
            <a:off x="777240" y="2267712"/>
            <a:ext cx="182880" cy="182880"/>
          </a:xfrm>
          <a:prstGeom prst="ellipse">
            <a:avLst/>
          </a:prstGeom>
          <a:solidFill>
            <a:srgbClr val="94A3B8"/>
          </a:solidFill>
          <a:ln/>
        </p:spPr>
      </p:sp>
      <p:sp>
        <p:nvSpPr>
          <p:cNvPr id="11" name="Text 9"/>
          <p:cNvSpPr/>
          <p:nvPr/>
        </p:nvSpPr>
        <p:spPr>
          <a:xfrm>
            <a:off x="1097280" y="219456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5-6: Must Be True &amp; Main Point Questions</a:t>
            </a:r>
            <a:endParaRPr lang="en-US" sz="1300" dirty="0"/>
          </a:p>
        </p:txBody>
      </p:sp>
      <p:sp>
        <p:nvSpPr>
          <p:cNvPr id="12" name="Shape 10"/>
          <p:cNvSpPr/>
          <p:nvPr/>
        </p:nvSpPr>
        <p:spPr>
          <a:xfrm>
            <a:off x="777240" y="2633472"/>
            <a:ext cx="182880" cy="182880"/>
          </a:xfrm>
          <a:prstGeom prst="ellipse">
            <a:avLst/>
          </a:prstGeom>
          <a:solidFill>
            <a:srgbClr val="94A3B8"/>
          </a:solidFill>
          <a:ln/>
        </p:spPr>
      </p:sp>
      <p:sp>
        <p:nvSpPr>
          <p:cNvPr id="13" name="Text 11"/>
          <p:cNvSpPr/>
          <p:nvPr/>
        </p:nvSpPr>
        <p:spPr>
          <a:xfrm>
            <a:off x="1097280" y="256032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7-8: Conditional Reasoning (If/Then, Sufficient/Necessary)</a:t>
            </a:r>
            <a:endParaRPr lang="en-US" sz="1300" dirty="0"/>
          </a:p>
        </p:txBody>
      </p:sp>
      <p:sp>
        <p:nvSpPr>
          <p:cNvPr id="14" name="Shape 12"/>
          <p:cNvSpPr/>
          <p:nvPr/>
        </p:nvSpPr>
        <p:spPr>
          <a:xfrm>
            <a:off x="777240" y="2999232"/>
            <a:ext cx="182880" cy="182880"/>
          </a:xfrm>
          <a:prstGeom prst="ellipse">
            <a:avLst/>
          </a:prstGeom>
          <a:solidFill>
            <a:srgbClr val="94A3B8"/>
          </a:solidFill>
          <a:ln/>
        </p:spPr>
      </p:sp>
      <p:sp>
        <p:nvSpPr>
          <p:cNvPr id="15" name="Text 13"/>
          <p:cNvSpPr/>
          <p:nvPr/>
        </p:nvSpPr>
        <p:spPr>
          <a:xfrm>
            <a:off x="1097280" y="292608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9-10: Weaken the Argument</a:t>
            </a:r>
            <a:endParaRPr lang="en-US" sz="1300" dirty="0"/>
          </a:p>
        </p:txBody>
      </p:sp>
      <p:sp>
        <p:nvSpPr>
          <p:cNvPr id="16" name="Shape 14"/>
          <p:cNvSpPr/>
          <p:nvPr/>
        </p:nvSpPr>
        <p:spPr>
          <a:xfrm>
            <a:off x="777240" y="3364992"/>
            <a:ext cx="182880" cy="182880"/>
          </a:xfrm>
          <a:prstGeom prst="ellipse">
            <a:avLst/>
          </a:prstGeom>
          <a:solidFill>
            <a:srgbClr val="94A3B8"/>
          </a:solidFill>
          <a:ln/>
        </p:spPr>
      </p:sp>
      <p:sp>
        <p:nvSpPr>
          <p:cNvPr id="17" name="Text 15"/>
          <p:cNvSpPr/>
          <p:nvPr/>
        </p:nvSpPr>
        <p:spPr>
          <a:xfrm>
            <a:off x="1097280" y="329184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11-12: Strengthen, Justify &amp; Assumption Questions</a:t>
            </a:r>
            <a:endParaRPr lang="en-US" sz="1300" dirty="0"/>
          </a:p>
        </p:txBody>
      </p:sp>
      <p:sp>
        <p:nvSpPr>
          <p:cNvPr id="18" name="Shape 16"/>
          <p:cNvSpPr/>
          <p:nvPr/>
        </p:nvSpPr>
        <p:spPr>
          <a:xfrm>
            <a:off x="777240" y="3730752"/>
            <a:ext cx="182880" cy="182880"/>
          </a:xfrm>
          <a:prstGeom prst="ellipse">
            <a:avLst/>
          </a:prstGeom>
          <a:solidFill>
            <a:srgbClr val="94A3B8"/>
          </a:solidFill>
          <a:ln/>
        </p:spPr>
      </p:sp>
      <p:sp>
        <p:nvSpPr>
          <p:cNvPr id="19" name="Text 17"/>
          <p:cNvSpPr/>
          <p:nvPr/>
        </p:nvSpPr>
        <p:spPr>
          <a:xfrm>
            <a:off x="1097280" y="365760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13: Cause &amp; Effect Reasoning</a:t>
            </a:r>
            <a:endParaRPr lang="en-US" sz="1300" dirty="0"/>
          </a:p>
        </p:txBody>
      </p:sp>
      <p:sp>
        <p:nvSpPr>
          <p:cNvPr id="20" name="Shape 18"/>
          <p:cNvSpPr/>
          <p:nvPr/>
        </p:nvSpPr>
        <p:spPr>
          <a:xfrm>
            <a:off x="777240" y="4096512"/>
            <a:ext cx="182880" cy="182880"/>
          </a:xfrm>
          <a:prstGeom prst="ellipse">
            <a:avLst/>
          </a:prstGeom>
          <a:solidFill>
            <a:srgbClr val="94A3B8"/>
          </a:solidFill>
          <a:ln/>
        </p:spPr>
      </p:sp>
      <p:sp>
        <p:nvSpPr>
          <p:cNvPr id="21" name="Text 19"/>
          <p:cNvSpPr/>
          <p:nvPr/>
        </p:nvSpPr>
        <p:spPr>
          <a:xfrm>
            <a:off x="1097280" y="402336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14: Resolve the Paradox</a:t>
            </a:r>
            <a:endParaRPr lang="en-US" sz="1300" dirty="0"/>
          </a:p>
        </p:txBody>
      </p:sp>
      <p:sp>
        <p:nvSpPr>
          <p:cNvPr id="22" name="Shape 20"/>
          <p:cNvSpPr/>
          <p:nvPr/>
        </p:nvSpPr>
        <p:spPr>
          <a:xfrm>
            <a:off x="777240" y="4462272"/>
            <a:ext cx="182880" cy="182880"/>
          </a:xfrm>
          <a:prstGeom prst="ellipse">
            <a:avLst/>
          </a:prstGeom>
          <a:solidFill>
            <a:srgbClr val="94A3B8"/>
          </a:solidFill>
          <a:ln/>
        </p:spPr>
      </p:sp>
      <p:sp>
        <p:nvSpPr>
          <p:cNvPr id="23" name="Text 21"/>
          <p:cNvSpPr/>
          <p:nvPr/>
        </p:nvSpPr>
        <p:spPr>
          <a:xfrm>
            <a:off x="1097280" y="438912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15-16: Flaw in Reasoning &amp; 17 Logical Fallacies</a:t>
            </a:r>
            <a:endParaRPr lang="en-US" sz="1300" dirty="0"/>
          </a:p>
        </p:txBody>
      </p:sp>
      <p:sp>
        <p:nvSpPr>
          <p:cNvPr id="24" name="Shape 22"/>
          <p:cNvSpPr/>
          <p:nvPr/>
        </p:nvSpPr>
        <p:spPr>
          <a:xfrm>
            <a:off x="777240" y="4828032"/>
            <a:ext cx="182880" cy="182880"/>
          </a:xfrm>
          <a:prstGeom prst="ellipse">
            <a:avLst/>
          </a:prstGeom>
          <a:solidFill>
            <a:srgbClr val="94A3B8"/>
          </a:solidFill>
          <a:ln/>
        </p:spPr>
      </p:sp>
      <p:sp>
        <p:nvSpPr>
          <p:cNvPr id="25" name="Text 23"/>
          <p:cNvSpPr/>
          <p:nvPr/>
        </p:nvSpPr>
        <p:spPr>
          <a:xfrm>
            <a:off x="1097280" y="475488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17-18: Method of Reasoning &amp; Parallel Reasoning</a:t>
            </a:r>
            <a:endParaRPr lang="en-US" sz="1300" dirty="0"/>
          </a:p>
        </p:txBody>
      </p:sp>
      <p:sp>
        <p:nvSpPr>
          <p:cNvPr id="26" name="Shape 24"/>
          <p:cNvSpPr/>
          <p:nvPr/>
        </p:nvSpPr>
        <p:spPr>
          <a:xfrm>
            <a:off x="777240" y="5193792"/>
            <a:ext cx="182880" cy="182880"/>
          </a:xfrm>
          <a:prstGeom prst="ellipse">
            <a:avLst/>
          </a:prstGeom>
          <a:solidFill>
            <a:srgbClr val="94A3B8"/>
          </a:solidFill>
          <a:ln/>
        </p:spPr>
      </p:sp>
      <p:sp>
        <p:nvSpPr>
          <p:cNvPr id="27" name="Text 25"/>
          <p:cNvSpPr/>
          <p:nvPr/>
        </p:nvSpPr>
        <p:spPr>
          <a:xfrm>
            <a:off x="1097280" y="512064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19-20: Analytical Puzzles (Seating, Blood Relations, Coding)</a:t>
            </a:r>
            <a:endParaRPr lang="en-US" sz="1300" dirty="0"/>
          </a:p>
        </p:txBody>
      </p:sp>
      <p:sp>
        <p:nvSpPr>
          <p:cNvPr id="28" name="Shape 26"/>
          <p:cNvSpPr/>
          <p:nvPr/>
        </p:nvSpPr>
        <p:spPr>
          <a:xfrm>
            <a:off x="777240" y="5559552"/>
            <a:ext cx="182880" cy="182880"/>
          </a:xfrm>
          <a:prstGeom prst="ellipse">
            <a:avLst/>
          </a:prstGeom>
          <a:solidFill>
            <a:srgbClr val="94A3B8"/>
          </a:solidFill>
          <a:ln/>
        </p:spPr>
      </p:sp>
      <p:sp>
        <p:nvSpPr>
          <p:cNvPr id="29" name="Text 27"/>
          <p:cNvSpPr/>
          <p:nvPr/>
        </p:nvSpPr>
        <p:spPr>
          <a:xfrm>
            <a:off x="1097280" y="5486400"/>
            <a:ext cx="9144000" cy="329184"/>
          </a:xfrm>
          <a:prstGeom prst="rect">
            <a:avLst/>
          </a:prstGeom>
          <a:noFill/>
          <a:ln/>
        </p:spPr>
        <p:txBody>
          <a:bodyPr wrap="square" rtlCol="0" anchor="ctr"/>
          <a:lstStyle/>
          <a:p>
            <a:pPr indent="0" marL="0">
              <a:buNone/>
            </a:pPr>
            <a:r>
              <a:rPr lang="en-US" sz="1300" dirty="0">
                <a:solidFill>
                  <a:srgbClr val="FFFFFF"/>
                </a:solidFill>
                <a:latin typeface="Inter" pitchFamily="34" charset="0"/>
                <a:ea typeface="Inter" pitchFamily="34" charset="-122"/>
                <a:cs typeface="Inter" pitchFamily="34" charset="-120"/>
              </a:rPr>
              <a:t>Class 21+: Full Mock Tests &amp; Section Simulations</a:t>
            </a:r>
            <a:endParaRPr lang="en-US" sz="1300" dirty="0"/>
          </a:p>
        </p:txBody>
      </p:sp>
      <p:sp>
        <p:nvSpPr>
          <p:cNvPr id="30" name="Shape 28"/>
          <p:cNvSpPr/>
          <p:nvPr/>
        </p:nvSpPr>
        <p:spPr>
          <a:xfrm>
            <a:off x="0" y="6309360"/>
            <a:ext cx="12188952" cy="548640"/>
          </a:xfrm>
          <a:prstGeom prst="rect">
            <a:avLst/>
          </a:prstGeom>
          <a:solidFill>
            <a:srgbClr val="0A1120"/>
          </a:solidFill>
          <a:ln/>
        </p:spPr>
      </p:sp>
      <p:sp>
        <p:nvSpPr>
          <p:cNvPr id="31" name="Text 29"/>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32"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1371600"/>
            <a:ext cx="12188952" cy="914400"/>
          </a:xfrm>
          <a:prstGeom prst="rect">
            <a:avLst/>
          </a:prstGeom>
          <a:noFill/>
          <a:ln/>
        </p:spPr>
        <p:txBody>
          <a:bodyPr wrap="square" rtlCol="0" anchor="ctr"/>
          <a:lstStyle/>
          <a:p>
            <a:pPr algn="ctr" indent="0" marL="0">
              <a:buNone/>
            </a:pPr>
            <a:r>
              <a:rPr lang="en-US" sz="4400" dirty="0">
                <a:solidFill>
                  <a:srgbClr val="FFFFFF"/>
                </a:solidFill>
                <a:latin typeface="Avenir Next Demi Bold" pitchFamily="34" charset="0"/>
                <a:ea typeface="Avenir Next Demi Bold" pitchFamily="34" charset="-122"/>
                <a:cs typeface="Avenir Next Demi Bold" pitchFamily="34" charset="-120"/>
              </a:rPr>
              <a:t>PRACTICE TEST TIME!</a:t>
            </a:r>
            <a:endParaRPr lang="en-US" sz="4400" dirty="0"/>
          </a:p>
        </p:txBody>
      </p:sp>
      <p:sp>
        <p:nvSpPr>
          <p:cNvPr id="3" name="Shape 1"/>
          <p:cNvSpPr/>
          <p:nvPr/>
        </p:nvSpPr>
        <p:spPr>
          <a:xfrm>
            <a:off x="5029200" y="2468880"/>
            <a:ext cx="2130552" cy="36576"/>
          </a:xfrm>
          <a:prstGeom prst="rect">
            <a:avLst/>
          </a:prstGeom>
          <a:solidFill>
            <a:srgbClr val="FF6B35"/>
          </a:solidFill>
          <a:ln/>
        </p:spPr>
      </p:sp>
      <p:sp>
        <p:nvSpPr>
          <p:cNvPr id="4" name="Text 2"/>
          <p:cNvSpPr/>
          <p:nvPr/>
        </p:nvSpPr>
        <p:spPr>
          <a:xfrm>
            <a:off x="0" y="2743200"/>
            <a:ext cx="12188952" cy="731520"/>
          </a:xfrm>
          <a:prstGeom prst="rect">
            <a:avLst/>
          </a:prstGeom>
          <a:noFill/>
          <a:ln/>
        </p:spPr>
        <p:txBody>
          <a:bodyPr wrap="square" rtlCol="0" anchor="ctr"/>
          <a:lstStyle/>
          <a:p>
            <a:pPr algn="ctr" indent="0" marL="0">
              <a:lnSpc>
                <a:spcPct val="130000"/>
              </a:lnSpc>
              <a:buNone/>
            </a:pPr>
            <a:r>
              <a:rPr lang="en-US" sz="1800" dirty="0">
                <a:solidFill>
                  <a:srgbClr val="94A3B8"/>
                </a:solidFill>
                <a:latin typeface="Avenir Next Medium" pitchFamily="34" charset="0"/>
                <a:ea typeface="Avenir Next Medium" pitchFamily="34" charset="-122"/>
                <a:cs typeface="Avenir Next Medium" pitchFamily="34" charset="-120"/>
              </a:rPr>
              <a:t>20 Minutes  |  2 Passages  |  13 Questions</a:t>
            </a:r>
            <a:endParaRPr lang="en-US" sz="1800" dirty="0"/>
          </a:p>
          <a:p>
            <a:pPr algn="ctr" indent="0" marL="0">
              <a:lnSpc>
                <a:spcPct val="130000"/>
              </a:lnSpc>
              <a:buNone/>
            </a:pPr>
            <a:r>
              <a:rPr lang="en-US" sz="1800" dirty="0">
                <a:solidFill>
                  <a:srgbClr val="94A3B8"/>
                </a:solidFill>
                <a:latin typeface="Avenir Next Medium" pitchFamily="34" charset="0"/>
                <a:ea typeface="Avenir Next Medium" pitchFamily="34" charset="-122"/>
                <a:cs typeface="Avenir Next Medium" pitchFamily="34" charset="-120"/>
              </a:rPr>
              <a:t>+1 per correct  |  −0.25 per wrong  |  0 for unanswered</a:t>
            </a:r>
            <a:endParaRPr lang="en-US" sz="1800" dirty="0"/>
          </a:p>
        </p:txBody>
      </p:sp>
      <p:sp>
        <p:nvSpPr>
          <p:cNvPr id="5" name="Text 3"/>
          <p:cNvSpPr/>
          <p:nvPr/>
        </p:nvSpPr>
        <p:spPr>
          <a:xfrm>
            <a:off x="0" y="3840480"/>
            <a:ext cx="12188952" cy="731520"/>
          </a:xfrm>
          <a:prstGeom prst="rect">
            <a:avLst/>
          </a:prstGeom>
          <a:noFill/>
          <a:ln/>
        </p:spPr>
        <p:txBody>
          <a:bodyPr wrap="square" rtlCol="0" anchor="ctr"/>
          <a:lstStyle/>
          <a:p>
            <a:pPr algn="ctr" indent="0" marL="0">
              <a:lnSpc>
                <a:spcPct val="130000"/>
              </a:lnSpc>
              <a:buNone/>
            </a:pPr>
            <a:r>
              <a:rPr lang="en-US" sz="1500" dirty="0">
                <a:solidFill>
                  <a:srgbClr val="FBBF24"/>
                </a:solidFill>
                <a:latin typeface="Inter" pitchFamily="34" charset="0"/>
                <a:ea typeface="Inter" pitchFamily="34" charset="-122"/>
                <a:cs typeface="Inter" pitchFamily="34" charset="-120"/>
              </a:rPr>
              <a:t>Read the stimulus FIRST. Then the question. Then ALL options.</a:t>
            </a:r>
            <a:endParaRPr lang="en-US" sz="1500" dirty="0"/>
          </a:p>
          <a:p>
            <a:pPr algn="ctr" indent="0" marL="0">
              <a:lnSpc>
                <a:spcPct val="130000"/>
              </a:lnSpc>
              <a:buNone/>
            </a:pPr>
            <a:r>
              <a:rPr lang="en-US" sz="1500" dirty="0">
                <a:solidFill>
                  <a:srgbClr val="FBBF24"/>
                </a:solidFill>
                <a:latin typeface="Inter" pitchFamily="34" charset="0"/>
                <a:ea typeface="Inter" pitchFamily="34" charset="-122"/>
                <a:cs typeface="Inter" pitchFamily="34" charset="-120"/>
              </a:rPr>
              <a:t>Don't guess blindly — eliminate, then choose.</a:t>
            </a:r>
            <a:endParaRPr lang="en-US" sz="1500" dirty="0"/>
          </a:p>
        </p:txBody>
      </p:sp>
      <p:sp>
        <p:nvSpPr>
          <p:cNvPr id="6" name="Shape 4"/>
          <p:cNvSpPr/>
          <p:nvPr/>
        </p:nvSpPr>
        <p:spPr>
          <a:xfrm>
            <a:off x="0" y="6309360"/>
            <a:ext cx="12188952" cy="548640"/>
          </a:xfrm>
          <a:prstGeom prst="rect">
            <a:avLst/>
          </a:prstGeom>
          <a:solidFill>
            <a:srgbClr val="0A1120"/>
          </a:solidFill>
          <a:ln/>
        </p:spPr>
      </p:sp>
      <p:sp>
        <p:nvSpPr>
          <p:cNvPr id="7"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8" name="Image 0" descr="/tmp/cg-logo-white.png">    </p:cNvPr>
          <p:cNvPicPr>
            <a:picLocks noChangeAspect="1"/>
          </p:cNvPicPr>
          <p:nvPr/>
        </p:nvPicPr>
        <p:blipFill>
          <a:blip r:embed="rId1"/>
          <a:stretch>
            <a:fillRect/>
          </a:stretch>
        </p:blipFill>
        <p:spPr>
          <a:xfrm>
            <a:off x="11064240" y="6373368"/>
            <a:ext cx="658368" cy="41148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72A"/>
        </a:solidFill>
      </p:bgPr>
    </p:bg>
    <p:spTree>
      <p:nvGrpSpPr>
        <p:cNvPr id="1" name=""/>
        <p:cNvGrpSpPr/>
        <p:nvPr/>
      </p:nvGrpSpPr>
      <p:grpSpPr>
        <a:xfrm>
          <a:off x="0" y="0"/>
          <a:ext cx="0" cy="0"/>
          <a:chOff x="0" y="0"/>
          <a:chExt cx="0" cy="0"/>
        </a:xfrm>
      </p:grpSpPr>
      <p:pic>
        <p:nvPicPr>
          <p:cNvPr id="2" name="Image 0" descr="/tmp/cg-logo-white.png">    </p:cNvPr>
          <p:cNvPicPr>
            <a:picLocks noChangeAspect="1"/>
          </p:cNvPicPr>
          <p:nvPr/>
        </p:nvPicPr>
        <p:blipFill>
          <a:blip r:embed="rId1"/>
          <a:stretch>
            <a:fillRect/>
          </a:stretch>
        </p:blipFill>
        <p:spPr>
          <a:xfrm>
            <a:off x="4997196" y="731520"/>
            <a:ext cx="2194560" cy="1371600"/>
          </a:xfrm>
          <a:prstGeom prst="rect">
            <a:avLst/>
          </a:prstGeom>
        </p:spPr>
      </p:pic>
      <p:sp>
        <p:nvSpPr>
          <p:cNvPr id="3" name="Text 0"/>
          <p:cNvSpPr/>
          <p:nvPr/>
        </p:nvSpPr>
        <p:spPr>
          <a:xfrm>
            <a:off x="0" y="2560320"/>
            <a:ext cx="12188952" cy="731520"/>
          </a:xfrm>
          <a:prstGeom prst="rect">
            <a:avLst/>
          </a:prstGeom>
          <a:noFill/>
          <a:ln/>
        </p:spPr>
        <p:txBody>
          <a:bodyPr wrap="square" rtlCol="0" anchor="ctr"/>
          <a:lstStyle/>
          <a:p>
            <a:pPr algn="ctr" indent="0" marL="0">
              <a:buNone/>
            </a:pPr>
            <a:r>
              <a:rPr lang="en-US" sz="3800" dirty="0">
                <a:solidFill>
                  <a:srgbClr val="FFFFFF"/>
                </a:solidFill>
                <a:latin typeface="Avenir Next Demi Bold" pitchFamily="34" charset="0"/>
                <a:ea typeface="Avenir Next Demi Bold" pitchFamily="34" charset="-122"/>
                <a:cs typeface="Avenir Next Demi Bold" pitchFamily="34" charset="-120"/>
              </a:rPr>
              <a:t>THANK YOU</a:t>
            </a:r>
            <a:endParaRPr lang="en-US" sz="3800" dirty="0"/>
          </a:p>
        </p:txBody>
      </p:sp>
      <p:sp>
        <p:nvSpPr>
          <p:cNvPr id="4" name="Text 1"/>
          <p:cNvSpPr/>
          <p:nvPr/>
        </p:nvSpPr>
        <p:spPr>
          <a:xfrm>
            <a:off x="0" y="3383280"/>
            <a:ext cx="12188952" cy="457200"/>
          </a:xfrm>
          <a:prstGeom prst="rect">
            <a:avLst/>
          </a:prstGeom>
          <a:noFill/>
          <a:ln/>
        </p:spPr>
        <p:txBody>
          <a:bodyPr wrap="square" rtlCol="0" anchor="ctr"/>
          <a:lstStyle/>
          <a:p>
            <a:pPr algn="ctr" indent="0" marL="0">
              <a:buNone/>
            </a:pPr>
            <a:r>
              <a:rPr lang="en-US" sz="1700" dirty="0">
                <a:solidFill>
                  <a:srgbClr val="FF6B35"/>
                </a:solidFill>
                <a:latin typeface="Avenir Next Medium" pitchFamily="34" charset="0"/>
                <a:ea typeface="Avenir Next Medium" pitchFamily="34" charset="-122"/>
                <a:cs typeface="Avenir Next Medium" pitchFamily="34" charset="-120"/>
              </a:rPr>
              <a:t>Complete the Practice Sheet before next class!</a:t>
            </a:r>
            <a:endParaRPr lang="en-US" sz="1700" dirty="0"/>
          </a:p>
        </p:txBody>
      </p:sp>
      <p:sp>
        <p:nvSpPr>
          <p:cNvPr id="5" name="Shape 2"/>
          <p:cNvSpPr/>
          <p:nvPr/>
        </p:nvSpPr>
        <p:spPr>
          <a:xfrm>
            <a:off x="5029200" y="4023360"/>
            <a:ext cx="2130552" cy="36576"/>
          </a:xfrm>
          <a:prstGeom prst="rect">
            <a:avLst/>
          </a:prstGeom>
          <a:solidFill>
            <a:srgbClr val="FF6B35"/>
          </a:solidFill>
          <a:ln/>
        </p:spPr>
      </p:sp>
      <p:sp>
        <p:nvSpPr>
          <p:cNvPr id="6" name="Text 3"/>
          <p:cNvSpPr/>
          <p:nvPr/>
        </p:nvSpPr>
        <p:spPr>
          <a:xfrm>
            <a:off x="0" y="4389120"/>
            <a:ext cx="12188952" cy="731520"/>
          </a:xfrm>
          <a:prstGeom prst="rect">
            <a:avLst/>
          </a:prstGeom>
          <a:noFill/>
          <a:ln/>
        </p:spPr>
        <p:txBody>
          <a:bodyPr wrap="square" rtlCol="0" anchor="ctr"/>
          <a:lstStyle/>
          <a:p>
            <a:pPr algn="ctr" indent="0" marL="0">
              <a:lnSpc>
                <a:spcPct val="140000"/>
              </a:lnSpc>
              <a:buNone/>
            </a:pPr>
            <a:r>
              <a:rPr lang="en-US" sz="1400" dirty="0">
                <a:solidFill>
                  <a:srgbClr val="94A3B8"/>
                </a:solidFill>
                <a:latin typeface="Avenir Next Medium" pitchFamily="34" charset="0"/>
                <a:ea typeface="Avenir Next Medium" pitchFamily="34" charset="-122"/>
                <a:cs typeface="Avenir Next Medium" pitchFamily="34" charset="-120"/>
              </a:rPr>
              <a:t>clatgurukul.com  |  7033005444</a:t>
            </a:r>
            <a:endParaRPr lang="en-US" sz="1400" dirty="0"/>
          </a:p>
          <a:p>
            <a:pPr algn="ctr" indent="0" marL="0">
              <a:lnSpc>
                <a:spcPct val="140000"/>
              </a:lnSpc>
              <a:buNone/>
            </a:pPr>
            <a:r>
              <a:rPr lang="en-US" sz="1400" dirty="0">
                <a:solidFill>
                  <a:srgbClr val="94A3B8"/>
                </a:solidFill>
                <a:latin typeface="Avenir Next Medium" pitchFamily="34" charset="0"/>
                <a:ea typeface="Avenir Next Medium" pitchFamily="34" charset="-122"/>
                <a:cs typeface="Avenir Next Medium" pitchFamily="34" charset="-120"/>
              </a:rPr>
              <a:t>Sri Krishna Puri, Patna  |  Ashiana More, Patna</a:t>
            </a:r>
            <a:endParaRPr lang="en-US" sz="1400" dirty="0"/>
          </a:p>
        </p:txBody>
      </p:sp>
      <p:sp>
        <p:nvSpPr>
          <p:cNvPr id="7" name="Shape 4"/>
          <p:cNvSpPr/>
          <p:nvPr/>
        </p:nvSpPr>
        <p:spPr>
          <a:xfrm>
            <a:off x="0" y="6309360"/>
            <a:ext cx="12188952" cy="548640"/>
          </a:xfrm>
          <a:prstGeom prst="rect">
            <a:avLst/>
          </a:prstGeom>
          <a:solidFill>
            <a:srgbClr val="0A1120"/>
          </a:solidFill>
          <a:ln/>
        </p:spPr>
      </p:sp>
      <p:sp>
        <p:nvSpPr>
          <p:cNvPr id="8" name="Text 5"/>
          <p:cNvSpPr/>
          <p:nvPr/>
        </p:nvSpPr>
        <p:spPr>
          <a:xfrm>
            <a:off x="365760" y="6382512"/>
            <a:ext cx="8229600" cy="320040"/>
          </a:xfrm>
          <a:prstGeom prst="rect">
            <a:avLst/>
          </a:prstGeom>
          <a:noFill/>
          <a:ln/>
        </p:spPr>
        <p:txBody>
          <a:bodyPr wrap="square" rtlCol="0" anchor="ctr"/>
          <a:lstStyle/>
          <a:p>
            <a:pPr indent="0" marL="0">
              <a:buNone/>
            </a:pPr>
            <a:r>
              <a:rPr lang="en-US" sz="900" dirty="0">
                <a:solidFill>
                  <a:srgbClr val="94A3B8"/>
                </a:solidFill>
                <a:latin typeface="Avenir Next Medium" pitchFamily="34" charset="0"/>
                <a:ea typeface="Avenir Next Medium" pitchFamily="34" charset="-122"/>
                <a:cs typeface="Avenir Next Medium" pitchFamily="34" charset="-120"/>
              </a:rPr>
              <a:t>CLAT Gurukul  |  clatgurukul.com  |  A Ready For Exam Brand</a:t>
            </a:r>
            <a:endParaRPr lang="en-US" sz="900" dirty="0"/>
          </a:p>
        </p:txBody>
      </p:sp>
      <p:pic>
        <p:nvPicPr>
          <p:cNvPr id="9" name="Image 1" descr="/tmp/cg-logo-white.png">    </p:cNvPr>
          <p:cNvPicPr>
            <a:picLocks noChangeAspect="1"/>
          </p:cNvPicPr>
          <p:nvPr/>
        </p:nvPicPr>
        <p:blipFill>
          <a:blip r:embed="rId2"/>
          <a:stretch>
            <a:fillRect/>
          </a:stretch>
        </p:blipFill>
        <p:spPr>
          <a:xfrm>
            <a:off x="11064240" y="6373368"/>
            <a:ext cx="658368" cy="4114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2026-04-08T04:24:22Z</dcterms:created>
  <dcterms:modified xsi:type="dcterms:W3CDTF">2026-04-08T04:24:22Z</dcterms:modified>
</cp:coreProperties>
</file>