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2286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88952" cy="2286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pic>
        <p:nvPicPr>
          <p:cNvPr id="4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4960" y="822960"/>
            <a:ext cx="146304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0" y="1920240"/>
            <a:ext cx="121889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6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0" y="2377440"/>
            <a:ext cx="121889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Reasoning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0" y="2971800"/>
            <a:ext cx="1218895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Identifying Arguments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0" y="3794760"/>
            <a:ext cx="121889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Premises, Counter-Premises &amp; Complex Structures</a:t>
            </a:r>
            <a:endParaRPr 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5029200" y="4480560"/>
            <a:ext cx="2103120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0" y="466344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02  •  Duration: 2 hours  •  Anurag Sir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0" y="5943600"/>
            <a:ext cx="121889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2027 — Critical Reasoning Curriculum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02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Objectives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640080" y="10972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of today, you will be able to: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640080" y="1645920"/>
            <a:ext cx="594360" cy="5943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0080" y="164592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1371600" y="16459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Spot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1371600" y="1938528"/>
            <a:ext cx="10149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Premise indicators (furthermore, moreover, besides…) and Counter-Premise indicators (but, yet, however, despite…).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40080" y="2560320"/>
            <a:ext cx="594360" cy="5943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40080" y="256032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1371600" y="25603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1371600" y="2852928"/>
            <a:ext cx="10149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four-step Conclusion Identification Method to stimuli that have NO indicator words.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40080" y="3474720"/>
            <a:ext cx="594360" cy="5943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347472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1371600" y="34747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Decode</a:t>
            </a:r>
            <a:endParaRPr lang="en-US" sz="1900" dirty="0"/>
          </a:p>
        </p:txBody>
      </p:sp>
      <p:sp>
        <p:nvSpPr>
          <p:cNvPr id="23" name="Text 20"/>
          <p:cNvSpPr/>
          <p:nvPr/>
        </p:nvSpPr>
        <p:spPr>
          <a:xfrm>
            <a:off x="1371600" y="3767328"/>
            <a:ext cx="10149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 arguments with a Main Conclusion and Sub-Conclusions — the trick CLAT uses to hide the real conclusion.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640080" y="4389120"/>
            <a:ext cx="594360" cy="5943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40080" y="438912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800" dirty="0"/>
          </a:p>
        </p:txBody>
      </p:sp>
      <p:sp>
        <p:nvSpPr>
          <p:cNvPr id="26" name="Text 23"/>
          <p:cNvSpPr/>
          <p:nvPr/>
        </p:nvSpPr>
        <p:spPr>
          <a:xfrm>
            <a:off x="1371600" y="43891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</a:t>
            </a:r>
            <a:endParaRPr lang="en-US" sz="1900" dirty="0"/>
          </a:p>
        </p:txBody>
      </p:sp>
      <p:sp>
        <p:nvSpPr>
          <p:cNvPr id="27" name="Text 24"/>
          <p:cNvSpPr/>
          <p:nvPr/>
        </p:nvSpPr>
        <p:spPr>
          <a:xfrm>
            <a:off x="1371600" y="4681728"/>
            <a:ext cx="10149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"Some People Claim…" device and separate the opposing view from the author's real view.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640080" y="5303520"/>
            <a:ext cx="594360" cy="5943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40080" y="530352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800" dirty="0"/>
          </a:p>
        </p:txBody>
      </p:sp>
      <p:sp>
        <p:nvSpPr>
          <p:cNvPr id="30" name="Text 27"/>
          <p:cNvSpPr/>
          <p:nvPr/>
        </p:nvSpPr>
        <p:spPr>
          <a:xfrm>
            <a:off x="1371600" y="530352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</a:t>
            </a:r>
            <a:endParaRPr lang="en-US" sz="1900" dirty="0"/>
          </a:p>
        </p:txBody>
      </p:sp>
      <p:sp>
        <p:nvSpPr>
          <p:cNvPr id="31" name="Text 28"/>
          <p:cNvSpPr/>
          <p:nvPr/>
        </p:nvSpPr>
        <p:spPr>
          <a:xfrm>
            <a:off x="1371600" y="5596128"/>
            <a:ext cx="10149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CLAT-style questions in today's practice test (Section A in-class, Section B homework).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Recall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 — What We Covered in Class 01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097280"/>
            <a:ext cx="5440680" cy="105156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1097280"/>
            <a:ext cx="109728" cy="10515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68680" y="118872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LR Section Size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868680" y="1481328"/>
            <a:ext cx="5120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2026: 26 Qs  |  4 passages  |  ~35 min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6309360" y="1097280"/>
            <a:ext cx="5440680" cy="105156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09360" y="1097280"/>
            <a:ext cx="109728" cy="10515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537960" y="118872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Parts of a Q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6537960" y="1481328"/>
            <a:ext cx="5120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Stimulus → Question Stem → Answer Choices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640080" y="2331720"/>
            <a:ext cx="5440680" cy="105156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0080" y="2331720"/>
            <a:ext cx="109728" cy="10515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68680" y="242316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 vs Fact Set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868680" y="2715768"/>
            <a:ext cx="5120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argument HAS a conclusion. A fact set does NOT.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6309360" y="2331720"/>
            <a:ext cx="5440680" cy="105156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09360" y="2331720"/>
            <a:ext cx="109728" cy="10515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537960" y="242316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Premise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6537960" y="2715768"/>
            <a:ext cx="5120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statement offered as a REASON to support the conclusion.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640080" y="3566160"/>
            <a:ext cx="5440680" cy="105156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40080" y="3566160"/>
            <a:ext cx="109728" cy="10515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868680" y="365760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1700" dirty="0"/>
          </a:p>
        </p:txBody>
      </p:sp>
      <p:sp>
        <p:nvSpPr>
          <p:cNvPr id="30" name="Text 27"/>
          <p:cNvSpPr/>
          <p:nvPr/>
        </p:nvSpPr>
        <p:spPr>
          <a:xfrm>
            <a:off x="868680" y="3950208"/>
            <a:ext cx="5120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author wants you to ACCEPT.</a:t>
            </a:r>
            <a:endParaRPr lang="en-US" sz="1400" dirty="0"/>
          </a:p>
        </p:txBody>
      </p:sp>
      <p:sp>
        <p:nvSpPr>
          <p:cNvPr id="31" name="Shape 28"/>
          <p:cNvSpPr/>
          <p:nvPr/>
        </p:nvSpPr>
        <p:spPr>
          <a:xfrm>
            <a:off x="6309360" y="3566160"/>
            <a:ext cx="5440680" cy="105156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309360" y="3566160"/>
            <a:ext cx="109728" cy="10515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537960" y="365760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Premise Indicators</a:t>
            </a:r>
            <a:endParaRPr lang="en-US" sz="1700" dirty="0"/>
          </a:p>
        </p:txBody>
      </p:sp>
      <p:sp>
        <p:nvSpPr>
          <p:cNvPr id="34" name="Text 31"/>
          <p:cNvSpPr/>
          <p:nvPr/>
        </p:nvSpPr>
        <p:spPr>
          <a:xfrm>
            <a:off x="6537960" y="3950208"/>
            <a:ext cx="5120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because, since, for, given that, due to, owing to…</a:t>
            </a:r>
            <a:endParaRPr lang="en-US" sz="1400" dirty="0"/>
          </a:p>
        </p:txBody>
      </p:sp>
      <p:sp>
        <p:nvSpPr>
          <p:cNvPr id="35" name="Shape 32"/>
          <p:cNvSpPr/>
          <p:nvPr/>
        </p:nvSpPr>
        <p:spPr>
          <a:xfrm>
            <a:off x="640080" y="4800600"/>
            <a:ext cx="5440680" cy="105156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640080" y="4800600"/>
            <a:ext cx="109728" cy="10515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868680" y="489204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 Indicators</a:t>
            </a:r>
            <a:endParaRPr lang="en-US" sz="1700" dirty="0"/>
          </a:p>
        </p:txBody>
      </p:sp>
      <p:sp>
        <p:nvSpPr>
          <p:cNvPr id="38" name="Text 35"/>
          <p:cNvSpPr/>
          <p:nvPr/>
        </p:nvSpPr>
        <p:spPr>
          <a:xfrm>
            <a:off x="868680" y="5184648"/>
            <a:ext cx="5120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thus, therefore, hence, so, clearly, consequently…</a:t>
            </a:r>
            <a:endParaRPr lang="en-US" sz="1400" dirty="0"/>
          </a:p>
        </p:txBody>
      </p:sp>
      <p:sp>
        <p:nvSpPr>
          <p:cNvPr id="39" name="Shape 36"/>
          <p:cNvSpPr/>
          <p:nvPr/>
        </p:nvSpPr>
        <p:spPr>
          <a:xfrm>
            <a:off x="6309360" y="4800600"/>
            <a:ext cx="5440680" cy="105156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6309360" y="4800600"/>
            <a:ext cx="109728" cy="10515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6537960" y="489204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Q-Types, 4 Families</a:t>
            </a:r>
            <a:endParaRPr lang="en-US" sz="1700" dirty="0"/>
          </a:p>
        </p:txBody>
      </p:sp>
      <p:sp>
        <p:nvSpPr>
          <p:cNvPr id="42" name="Text 39"/>
          <p:cNvSpPr/>
          <p:nvPr/>
        </p:nvSpPr>
        <p:spPr>
          <a:xfrm>
            <a:off x="6537960" y="5184648"/>
            <a:ext cx="5120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 · Help · Hurt · Disprove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Picture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Today's Class Matters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4/30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640080" y="10515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year's students who LOST marks in LR shared one common error: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640080" y="1554480"/>
            <a:ext cx="10972800" cy="822960"/>
          </a:xfrm>
          <a:prstGeom prst="rect">
            <a:avLst/>
          </a:prstGeom>
          <a:solidFill>
            <a:srgbClr val="FFE8DC"/>
          </a:solidFill>
          <a:ln w="19050">
            <a:solidFill>
              <a:srgbClr val="FF6B3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14400" y="1627632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treated every "however" and "but" the same way — and they assumed the first sentence was always the conclusion.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640080" y="2606040"/>
            <a:ext cx="10972800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40080" y="2606040"/>
            <a:ext cx="137160" cy="11887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14400" y="269748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loves to HIDE the conclusion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914400" y="3063240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real conclusion often sits in the MIDDLE of the passage. Sub-conclusions at the end (with "therefore") are decoys.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40080" y="3913632"/>
            <a:ext cx="10972800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0080" y="3913632"/>
            <a:ext cx="137160" cy="11887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914400" y="4005072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"However" is a double-edged sword</a:t>
            </a:r>
            <a:endParaRPr lang="en-US" sz="1900" dirty="0"/>
          </a:p>
        </p:txBody>
      </p:sp>
      <p:sp>
        <p:nvSpPr>
          <p:cNvPr id="21" name="Text 18"/>
          <p:cNvSpPr/>
          <p:nvPr/>
        </p:nvSpPr>
        <p:spPr>
          <a:xfrm>
            <a:off x="914400" y="4370832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Sometimes it flags a counter-premise. Sometimes it flags the author pivoting to their real view. You must learn to tell these apart.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640080" y="5221224"/>
            <a:ext cx="10972800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40080" y="5221224"/>
            <a:ext cx="137160" cy="11887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14400" y="5312664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No-indicator passages are now the norm</a:t>
            </a:r>
            <a:endParaRPr lang="en-US" sz="1900" dirty="0"/>
          </a:p>
        </p:txBody>
      </p:sp>
      <p:sp>
        <p:nvSpPr>
          <p:cNvPr id="25" name="Text 22"/>
          <p:cNvSpPr/>
          <p:nvPr/>
        </p:nvSpPr>
        <p:spPr>
          <a:xfrm>
            <a:off x="914400" y="5678424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Editorial-style passages in recent CLATs often have ZERO indicator words. The Conclusion ID Method becomes essential.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an Argument — Deepened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5/30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640080" y="10515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argument is built from FIVE kinds of statement: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640080" y="1600200"/>
            <a:ext cx="640080" cy="64008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0080" y="16002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63040" y="1627632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PREMISE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1463040" y="1929384"/>
            <a:ext cx="10241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reason given to support the conclusion.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40080" y="246888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40080" y="24688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463040" y="2496312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PREMISE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1463040" y="2798064"/>
            <a:ext cx="10241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extra reason, layered on. ("Moreover…", "Besides…")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40080" y="3337560"/>
            <a:ext cx="640080" cy="64008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33375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1463040" y="3364992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COUNTER-PREMISE</a:t>
            </a:r>
            <a:endParaRPr lang="en-US" sz="1900" dirty="0"/>
          </a:p>
        </p:txBody>
      </p:sp>
      <p:sp>
        <p:nvSpPr>
          <p:cNvPr id="23" name="Text 20"/>
          <p:cNvSpPr/>
          <p:nvPr/>
        </p:nvSpPr>
        <p:spPr>
          <a:xfrm>
            <a:off x="1463040" y="3666744"/>
            <a:ext cx="10241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opposing idea raised ONLY to dismiss it. ("However…", "Despite…")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640080" y="420624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40080" y="42062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1463040" y="4233672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SUB-CONCLUSION</a:t>
            </a:r>
            <a:endParaRPr lang="en-US" sz="1900" dirty="0"/>
          </a:p>
        </p:txBody>
      </p:sp>
      <p:sp>
        <p:nvSpPr>
          <p:cNvPr id="27" name="Text 24"/>
          <p:cNvSpPr/>
          <p:nvPr/>
        </p:nvSpPr>
        <p:spPr>
          <a:xfrm>
            <a:off x="1463040" y="4535424"/>
            <a:ext cx="10241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mini-conclusion. It proves a premise but is itself supported by deeper premises.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640080" y="5074920"/>
            <a:ext cx="640080" cy="64008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40080" y="50749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000" dirty="0"/>
          </a:p>
        </p:txBody>
      </p:sp>
      <p:sp>
        <p:nvSpPr>
          <p:cNvPr id="30" name="Text 27"/>
          <p:cNvSpPr/>
          <p:nvPr/>
        </p:nvSpPr>
        <p:spPr>
          <a:xfrm>
            <a:off x="1463040" y="5102352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CONCLUSION</a:t>
            </a:r>
            <a:endParaRPr lang="en-US" sz="1900" dirty="0"/>
          </a:p>
        </p:txBody>
      </p:sp>
      <p:sp>
        <p:nvSpPr>
          <p:cNvPr id="31" name="Text 28"/>
          <p:cNvSpPr/>
          <p:nvPr/>
        </p:nvSpPr>
        <p:spPr>
          <a:xfrm>
            <a:off x="1463040" y="5404104"/>
            <a:ext cx="10241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final claim the author wants YOU to accept.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640080" y="5989320"/>
            <a:ext cx="10972800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822960" y="5989320"/>
            <a:ext cx="10607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mission: learn to TAG every sentence with one of these five labels.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Indicator Words — You Already Know Two Types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188720"/>
            <a:ext cx="5486400" cy="2468880"/>
          </a:xfrm>
          <a:prstGeom prst="rect">
            <a:avLst/>
          </a:prstGeom>
          <a:solidFill>
            <a:srgbClr val="F8FAFC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1188720"/>
            <a:ext cx="5486400" cy="4114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0080" y="118872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PREMISE INDICATORS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868680" y="1691640"/>
            <a:ext cx="50292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· since · for · given that · due to · owing to · for the reason that · as indicated by · in that · we know this by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309360" y="1188720"/>
            <a:ext cx="5257800" cy="2468880"/>
          </a:xfrm>
          <a:prstGeom prst="rect">
            <a:avLst/>
          </a:prstGeom>
          <a:solidFill>
            <a:srgbClr val="F8FAF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09360" y="1188720"/>
            <a:ext cx="5257800" cy="4114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09360" y="1188720"/>
            <a:ext cx="5257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 INDICATORS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6537960" y="1691640"/>
            <a:ext cx="4800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thus · therefore · hence · so · consequently · as a result · accordingly · clearly · must be that · shows that · follows that · for this reason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640080" y="3931920"/>
            <a:ext cx="10972800" cy="237744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68680" y="402336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 — Two New Families</a:t>
            </a:r>
            <a:endParaRPr lang="en-US" sz="1900" dirty="0"/>
          </a:p>
        </p:txBody>
      </p:sp>
      <p:sp>
        <p:nvSpPr>
          <p:cNvPr id="21" name="Text 18"/>
          <p:cNvSpPr/>
          <p:nvPr/>
        </p:nvSpPr>
        <p:spPr>
          <a:xfrm>
            <a:off x="868680" y="448056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ADDITIONAL PREMISE INDICATORS   →   furthermore · moreover · besides · in addition · what's more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868680" y="5029200"/>
            <a:ext cx="10515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COUNTER-PREMISE INDICATORS   →   but · yet · however · although · even though · despite · in spite of · on the other hand · admittedly · still · whereas · in contrast · after all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1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Premise — Definition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097280"/>
            <a:ext cx="10972800" cy="10972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118872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ADDITIONAL PREMISE is an extra premise that the author layers on top of a base premise to reinforce the conclusion.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640080" y="24688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features: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640080" y="2926080"/>
            <a:ext cx="164592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14400" y="2880360"/>
            <a:ext cx="10607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a PREMISE (not a conclusion) — it supports, it is not supported.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640080" y="3429000"/>
            <a:ext cx="164592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14400" y="3383280"/>
            <a:ext cx="10607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ADDITIONAL — it piles on after an initial premise has been given.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640080" y="3931920"/>
            <a:ext cx="164592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14400" y="3886200"/>
            <a:ext cx="10607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often REMOVABLE — the argument usually survives if you cut it out.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640080" y="4434840"/>
            <a:ext cx="164592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14400" y="4389120"/>
            <a:ext cx="10607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Introduced by: furthermore · moreover · besides · in addition · what's more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640080" y="5120640"/>
            <a:ext cx="10972800" cy="123444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68680" y="525780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Weaken question, attack the LINK between the MAIN premise and the conclusion — not an additional premise. Additional premises are layered support; removing one rarely kills the argument.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Metro Fares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Premise — Example 1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097280"/>
            <a:ext cx="10972800" cy="219456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118872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STIMULUS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868680" y="1463040"/>
            <a:ext cx="105156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Delhi Metro should </a:t>
            </a:r>
            <a:pPr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 back the recent fare hike</a:t>
            </a:r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because </a:t>
            </a:r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ridership has dropped by 14% since the new tariff came in. </a:t>
            </a:r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Furthermore, </a:t>
            </a:r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higher fare pushes commuters back to cars, worsening the AQI that DMRC itself claims to improve.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640080" y="34747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BREAKDOWN: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40080" y="3840480"/>
            <a:ext cx="3749040" cy="68580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40080" y="3840480"/>
            <a:ext cx="3749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Conclusion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4389120" y="3840480"/>
            <a:ext cx="722376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16A34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572000" y="3840480"/>
            <a:ext cx="69494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 Delhi Metro should roll back the recent fare hike."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640080" y="4617720"/>
            <a:ext cx="3749040" cy="6858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0080" y="4617720"/>
            <a:ext cx="3749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Premise (after "because")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4389120" y="4617720"/>
            <a:ext cx="722376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572000" y="4617720"/>
            <a:ext cx="69494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"Ridership has dropped by 14% since the new tariff."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>
            <a:off x="640080" y="5394960"/>
            <a:ext cx="3749040" cy="68580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40080" y="5394960"/>
            <a:ext cx="3749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Premise (after "Furthermore")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4389120" y="5394960"/>
            <a:ext cx="722376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2563EB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0" y="5394960"/>
            <a:ext cx="69494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"Higher fare pushes commuters back to cars, worsening the AQI."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 Laws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Premise — Example 2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097280"/>
            <a:ext cx="10972800" cy="237744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118872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STIMULUS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868680" y="1463040"/>
            <a:ext cx="105156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guaranteed Minimum Support Price (MSP) for all 23 notified crops is </a:t>
            </a:r>
            <a:pPr indent="0" marL="0">
              <a:buNone/>
            </a:pPr>
            <a:r>
              <a:rPr lang="en-US" sz="17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 for Indian farmers. </a:t>
            </a:r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a legal MSP floor, farmers remain hostage to private traders who collude on procurement prices. </a:t>
            </a:r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Moreover, </a:t>
            </a:r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Swaminathan Committee data from 2006 already showed that market prices for pulses and oilseeds routinely fall 20–30% below the cost of cultivation. </a:t>
            </a:r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addition, </a:t>
            </a:r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major agricultural economy — from the EU to the United States — offers equivalent price guarantees.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640080" y="36118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THEM: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40080" y="3977640"/>
            <a:ext cx="3474720" cy="2331720"/>
          </a:xfrm>
          <a:prstGeom prst="rect">
            <a:avLst/>
          </a:prstGeom>
          <a:solidFill>
            <a:srgbClr val="F0FDF4"/>
          </a:solidFill>
          <a:ln w="9525">
            <a:solidFill>
              <a:srgbClr val="16A34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40080" y="402336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 × 1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822960" y="4389120"/>
            <a:ext cx="320040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MSP is essential for Indian farmers.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4297680" y="3977640"/>
            <a:ext cx="3474720" cy="2331720"/>
          </a:xfrm>
          <a:prstGeom prst="rect">
            <a:avLst/>
          </a:prstGeom>
          <a:solidFill>
            <a:srgbClr val="EFF6FF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297680" y="402336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PREMISE × 1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4480560" y="4389120"/>
            <a:ext cx="320040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Traders collude on procurement prices.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7955280" y="3977640"/>
            <a:ext cx="3657600" cy="2331720"/>
          </a:xfrm>
          <a:prstGeom prst="rect">
            <a:avLst/>
          </a:prstGeom>
          <a:solidFill>
            <a:srgbClr val="FFE8DC"/>
          </a:solidFill>
          <a:ln w="9525">
            <a:solidFill>
              <a:srgbClr val="FF6B35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955280" y="402336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PREMISES × 2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8138160" y="4389120"/>
            <a:ext cx="3383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Swaminathan data: market prices 20–30% below cost.</a:t>
            </a:r>
            <a:endParaRPr lang="en-US" sz="1400" dirty="0"/>
          </a:p>
          <a:p>
            <a:pPr indent="0" marL="0">
              <a:buNone/>
            </a:pPr>
            <a:r>
              <a:rPr lang="en-US" sz="14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Every major economy (EU, US) does this too.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2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Counter-Premise — Definition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097280"/>
            <a:ext cx="10972800" cy="123444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1188720"/>
            <a:ext cx="105156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COUNTER-PREMISE is a statement that goes AGAINST the author's conclusion — the author raises it only to acknowledge and then dismiss it.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640080" y="25603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the author raise a counter-premise?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640080" y="3017520"/>
            <a:ext cx="164592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14400" y="2971800"/>
            <a:ext cx="10607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appear fair-minded ("Yes, I've considered the other side too…")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640080" y="3474720"/>
            <a:ext cx="164592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14400" y="3429000"/>
            <a:ext cx="10607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pre-empt an obvious objection the reader might raise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640080" y="3931920"/>
            <a:ext cx="164592" cy="164592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14400" y="3886200"/>
            <a:ext cx="10607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set up a strong contrast so the real argument lands harder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640080" y="4663440"/>
            <a:ext cx="10972800" cy="1645920"/>
          </a:xfrm>
          <a:prstGeom prst="rect">
            <a:avLst/>
          </a:prstGeom>
          <a:solidFill>
            <a:srgbClr val="FEF3C7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68680" y="4754880"/>
            <a:ext cx="10515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counter-premise is NOT the author's view. If you pick the counter-premise as the "main point" or "author's view", you lose the mark. CLAT writes wrong-answer traps that quote the counter-premise verbatim.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Memorise This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Counter-Premise Indicators — The Full List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188720"/>
            <a:ext cx="2651760" cy="54864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080" y="118872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3429000" y="1188720"/>
            <a:ext cx="2651760" cy="54864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429000" y="118872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6217920" y="1188720"/>
            <a:ext cx="2651760" cy="54864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217920" y="118872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however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9006840" y="1188720"/>
            <a:ext cx="2651760" cy="54864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006840" y="118872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other hand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640080" y="1874520"/>
            <a:ext cx="2651760" cy="54864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0080" y="187452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admittedly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3429000" y="1874520"/>
            <a:ext cx="2651760" cy="54864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3429000" y="187452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contrast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>
            <a:off x="6217920" y="1874520"/>
            <a:ext cx="2651760" cy="54864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217920" y="187452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although</a:t>
            </a:r>
            <a:endParaRPr lang="en-US" sz="1800" dirty="0"/>
          </a:p>
        </p:txBody>
      </p:sp>
      <p:sp>
        <p:nvSpPr>
          <p:cNvPr id="25" name="Shape 22"/>
          <p:cNvSpPr/>
          <p:nvPr/>
        </p:nvSpPr>
        <p:spPr>
          <a:xfrm>
            <a:off x="9006840" y="1874520"/>
            <a:ext cx="2651760" cy="54864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9006840" y="187452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though</a:t>
            </a:r>
            <a:endParaRPr lang="en-US" sz="1800" dirty="0"/>
          </a:p>
        </p:txBody>
      </p:sp>
      <p:sp>
        <p:nvSpPr>
          <p:cNvPr id="27" name="Shape 24"/>
          <p:cNvSpPr/>
          <p:nvPr/>
        </p:nvSpPr>
        <p:spPr>
          <a:xfrm>
            <a:off x="640080" y="2560320"/>
            <a:ext cx="2651760" cy="54864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40080" y="256032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</a:t>
            </a:r>
            <a:endParaRPr lang="en-US" sz="1800" dirty="0"/>
          </a:p>
        </p:txBody>
      </p:sp>
      <p:sp>
        <p:nvSpPr>
          <p:cNvPr id="29" name="Shape 26"/>
          <p:cNvSpPr/>
          <p:nvPr/>
        </p:nvSpPr>
        <p:spPr>
          <a:xfrm>
            <a:off x="3429000" y="2560320"/>
            <a:ext cx="2651760" cy="54864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3429000" y="256032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whereas</a:t>
            </a:r>
            <a:endParaRPr lang="en-US" sz="1800" dirty="0"/>
          </a:p>
        </p:txBody>
      </p:sp>
      <p:sp>
        <p:nvSpPr>
          <p:cNvPr id="31" name="Shape 28"/>
          <p:cNvSpPr/>
          <p:nvPr/>
        </p:nvSpPr>
        <p:spPr>
          <a:xfrm>
            <a:off x="6217920" y="2560320"/>
            <a:ext cx="2651760" cy="54864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217920" y="256032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spite of</a:t>
            </a:r>
            <a:endParaRPr lang="en-US" sz="1800" dirty="0"/>
          </a:p>
        </p:txBody>
      </p:sp>
      <p:sp>
        <p:nvSpPr>
          <p:cNvPr id="33" name="Shape 30"/>
          <p:cNvSpPr/>
          <p:nvPr/>
        </p:nvSpPr>
        <p:spPr>
          <a:xfrm>
            <a:off x="9006840" y="2560320"/>
            <a:ext cx="2651760" cy="54864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9006840" y="256032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despite</a:t>
            </a:r>
            <a:endParaRPr lang="en-US" sz="1800" dirty="0"/>
          </a:p>
        </p:txBody>
      </p:sp>
      <p:sp>
        <p:nvSpPr>
          <p:cNvPr id="35" name="Shape 32"/>
          <p:cNvSpPr/>
          <p:nvPr/>
        </p:nvSpPr>
        <p:spPr>
          <a:xfrm>
            <a:off x="640080" y="3246120"/>
            <a:ext cx="2651760" cy="54864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40080" y="324612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all</a:t>
            </a:r>
            <a:endParaRPr lang="en-US" sz="1800" dirty="0"/>
          </a:p>
        </p:txBody>
      </p:sp>
      <p:sp>
        <p:nvSpPr>
          <p:cNvPr id="37" name="Shape 34"/>
          <p:cNvSpPr/>
          <p:nvPr/>
        </p:nvSpPr>
        <p:spPr>
          <a:xfrm>
            <a:off x="640080" y="3794760"/>
            <a:ext cx="10972800" cy="251460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868680" y="3886200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TESTS when you see one of these words</a:t>
            </a:r>
            <a:endParaRPr lang="en-US" sz="1800" dirty="0"/>
          </a:p>
        </p:txBody>
      </p:sp>
      <p:sp>
        <p:nvSpPr>
          <p:cNvPr id="39" name="Text 36"/>
          <p:cNvSpPr/>
          <p:nvPr/>
        </p:nvSpPr>
        <p:spPr>
          <a:xfrm>
            <a:off x="868680" y="429768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Direction test</a:t>
            </a:r>
            <a:endParaRPr lang="en-US" sz="1700" dirty="0"/>
          </a:p>
        </p:txBody>
      </p:sp>
      <p:sp>
        <p:nvSpPr>
          <p:cNvPr id="40" name="Text 37"/>
          <p:cNvSpPr/>
          <p:nvPr/>
        </p:nvSpPr>
        <p:spPr>
          <a:xfrm>
            <a:off x="4114800" y="42976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what follows go AGAINST the conclusion? If yes → counter-premise.</a:t>
            </a:r>
            <a:endParaRPr lang="en-US" sz="1600" dirty="0"/>
          </a:p>
        </p:txBody>
      </p:sp>
      <p:sp>
        <p:nvSpPr>
          <p:cNvPr id="41" name="Text 38"/>
          <p:cNvSpPr/>
          <p:nvPr/>
        </p:nvSpPr>
        <p:spPr>
          <a:xfrm>
            <a:off x="868680" y="493776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Speaker test</a:t>
            </a:r>
            <a:endParaRPr lang="en-US" sz="1700" dirty="0"/>
          </a:p>
        </p:txBody>
      </p:sp>
      <p:sp>
        <p:nvSpPr>
          <p:cNvPr id="42" name="Text 39"/>
          <p:cNvSpPr/>
          <p:nvPr/>
        </p:nvSpPr>
        <p:spPr>
          <a:xfrm>
            <a:off x="4114800" y="493776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author himself endorsing this, or attributing it to "critics" / "some people"?</a:t>
            </a:r>
            <a:endParaRPr lang="en-US" sz="1600" dirty="0"/>
          </a:p>
        </p:txBody>
      </p:sp>
      <p:sp>
        <p:nvSpPr>
          <p:cNvPr id="43" name="Text 40"/>
          <p:cNvSpPr/>
          <p:nvPr/>
        </p:nvSpPr>
        <p:spPr>
          <a:xfrm>
            <a:off x="868680" y="557784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Next-sentence test</a:t>
            </a:r>
            <a:endParaRPr lang="en-US" sz="1700" dirty="0"/>
          </a:p>
        </p:txBody>
      </p:sp>
      <p:sp>
        <p:nvSpPr>
          <p:cNvPr id="44" name="Text 41"/>
          <p:cNvSpPr/>
          <p:nvPr/>
        </p:nvSpPr>
        <p:spPr>
          <a:xfrm>
            <a:off x="4114800" y="55778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follows the counter? If another "but/however" brings the author back → it WAS a counter-premise.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Reservation Policy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Counter-Premise — Example 1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097280"/>
            <a:ext cx="10972800" cy="237744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118872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STIMULUS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868680" y="1463040"/>
            <a:ext cx="105156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Admittedly, </a:t>
            </a:r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10% EWS reservation has been called economically blind because income cannot substitute for historical social disadvantage. </a:t>
            </a:r>
            <a:pPr indent="0" marL="0">
              <a:buNone/>
            </a:pPr>
            <a:r>
              <a:rPr lang="en-US" sz="17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 </a:t>
            </a:r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policy </a:t>
            </a:r>
            <a:pPr indent="0" marL="0">
              <a:buNone/>
            </a:pPr>
            <a:r>
              <a:rPr lang="en-US" sz="17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addresses a real inequality </a:t>
            </a:r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caste-based quotas alone cannot reach: the upper-caste farm labourer's son competing against the urban professional's child. A blanket dismissal of EWS ignores this gap.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640080" y="3657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EACH PART: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40080" y="4023360"/>
            <a:ext cx="3017520" cy="5029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40080" y="4023360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Counter-Premise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3657600" y="4023360"/>
            <a:ext cx="795528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FF6B3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840480" y="4023360"/>
            <a:ext cx="7680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"EWS has been called economically blind…" — raised with "Admittedly"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640080" y="4590288"/>
            <a:ext cx="3017520" cy="502920"/>
          </a:xfrm>
          <a:prstGeom prst="rect">
            <a:avLst/>
          </a:prstGeom>
          <a:solidFill>
            <a:srgbClr val="64748B"/>
          </a:solidFill>
          <a:ln w="12700">
            <a:solidFill>
              <a:srgbClr val="64748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0080" y="4590288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Pivot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3657600" y="4590288"/>
            <a:ext cx="795528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64748B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3840480" y="4590288"/>
            <a:ext cx="7680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"Yet" → author turns away from the counter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640080" y="5157216"/>
            <a:ext cx="3017520" cy="5029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40080" y="5157216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3657600" y="5157216"/>
            <a:ext cx="795528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16A34A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3840480" y="5157216"/>
            <a:ext cx="7680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policy addresses a real inequality caste quotas miss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640080" y="5724144"/>
            <a:ext cx="3017520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40080" y="5724144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Supporting Premise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3657600" y="5724144"/>
            <a:ext cx="795528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3840480" y="5724144"/>
            <a:ext cx="7680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Upper-caste farm labourer's son vs urban professional's child example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 Vehicles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Counter-Premise — Example 2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097280"/>
            <a:ext cx="10972800" cy="237744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118872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STIMULUS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868680" y="1463040"/>
            <a:ext cx="105156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India's FAME-II subsidy for electric two-wheelers </a:t>
            </a:r>
            <a:pPr indent="0" marL="0">
              <a:buNone/>
            </a:pPr>
            <a:r>
              <a:rPr lang="en-US" sz="2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should be extended till 2028. </a:t>
            </a:r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Critics point out that EV subsidies mostly benefit middle-class buyers in Tier-1 cities, and that 70% of India's grid is still coal-fired. </a:t>
            </a:r>
            <a:pPr indent="0" marL="0">
              <a:buNone/>
            </a:pPr>
            <a:r>
              <a:rPr lang="en-US" sz="2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However, </a:t>
            </a:r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ending subsidies now would collapse domestic EV manufacturing before it reaches scale economics — and </a:t>
            </a:r>
            <a:pPr indent="0" marL="0">
              <a:buNone/>
            </a:pPr>
            <a:r>
              <a:rPr lang="en-US" sz="2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despite </a:t>
            </a:r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coal-grid concern, an EV charged on the dirtiest Indian grid still emits 35% less CO₂ than an equivalent ICE scooter, per IIT-Kanpur data.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640080" y="36576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NOTICE: TWO counter-premise moments, one conclusion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40080" y="4114800"/>
            <a:ext cx="365760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40080" y="4114800"/>
            <a:ext cx="3657600" cy="4114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40080" y="411480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Counter-Premise 1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777240" y="4617720"/>
            <a:ext cx="34747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"Critics point out EV subsidies benefit Tier-1 middle class."  → raised and then walled off by "However".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640080" y="4114800"/>
            <a:ext cx="365760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0080" y="4114800"/>
            <a:ext cx="3657600" cy="4114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411480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Counter-Premise 2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777240" y="4617720"/>
            <a:ext cx="34747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"70% of India's grid is still coal-fired."  → dismissed by "despite" + IIT-K data.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640080" y="4114800"/>
            <a:ext cx="365760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40080" y="4114800"/>
            <a:ext cx="3657600" cy="41148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40080" y="411480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777240" y="4617720"/>
            <a:ext cx="34747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FAME-II subsidy should be extended till 2028.  (STATED IN SENTENCE 1.)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640080" y="4114800"/>
            <a:ext cx="1097280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40080" y="4114800"/>
            <a:ext cx="352044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40080" y="4114800"/>
            <a:ext cx="3520440" cy="4114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4114800"/>
            <a:ext cx="3520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Counter-Premise 1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777240" y="4617720"/>
            <a:ext cx="32461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"Critics point out EV subsidies benefit Tier-1 middle class."  → raised, walled off by "However".</a:t>
            </a:r>
            <a:endParaRPr lang="en-US" sz="1400" dirty="0"/>
          </a:p>
        </p:txBody>
      </p:sp>
      <p:sp>
        <p:nvSpPr>
          <p:cNvPr id="32" name="Shape 29"/>
          <p:cNvSpPr/>
          <p:nvPr/>
        </p:nvSpPr>
        <p:spPr>
          <a:xfrm>
            <a:off x="4434840" y="4114800"/>
            <a:ext cx="352044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4434840" y="4114800"/>
            <a:ext cx="3520440" cy="4114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4434840" y="4114800"/>
            <a:ext cx="3520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Counter-Premise 2</a:t>
            </a:r>
            <a:endParaRPr lang="en-US" sz="1600" dirty="0"/>
          </a:p>
        </p:txBody>
      </p:sp>
      <p:sp>
        <p:nvSpPr>
          <p:cNvPr id="35" name="Text 32"/>
          <p:cNvSpPr/>
          <p:nvPr/>
        </p:nvSpPr>
        <p:spPr>
          <a:xfrm>
            <a:off x="4572000" y="4617720"/>
            <a:ext cx="32461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"70% of India's grid is still coal-fired."  → dismissed by "despite" + IIT-K data.</a:t>
            </a:r>
            <a:endParaRPr lang="en-US" sz="1400" dirty="0"/>
          </a:p>
        </p:txBody>
      </p:sp>
      <p:sp>
        <p:nvSpPr>
          <p:cNvPr id="36" name="Shape 33"/>
          <p:cNvSpPr/>
          <p:nvPr/>
        </p:nvSpPr>
        <p:spPr>
          <a:xfrm>
            <a:off x="8229600" y="4114800"/>
            <a:ext cx="352044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8229600" y="4114800"/>
            <a:ext cx="3520440" cy="41148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8229600" y="4114800"/>
            <a:ext cx="3520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1600" dirty="0"/>
          </a:p>
        </p:txBody>
      </p:sp>
      <p:sp>
        <p:nvSpPr>
          <p:cNvPr id="39" name="Text 36"/>
          <p:cNvSpPr/>
          <p:nvPr/>
        </p:nvSpPr>
        <p:spPr>
          <a:xfrm>
            <a:off x="8366760" y="4617720"/>
            <a:ext cx="32461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FAME-II subsidy should be extended till 2028.  (Sentence 1 of the passage.)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2-min Challenge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Drill — Tag Each Sentence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097280"/>
            <a:ext cx="10972800" cy="228600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1234440"/>
            <a:ext cx="1051560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(1) </a:t>
            </a:r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should ratify the ICC's Rome Statute. </a:t>
            </a:r>
            <a:pPr indent="0" marL="0">
              <a:buNone/>
            </a:pPr>
            <a:r>
              <a:rPr lang="en-US" sz="17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(2) </a:t>
            </a:r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constitutional scheme already permits international accountability. </a:t>
            </a:r>
            <a:pPr indent="0" marL="0">
              <a:buNone/>
            </a:pPr>
            <a:r>
              <a:rPr lang="en-US" sz="17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(3) </a:t>
            </a:r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Moreover, ratification would give Indian victims of cross-border crimes a forum. </a:t>
            </a:r>
            <a:pPr indent="0" marL="0">
              <a:buNone/>
            </a:pPr>
            <a:r>
              <a:rPr lang="en-US" sz="17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(4) </a:t>
            </a:r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Admittedly, some argue the Statute dilutes sovereignty, </a:t>
            </a:r>
            <a:pPr indent="0" marL="0">
              <a:buNone/>
            </a:pPr>
            <a:r>
              <a:rPr lang="en-US" sz="17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(5) </a:t>
            </a:r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the ICC's complementarity principle means it acts only where national courts fail — which is a safeguard, not a threat.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640080" y="35661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task: match each numbered sentence to its label.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640080" y="3977640"/>
            <a:ext cx="502920" cy="41148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40080" y="3977640"/>
            <a:ext cx="502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(1)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234440" y="397764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1645920" y="3977640"/>
            <a:ext cx="9601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Conclusion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640080" y="4434840"/>
            <a:ext cx="502920" cy="41148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40080" y="4434840"/>
            <a:ext cx="502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(2)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234440" y="443484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1645920" y="4434840"/>
            <a:ext cx="9601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Premise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640080" y="4892040"/>
            <a:ext cx="502920" cy="4114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40080" y="4892040"/>
            <a:ext cx="502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(3)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1234440" y="489204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1645920" y="4892040"/>
            <a:ext cx="9601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Premise</a:t>
            </a:r>
            <a:endParaRPr lang="en-US" sz="1700" dirty="0"/>
          </a:p>
        </p:txBody>
      </p:sp>
      <p:sp>
        <p:nvSpPr>
          <p:cNvPr id="26" name="Shape 23"/>
          <p:cNvSpPr/>
          <p:nvPr/>
        </p:nvSpPr>
        <p:spPr>
          <a:xfrm>
            <a:off x="640080" y="5349240"/>
            <a:ext cx="502920" cy="41148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40080" y="5349240"/>
            <a:ext cx="502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(4)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1234440" y="534924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1645920" y="5349240"/>
            <a:ext cx="9601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Counter-Premise</a:t>
            </a:r>
            <a:endParaRPr lang="en-US" sz="1700" dirty="0"/>
          </a:p>
        </p:txBody>
      </p:sp>
      <p:sp>
        <p:nvSpPr>
          <p:cNvPr id="30" name="Shape 27"/>
          <p:cNvSpPr/>
          <p:nvPr/>
        </p:nvSpPr>
        <p:spPr>
          <a:xfrm>
            <a:off x="640080" y="5806440"/>
            <a:ext cx="502920" cy="41148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40080" y="5806440"/>
            <a:ext cx="502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(5)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1234440" y="580644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33" name="Text 30"/>
          <p:cNvSpPr/>
          <p:nvPr/>
        </p:nvSpPr>
        <p:spPr>
          <a:xfrm>
            <a:off x="1645920" y="5806440"/>
            <a:ext cx="9601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Premise (responding to the counter)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Arguments Without Indicator Words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097280"/>
            <a:ext cx="10972800" cy="105156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1188720"/>
            <a:ext cx="10515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every passage hands you a "therefore" or a "because". On CLAT, 40–50% of LR editorials have ZERO indicator words.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640080" y="22860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— find the conclusion: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640080" y="2697480"/>
            <a:ext cx="10972800" cy="128016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68680" y="2788920"/>
            <a:ext cx="1051560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Patna has added 1.2 lakh new vehicles in the last three years. Road-widening has halted since 2023. Traffic jams on Bailey Road now routinely cross 45 minutes in peak hours. The state government must immediately restart urban road expansion.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640080" y="41605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"thus". No "because". How do you find the conclusion?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640080" y="4617720"/>
            <a:ext cx="10972800" cy="169164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68680" y="4709160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CONCLUSION IDENTIFICATION METHOD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868680" y="5029200"/>
            <a:ext cx="10515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Arrange the statements so that ONE is forced to be the conclusion and the REST are forced to be premises. The arrangement that actually makes logical sense is correct.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868680" y="585216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"Does sentence X follow FROM the others?" — if yes, X is the conclusion.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4-Step Framework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Conclusion Identification Method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097280"/>
            <a:ext cx="10972800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1097280"/>
            <a:ext cx="1097280" cy="11887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0080" y="1097280"/>
            <a:ext cx="10972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4000" dirty="0"/>
          </a:p>
        </p:txBody>
      </p:sp>
      <p:sp>
        <p:nvSpPr>
          <p:cNvPr id="14" name="Text 11"/>
          <p:cNvSpPr/>
          <p:nvPr/>
        </p:nvSpPr>
        <p:spPr>
          <a:xfrm>
            <a:off x="1920240" y="123444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every statement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1920240" y="160020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 the passage into separate claims. Ignore filler words.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40080" y="2423160"/>
            <a:ext cx="10972800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40080" y="2423160"/>
            <a:ext cx="1097280" cy="11887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0080" y="2423160"/>
            <a:ext cx="10972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4000" dirty="0"/>
          </a:p>
        </p:txBody>
      </p:sp>
      <p:sp>
        <p:nvSpPr>
          <p:cNvPr id="19" name="Text 16"/>
          <p:cNvSpPr/>
          <p:nvPr/>
        </p:nvSpPr>
        <p:spPr>
          <a:xfrm>
            <a:off x="1920240" y="256032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"why?" of each one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920240" y="292608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each claim, is there another claim in the passage that answers the "why?". If yes, the asked claim is the conclusion.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640080" y="3749040"/>
            <a:ext cx="10972800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40080" y="3749040"/>
            <a:ext cx="1097280" cy="11887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40080" y="3749040"/>
            <a:ext cx="10972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4000" dirty="0"/>
          </a:p>
        </p:txBody>
      </p:sp>
      <p:sp>
        <p:nvSpPr>
          <p:cNvPr id="24" name="Text 21"/>
          <p:cNvSpPr/>
          <p:nvPr/>
        </p:nvSpPr>
        <p:spPr>
          <a:xfrm>
            <a:off x="1920240" y="388620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the Support Test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1920240" y="425196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claim is SUPPORTED by the others? That's the conclusion. Which claims do the supporting? Those are premises.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640080" y="5074920"/>
            <a:ext cx="10972800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40080" y="5074920"/>
            <a:ext cx="1097280" cy="11887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40080" y="5074920"/>
            <a:ext cx="10972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4000" dirty="0"/>
          </a:p>
        </p:txBody>
      </p:sp>
      <p:sp>
        <p:nvSpPr>
          <p:cNvPr id="29" name="Text 26"/>
          <p:cNvSpPr/>
          <p:nvPr/>
        </p:nvSpPr>
        <p:spPr>
          <a:xfrm>
            <a:off x="1920240" y="521208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Check: does it make sense?</a:t>
            </a:r>
            <a:endParaRPr lang="en-US" sz="2000" dirty="0"/>
          </a:p>
        </p:txBody>
      </p:sp>
      <p:sp>
        <p:nvSpPr>
          <p:cNvPr id="30" name="Text 27"/>
          <p:cNvSpPr/>
          <p:nvPr/>
        </p:nvSpPr>
        <p:spPr>
          <a:xfrm>
            <a:off x="1920240" y="557784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passage with your labels in place. If the logic flows naturally, you're right.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Applied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 Walkthrough — Bailey Road Passage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097280"/>
            <a:ext cx="10972800" cy="109728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118872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Patna has added 1.2L new vehicles in 3 years.  (B) Road-widening has halted since 2023.  (C) Bailey Road jams cross 45 min.  (D) The state must restart urban road expansion.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640080" y="23317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the method: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640080" y="2697480"/>
            <a:ext cx="2560320" cy="6858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40080" y="2697480"/>
            <a:ext cx="2560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WHY of (A)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3200400" y="2697480"/>
            <a:ext cx="603504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337560" y="2697480"/>
            <a:ext cx="5852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"Why are there 1.2L new vehicles?" — passage doesn't answer.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9235440" y="2697480"/>
            <a:ext cx="2377440" cy="685800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235440" y="2697480"/>
            <a:ext cx="23774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conclusion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640080" y="3447288"/>
            <a:ext cx="2560320" cy="6858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3447288"/>
            <a:ext cx="2560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WHY of (B)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3200400" y="3447288"/>
            <a:ext cx="603504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3337560" y="3447288"/>
            <a:ext cx="5852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"Why has widening halted?" — passage doesn't answer.</a:t>
            </a:r>
            <a:endParaRPr lang="en-US" sz="1800" dirty="0"/>
          </a:p>
        </p:txBody>
      </p:sp>
      <p:sp>
        <p:nvSpPr>
          <p:cNvPr id="24" name="Shape 21"/>
          <p:cNvSpPr/>
          <p:nvPr/>
        </p:nvSpPr>
        <p:spPr>
          <a:xfrm>
            <a:off x="9235440" y="3447288"/>
            <a:ext cx="2377440" cy="685800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9235440" y="3447288"/>
            <a:ext cx="23774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conclusion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640080" y="4197096"/>
            <a:ext cx="2560320" cy="6858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40080" y="4197096"/>
            <a:ext cx="2560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WHY of (C)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3200400" y="4197096"/>
            <a:ext cx="603504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3337560" y="4197096"/>
            <a:ext cx="5852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"Why are the jams so long?" — because of A and B.</a:t>
            </a:r>
            <a:endParaRPr lang="en-US" sz="1800" dirty="0"/>
          </a:p>
        </p:txBody>
      </p:sp>
      <p:sp>
        <p:nvSpPr>
          <p:cNvPr id="30" name="Shape 27"/>
          <p:cNvSpPr/>
          <p:nvPr/>
        </p:nvSpPr>
        <p:spPr>
          <a:xfrm>
            <a:off x="9235440" y="4197096"/>
            <a:ext cx="2377440" cy="685800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9235440" y="4197096"/>
            <a:ext cx="23774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Maybe — but weak</a:t>
            </a:r>
            <a:endParaRPr lang="en-US" sz="1400" dirty="0"/>
          </a:p>
        </p:txBody>
      </p:sp>
      <p:sp>
        <p:nvSpPr>
          <p:cNvPr id="32" name="Shape 29"/>
          <p:cNvSpPr/>
          <p:nvPr/>
        </p:nvSpPr>
        <p:spPr>
          <a:xfrm>
            <a:off x="640080" y="4946904"/>
            <a:ext cx="2560320" cy="6858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40080" y="4946904"/>
            <a:ext cx="2560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WHY of (D)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3200400" y="4946904"/>
            <a:ext cx="603504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3337560" y="4946904"/>
            <a:ext cx="5852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"Why must the state act?" — because A, B, C are all happening.</a:t>
            </a:r>
            <a:endParaRPr lang="en-US" sz="1800" dirty="0"/>
          </a:p>
        </p:txBody>
      </p:sp>
      <p:sp>
        <p:nvSpPr>
          <p:cNvPr id="36" name="Shape 33"/>
          <p:cNvSpPr/>
          <p:nvPr/>
        </p:nvSpPr>
        <p:spPr>
          <a:xfrm>
            <a:off x="9235440" y="4946904"/>
            <a:ext cx="2377440" cy="68580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9235440" y="4946904"/>
            <a:ext cx="23774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 — the conclusion</a:t>
            </a:r>
            <a:endParaRPr lang="en-US" sz="1400" dirty="0"/>
          </a:p>
        </p:txBody>
      </p:sp>
      <p:sp>
        <p:nvSpPr>
          <p:cNvPr id="38" name="Shape 35"/>
          <p:cNvSpPr/>
          <p:nvPr/>
        </p:nvSpPr>
        <p:spPr>
          <a:xfrm>
            <a:off x="640080" y="5806440"/>
            <a:ext cx="10972800" cy="54864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868680" y="580644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ANSWER: (D) is the conclusion — "The state must immediately restart urban road expansion."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4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 Arguments — Overview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097280"/>
            <a:ext cx="5349240" cy="2743200"/>
          </a:xfrm>
          <a:prstGeom prst="rect">
            <a:avLst/>
          </a:prstGeom>
          <a:solidFill>
            <a:srgbClr val="F8FAFC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1097280"/>
            <a:ext cx="5349240" cy="4572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0080" y="1097280"/>
            <a:ext cx="5349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ARGUMENT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868680" y="1691640"/>
            <a:ext cx="4937760" cy="2057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main conclusion, one or more premises supporting it directly.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Premise + Premise → Conclusion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217920" y="1097280"/>
            <a:ext cx="5349240" cy="274320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217920" y="1097280"/>
            <a:ext cx="5349240" cy="4572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217920" y="1097280"/>
            <a:ext cx="5349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 ARGUMENT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6446520" y="1691640"/>
            <a:ext cx="4937760" cy="2057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OR MORE conclusions — one is the MAIN conclusion, the other(s) are SUB-CONCLUSIONS.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Premises → Sub-Conclusion → Main Conclusion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640080" y="4069080"/>
            <a:ext cx="1097280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68680" y="416052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SUB-CONCLUSION: A DOUBLE AGENT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868680" y="4526280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sub-conclusion plays TWO roles at once: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1097280" y="4892040"/>
            <a:ext cx="10332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It is a CONCLUSION — because earlier premises support it.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It is a PREMISE — because it, in turn, supports the main conclusion.</a:t>
            </a:r>
            <a:endParaRPr lang="en-US" sz="1700" dirty="0"/>
          </a:p>
        </p:txBody>
      </p:sp>
      <p:sp>
        <p:nvSpPr>
          <p:cNvPr id="23" name="Text 20"/>
          <p:cNvSpPr/>
          <p:nvPr/>
        </p:nvSpPr>
        <p:spPr>
          <a:xfrm>
            <a:off x="868680" y="5760720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names: subsidiary conclusion · secondary conclusion · intermediate conclusion · supporting conclusion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CLAT Trap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Conclusion vs Sub-Conclusion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097280"/>
            <a:ext cx="10972800" cy="1005840"/>
          </a:xfrm>
          <a:prstGeom prst="rect">
            <a:avLst/>
          </a:prstGeom>
          <a:solidFill>
            <a:srgbClr val="FEF3C7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118872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often places the MAIN CONCLUSION in the FIRST sentence (with no indicator) and a SUB-CONCLUSION in the LAST sentence (with a loud "therefore" or "hence"). Students pick the one marked with "therefore" — and get it wrong.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640080" y="224028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TELL THEM APART: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640080" y="2697480"/>
            <a:ext cx="1097280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40080" y="2697480"/>
            <a:ext cx="137160" cy="10972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14400" y="2788920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"Why" Test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914400" y="3108960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MAIN conclusion is NEVER supported by other claims in a "because → so" chain going further. If asking "why do you believe X?" keeps producing answers within the passage, X is probably a sub-conclusion.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40080" y="3886200"/>
            <a:ext cx="1097280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0080" y="3886200"/>
            <a:ext cx="137160" cy="10972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914400" y="3977640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"Deletion" Test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914400" y="4297680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 the sentence. If the argument still makes sense and reaches a recognisable claim, the deleted sentence was a SUB-conclusion, not the main one.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640080" y="5074920"/>
            <a:ext cx="1097280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40080" y="5074920"/>
            <a:ext cx="137160" cy="10972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14400" y="5166360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Broader-Scope Test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914400" y="5486400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MAIN conclusion usually has the broadest scope — a policy recommendation, a general judgment, an overarching evaluation. Sub-conclusions are narrower stepping stones.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Collegium Debate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 Argument — Worked Example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097280"/>
            <a:ext cx="10972800" cy="192024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118872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STIMULUS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868680" y="1463040"/>
            <a:ext cx="1051560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Collegium system of judicial appointments is overdue for constitutional reform. </a:t>
            </a:r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Appointments made behind closed doors breed speculation about favouritism. Three retired Chief Justices have publicly admitted the process lacks transparency. </a:t>
            </a:r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Therefore, </a:t>
            </a:r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current system suffers from a legitimacy deficit. A legitimacy deficit in the appointment of the highest judges threatens public faith in the judiciary itself.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640080" y="3154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DIAGRAM: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40080" y="3520440"/>
            <a:ext cx="3520440" cy="731520"/>
          </a:xfrm>
          <a:prstGeom prst="rect">
            <a:avLst/>
          </a:prstGeom>
          <a:solidFill>
            <a:srgbClr val="EFF6FF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40080" y="3520440"/>
            <a:ext cx="3520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Closed-door appointments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breed speculation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4434840" y="3520440"/>
            <a:ext cx="3520440" cy="731520"/>
          </a:xfrm>
          <a:prstGeom prst="rect">
            <a:avLst/>
          </a:prstGeom>
          <a:solidFill>
            <a:srgbClr val="EFF6FF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434840" y="3520440"/>
            <a:ext cx="3520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ex-CJIs admit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lack of transparency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8229600" y="3520440"/>
            <a:ext cx="3383280" cy="731520"/>
          </a:xfrm>
          <a:prstGeom prst="rect">
            <a:avLst/>
          </a:prstGeom>
          <a:solidFill>
            <a:srgbClr val="EFF6FF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229600" y="3520440"/>
            <a:ext cx="33832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legitimacy deficit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threatens public faith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2377440" y="4251960"/>
            <a:ext cx="0" cy="365760"/>
          </a:xfrm>
          <a:prstGeom prst="line">
            <a:avLst/>
          </a:prstGeom>
          <a:noFill/>
          <a:ln w="19050">
            <a:solidFill>
              <a:srgbClr val="64748B"/>
            </a:solidFill>
            <a:prstDash val="solid"/>
            <a:tailEnd type="triangle"/>
          </a:ln>
        </p:spPr>
      </p:sp>
      <p:sp>
        <p:nvSpPr>
          <p:cNvPr id="22" name="Shape 19"/>
          <p:cNvSpPr/>
          <p:nvPr/>
        </p:nvSpPr>
        <p:spPr>
          <a:xfrm>
            <a:off x="6172200" y="4251960"/>
            <a:ext cx="0" cy="365760"/>
          </a:xfrm>
          <a:prstGeom prst="line">
            <a:avLst/>
          </a:prstGeom>
          <a:noFill/>
          <a:ln w="19050">
            <a:solidFill>
              <a:srgbClr val="64748B"/>
            </a:solidFill>
            <a:prstDash val="solid"/>
            <a:tailEnd type="triangle"/>
          </a:ln>
        </p:spPr>
      </p:sp>
      <p:sp>
        <p:nvSpPr>
          <p:cNvPr id="23" name="Shape 20"/>
          <p:cNvSpPr/>
          <p:nvPr/>
        </p:nvSpPr>
        <p:spPr>
          <a:xfrm>
            <a:off x="2560320" y="4663440"/>
            <a:ext cx="5303520" cy="64008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2560320" y="4663440"/>
            <a:ext cx="5303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SUB-CONCLUSION: Current system has a legitimacy deficit</a:t>
            </a:r>
            <a:endParaRPr lang="en-US" sz="1800" dirty="0"/>
          </a:p>
        </p:txBody>
      </p:sp>
      <p:sp>
        <p:nvSpPr>
          <p:cNvPr id="25" name="Shape 22"/>
          <p:cNvSpPr/>
          <p:nvPr/>
        </p:nvSpPr>
        <p:spPr>
          <a:xfrm>
            <a:off x="5212080" y="5303520"/>
            <a:ext cx="0" cy="274320"/>
          </a:xfrm>
          <a:prstGeom prst="line">
            <a:avLst/>
          </a:prstGeom>
          <a:noFill/>
          <a:ln w="19050">
            <a:solidFill>
              <a:srgbClr val="64748B"/>
            </a:solidFill>
            <a:prstDash val="solid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9921240" y="4251960"/>
            <a:ext cx="-4709160" cy="1325880"/>
          </a:xfrm>
          <a:prstGeom prst="line">
            <a:avLst/>
          </a:prstGeom>
          <a:noFill/>
          <a:ln w="19050">
            <a:solidFill>
              <a:srgbClr val="64748B"/>
            </a:solidFill>
            <a:prstDash val="solid"/>
            <a:tailEnd type="triangle"/>
          </a:ln>
        </p:spPr>
      </p:sp>
      <p:sp>
        <p:nvSpPr>
          <p:cNvPr id="27" name="Shape 24"/>
          <p:cNvSpPr/>
          <p:nvPr/>
        </p:nvSpPr>
        <p:spPr>
          <a:xfrm>
            <a:off x="2560320" y="5623560"/>
            <a:ext cx="6766560" cy="7315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2560320" y="5623560"/>
            <a:ext cx="67665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CONCLUSION (Sentence 1):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Collegium system needs constitutional reform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5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"Some People Claim…" Device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097280"/>
            <a:ext cx="10972800" cy="10972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118872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rhetorical move where the author raises an OPPOSING viewpoint at the beginning of the passage — then immediately disagrees with it.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640080" y="23317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PATTERN: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640080" y="2697480"/>
            <a:ext cx="3566160" cy="155448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40080" y="274320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777240" y="301752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 states the OPPOSING view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777240" y="3520440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"Some people claim that…"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4389120" y="2697480"/>
            <a:ext cx="3566160" cy="1554480"/>
          </a:xfrm>
          <a:prstGeom prst="rect">
            <a:avLst/>
          </a:prstGeom>
          <a:solidFill>
            <a:srgbClr val="FEF3C7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389120" y="274320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4526280" y="301752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 PIVOTS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4526280" y="3520440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"However…" / "But this is wrong because…"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8138160" y="2697480"/>
            <a:ext cx="3474720" cy="1554480"/>
          </a:xfrm>
          <a:prstGeom prst="rect">
            <a:avLst/>
          </a:prstGeom>
          <a:solidFill>
            <a:srgbClr val="F0FDF4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138160" y="274320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8275320" y="301752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Author's REAL view</a:t>
            </a:r>
            <a:endParaRPr lang="en-US" sz="1700" dirty="0"/>
          </a:p>
        </p:txBody>
      </p:sp>
      <p:sp>
        <p:nvSpPr>
          <p:cNvPr id="25" name="Text 22"/>
          <p:cNvSpPr/>
          <p:nvPr/>
        </p:nvSpPr>
        <p:spPr>
          <a:xfrm>
            <a:off x="8275320" y="35204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conclusion you care about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640080" y="4480560"/>
            <a:ext cx="10972800" cy="182880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68680" y="4617720"/>
            <a:ext cx="1051560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who read only the first half attribute the "some people claim…" view to the AUTHOR. Wrong answers in CLAT quote this opposing view verbatim — it sounds like the passage said it, because it DID say it… but as the view being rejected.</a:t>
            </a:r>
            <a:endParaRPr lang="en-US" sz="1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Family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"Some People Claim…" — Variations &amp; Example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22/30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640080" y="10972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VARIATIONS — all function the same way: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40080" y="1463040"/>
            <a:ext cx="2651760" cy="411480"/>
          </a:xfrm>
          <a:prstGeom prst="rect">
            <a:avLst/>
          </a:prstGeom>
          <a:solidFill>
            <a:srgbClr val="FFE8DC"/>
          </a:solidFill>
          <a:ln w="9525">
            <a:solidFill>
              <a:srgbClr val="FF6B3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0080" y="146304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people believe…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3429000" y="1463040"/>
            <a:ext cx="2651760" cy="411480"/>
          </a:xfrm>
          <a:prstGeom prst="rect">
            <a:avLst/>
          </a:prstGeom>
          <a:solidFill>
            <a:srgbClr val="FFE8DC"/>
          </a:solidFill>
          <a:ln w="9525">
            <a:solidFill>
              <a:srgbClr val="FF6B3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429000" y="146304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argue that…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6217920" y="1463040"/>
            <a:ext cx="2651760" cy="411480"/>
          </a:xfrm>
          <a:prstGeom prst="rect">
            <a:avLst/>
          </a:prstGeom>
          <a:solidFill>
            <a:srgbClr val="FFE8DC"/>
          </a:solidFill>
          <a:ln w="9525">
            <a:solidFill>
              <a:srgbClr val="FF6B3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217920" y="146304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critics claim…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9006840" y="1463040"/>
            <a:ext cx="2651760" cy="411480"/>
          </a:xfrm>
          <a:prstGeom prst="rect">
            <a:avLst/>
          </a:prstGeom>
          <a:solidFill>
            <a:srgbClr val="FFE8DC"/>
          </a:solidFill>
          <a:ln w="9525">
            <a:solidFill>
              <a:srgbClr val="FF6B3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006840" y="146304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often said that…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640080" y="1965960"/>
            <a:ext cx="2651760" cy="411480"/>
          </a:xfrm>
          <a:prstGeom prst="rect">
            <a:avLst/>
          </a:prstGeom>
          <a:solidFill>
            <a:srgbClr val="FFE8DC"/>
          </a:solidFill>
          <a:ln w="9525">
            <a:solidFill>
              <a:srgbClr val="FF6B3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196596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common view holds that…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3429000" y="1965960"/>
            <a:ext cx="2651760" cy="411480"/>
          </a:xfrm>
          <a:prstGeom prst="rect">
            <a:avLst/>
          </a:prstGeom>
          <a:solidFill>
            <a:srgbClr val="FFE8DC"/>
          </a:solidFill>
          <a:ln w="9525">
            <a:solidFill>
              <a:srgbClr val="FF6B35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3429000" y="196596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is a widespread notion that…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6217920" y="1965960"/>
            <a:ext cx="2651760" cy="411480"/>
          </a:xfrm>
          <a:prstGeom prst="rect">
            <a:avLst/>
          </a:prstGeom>
          <a:solidFill>
            <a:srgbClr val="FFE8DC"/>
          </a:solidFill>
          <a:ln w="9525">
            <a:solidFill>
              <a:srgbClr val="FF6B35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217920" y="196596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Defenders of X maintain…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9006840" y="1965960"/>
            <a:ext cx="2651760" cy="411480"/>
          </a:xfrm>
          <a:prstGeom prst="rect">
            <a:avLst/>
          </a:prstGeom>
          <a:solidFill>
            <a:srgbClr val="FFE8DC"/>
          </a:solidFill>
          <a:ln w="9525">
            <a:solidFill>
              <a:srgbClr val="FF6B35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9006840" y="196596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Conventional wisdom suggests…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640080" y="2651760"/>
            <a:ext cx="10972800" cy="228600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868680" y="274320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INDIAN-CONTEXT EXAMPLE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868680" y="3017520"/>
            <a:ext cx="1051560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people believe </a:t>
            </a:r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the Right to Education Act's 25% quota in private schools hurts the schools it regulates. </a:t>
            </a:r>
            <a:pPr indent="0" marL="0">
              <a:buNone/>
            </a:pPr>
            <a:r>
              <a:rPr lang="en-US" sz="20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</a:t>
            </a:r>
            <a:pPr indent="0" marL="0">
              <a:buNone/>
            </a:pPr>
            <a:r>
              <a:rPr lang="en-US" sz="20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view ignores a decade of data. </a:t>
            </a:r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NCERT longitudinal studies across Delhi and Tamil Nadu show that RTE-quota cohorts integrate academically by Class 4, bring no measurable drag on school averages, and deliver higher long-term social mobility for their families. The case against RTE quotas has weakened, not strengthened, with evidence.</a:t>
            </a:r>
            <a:endParaRPr lang="en-US" sz="2000" dirty="0"/>
          </a:p>
        </p:txBody>
      </p:sp>
      <p:sp>
        <p:nvSpPr>
          <p:cNvPr id="31" name="Shape 28"/>
          <p:cNvSpPr/>
          <p:nvPr/>
        </p:nvSpPr>
        <p:spPr>
          <a:xfrm>
            <a:off x="640080" y="5074920"/>
            <a:ext cx="5440680" cy="123444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40080" y="5120640"/>
            <a:ext cx="5440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the author's view</a:t>
            </a:r>
            <a:endParaRPr lang="en-US" sz="1400" dirty="0"/>
          </a:p>
        </p:txBody>
      </p:sp>
      <p:sp>
        <p:nvSpPr>
          <p:cNvPr id="33" name="Text 30"/>
          <p:cNvSpPr/>
          <p:nvPr/>
        </p:nvSpPr>
        <p:spPr>
          <a:xfrm>
            <a:off x="868680" y="5440680"/>
            <a:ext cx="5029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"RTE's 25% quota hurts private schools."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6263640" y="5074920"/>
            <a:ext cx="5303520" cy="1234440"/>
          </a:xfrm>
          <a:prstGeom prst="rect">
            <a:avLst/>
          </a:prstGeom>
          <a:solidFill>
            <a:srgbClr val="F0FDF4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263640" y="5120640"/>
            <a:ext cx="5303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Author's REAL view</a:t>
            </a:r>
            <a:endParaRPr lang="en-US" sz="1400" dirty="0"/>
          </a:p>
        </p:txBody>
      </p:sp>
      <p:sp>
        <p:nvSpPr>
          <p:cNvPr id="36" name="Text 33"/>
          <p:cNvSpPr/>
          <p:nvPr/>
        </p:nvSpPr>
        <p:spPr>
          <a:xfrm>
            <a:off x="6400800" y="5440680"/>
            <a:ext cx="5029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 case AGAINST RTE quotas has weakened with evidence."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Note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Bonus: Two-Speaker Stimuli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23/30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640080" y="11430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Sometimes the stimulus has TWO explicit speakers — each presenting their own argument.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640080" y="1645920"/>
            <a:ext cx="5440680" cy="3931920"/>
          </a:xfrm>
          <a:prstGeom prst="rect">
            <a:avLst/>
          </a:prstGeom>
          <a:solidFill>
            <a:srgbClr val="F8FAFC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40080" y="1645920"/>
            <a:ext cx="5440680" cy="4572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0080" y="1645920"/>
            <a:ext cx="5440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Priya: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822960" y="2240280"/>
            <a:ext cx="5120640" cy="3246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 government's push for Hindi as the compulsory third language in CBSE schools is counterproductive. Linguistic minorities see it as cultural imposition, and enrolment in three-language scheme schools has fallen 18% in Tamil Nadu and Karnataka since 2022."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263640" y="1645920"/>
            <a:ext cx="5303520" cy="393192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263640" y="1645920"/>
            <a:ext cx="5303520" cy="4572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263640" y="1645920"/>
            <a:ext cx="5303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Rohan: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6400800" y="2240280"/>
            <a:ext cx="5029200" cy="3246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 18% figure reflects pandemic-era migration, not cultural rejection. A trilingual student performs 23% better on competitive exams, per UGC data. The policy must stay — perhaps better implemented, but the principle is sound."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40080" y="5760720"/>
            <a:ext cx="10972800" cy="548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68680" y="576072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Q-type signal: "Point at Issue" questions usually follow. The two DISAGREE — find the precise point of disagreement.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Framework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Decision Tree for Any CLAT Stimulus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4343400" y="1097280"/>
            <a:ext cx="3520440" cy="548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343400" y="1097280"/>
            <a:ext cx="3520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stimulus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6080760" y="1645920"/>
            <a:ext cx="0" cy="320040"/>
          </a:xfrm>
          <a:prstGeom prst="line">
            <a:avLst/>
          </a:prstGeom>
          <a:noFill/>
          <a:ln w="19050">
            <a:solidFill>
              <a:srgbClr val="64748B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4343400" y="2011680"/>
            <a:ext cx="3520440" cy="54864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343400" y="2011680"/>
            <a:ext cx="3520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Indicator words present?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4343400" y="2560320"/>
            <a:ext cx="-1874520" cy="457200"/>
          </a:xfrm>
          <a:prstGeom prst="line">
            <a:avLst/>
          </a:prstGeom>
          <a:noFill/>
          <a:ln w="19050">
            <a:solidFill>
              <a:srgbClr val="64748B"/>
            </a:solidFill>
            <a:prstDash val="solid"/>
            <a:tailEnd type="triangle"/>
          </a:ln>
        </p:spPr>
      </p:sp>
      <p:sp>
        <p:nvSpPr>
          <p:cNvPr id="17" name="Text 14"/>
          <p:cNvSpPr/>
          <p:nvPr/>
        </p:nvSpPr>
        <p:spPr>
          <a:xfrm>
            <a:off x="2468880" y="260604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640080" y="3063240"/>
            <a:ext cx="3520440" cy="640080"/>
          </a:xfrm>
          <a:prstGeom prst="rect">
            <a:avLst/>
          </a:prstGeom>
          <a:solidFill>
            <a:srgbClr val="F8FAFC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40080" y="3063240"/>
            <a:ext cx="3520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each: Premise /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Add-Prem / Counter / Conclusion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7863840" y="2560320"/>
            <a:ext cx="1874520" cy="457200"/>
          </a:xfrm>
          <a:prstGeom prst="line">
            <a:avLst/>
          </a:prstGeom>
          <a:noFill/>
          <a:ln w="19050">
            <a:solidFill>
              <a:srgbClr val="64748B"/>
            </a:solidFill>
            <a:prstDash val="solid"/>
            <a:tailEnd type="triangle"/>
          </a:ln>
        </p:spPr>
      </p:sp>
      <p:sp>
        <p:nvSpPr>
          <p:cNvPr id="21" name="Text 18"/>
          <p:cNvSpPr/>
          <p:nvPr/>
        </p:nvSpPr>
        <p:spPr>
          <a:xfrm>
            <a:off x="8412480" y="260604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8046720" y="3063240"/>
            <a:ext cx="3520440" cy="640080"/>
          </a:xfrm>
          <a:prstGeom prst="rect">
            <a:avLst/>
          </a:prstGeom>
          <a:solidFill>
            <a:srgbClr val="FFE8DC"/>
          </a:solidFill>
          <a:ln w="9525">
            <a:solidFill>
              <a:srgbClr val="FF6B35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046720" y="3063240"/>
            <a:ext cx="3520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Conclusion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Identification Method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2377440" y="3703320"/>
            <a:ext cx="3703320" cy="274320"/>
          </a:xfrm>
          <a:prstGeom prst="line">
            <a:avLst/>
          </a:prstGeom>
          <a:noFill/>
          <a:ln w="19050">
            <a:solidFill>
              <a:srgbClr val="64748B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9784080" y="3703320"/>
            <a:ext cx="-3703320" cy="274320"/>
          </a:xfrm>
          <a:prstGeom prst="line">
            <a:avLst/>
          </a:prstGeom>
          <a:noFill/>
          <a:ln w="19050">
            <a:solidFill>
              <a:srgbClr val="64748B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343400" y="4023360"/>
            <a:ext cx="3520440" cy="54864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343400" y="4023360"/>
            <a:ext cx="3520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it a Complex Argument?</a:t>
            </a:r>
            <a:endParaRPr lang="en-US" sz="1700" dirty="0"/>
          </a:p>
        </p:txBody>
      </p:sp>
      <p:sp>
        <p:nvSpPr>
          <p:cNvPr id="28" name="Shape 25"/>
          <p:cNvSpPr/>
          <p:nvPr/>
        </p:nvSpPr>
        <p:spPr>
          <a:xfrm>
            <a:off x="6080760" y="4572000"/>
            <a:ext cx="0" cy="274320"/>
          </a:xfrm>
          <a:prstGeom prst="line">
            <a:avLst/>
          </a:prstGeom>
          <a:noFill/>
          <a:ln w="19050">
            <a:solidFill>
              <a:srgbClr val="64748B"/>
            </a:solidFill>
            <a:prstDash val="solid"/>
            <a:tailEnd type="triangle"/>
          </a:ln>
        </p:spPr>
      </p:sp>
      <p:sp>
        <p:nvSpPr>
          <p:cNvPr id="29" name="Shape 26"/>
          <p:cNvSpPr/>
          <p:nvPr/>
        </p:nvSpPr>
        <p:spPr>
          <a:xfrm>
            <a:off x="3200400" y="4892040"/>
            <a:ext cx="5760720" cy="54864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3200400" y="4892040"/>
            <a:ext cx="5760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Main Conclusion from Sub-Conclusion(s)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6080760" y="5440680"/>
            <a:ext cx="0" cy="274320"/>
          </a:xfrm>
          <a:prstGeom prst="line">
            <a:avLst/>
          </a:prstGeom>
          <a:noFill/>
          <a:ln w="19050">
            <a:solidFill>
              <a:srgbClr val="64748B"/>
            </a:solidFill>
            <a:prstDash val="solid"/>
            <a:tailEnd type="triangle"/>
          </a:ln>
        </p:spPr>
      </p:sp>
      <p:sp>
        <p:nvSpPr>
          <p:cNvPr id="32" name="Shape 29"/>
          <p:cNvSpPr/>
          <p:nvPr/>
        </p:nvSpPr>
        <p:spPr>
          <a:xfrm>
            <a:off x="3200400" y="5760720"/>
            <a:ext cx="5760720" cy="54864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3200400" y="5760720"/>
            <a:ext cx="5760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question stem &amp; attack</a:t>
            </a:r>
            <a:endParaRPr lang="en-US" sz="17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 Patterns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Pitfalls That Cost Students Marks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097280"/>
            <a:ext cx="10972800" cy="9784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1097280"/>
            <a:ext cx="1005840" cy="9784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0080" y="1097280"/>
            <a:ext cx="1005840" cy="9784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828800" y="1188720"/>
            <a:ext cx="9692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every "however" as a turn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1828800" y="1508760"/>
            <a:ext cx="9692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"However" may be a counter-premise (dismiss) OR a pivot (toward author's real view). Look at what follows.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640080" y="2157984"/>
            <a:ext cx="10972800" cy="9784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40080" y="2157984"/>
            <a:ext cx="1005840" cy="9784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0080" y="2157984"/>
            <a:ext cx="1005840" cy="9784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1828800" y="2249424"/>
            <a:ext cx="9692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Picking the "therefore" sentence automatically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1828800" y="2569464"/>
            <a:ext cx="9692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complex arguments, "therefore" often marks the SUB-conclusion. The MAIN conclusion can sit earlier, indicator-free.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640080" y="3218688"/>
            <a:ext cx="10972800" cy="9784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40080" y="3218688"/>
            <a:ext cx="1005840" cy="9784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40080" y="3218688"/>
            <a:ext cx="1005840" cy="9784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1828800" y="3310128"/>
            <a:ext cx="9692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Attributing the "some people claim" view to the author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1828800" y="3630168"/>
            <a:ext cx="9692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That's the view being rejected. Always read past the pivot before labelling a conclusion.</a:t>
            </a:r>
            <a:endParaRPr lang="en-US" sz="1800" dirty="0"/>
          </a:p>
        </p:txBody>
      </p:sp>
      <p:sp>
        <p:nvSpPr>
          <p:cNvPr id="26" name="Shape 23"/>
          <p:cNvSpPr/>
          <p:nvPr/>
        </p:nvSpPr>
        <p:spPr>
          <a:xfrm>
            <a:off x="640080" y="4279392"/>
            <a:ext cx="10972800" cy="9784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40080" y="4279392"/>
            <a:ext cx="1005840" cy="9784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40080" y="4279392"/>
            <a:ext cx="1005840" cy="9784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200" dirty="0"/>
          </a:p>
        </p:txBody>
      </p:sp>
      <p:sp>
        <p:nvSpPr>
          <p:cNvPr id="29" name="Text 26"/>
          <p:cNvSpPr/>
          <p:nvPr/>
        </p:nvSpPr>
        <p:spPr>
          <a:xfrm>
            <a:off x="1828800" y="4370832"/>
            <a:ext cx="9692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Ignoring "Moreover / Furthermore" statements</a:t>
            </a:r>
            <a:endParaRPr lang="en-US" sz="1800" dirty="0"/>
          </a:p>
        </p:txBody>
      </p:sp>
      <p:sp>
        <p:nvSpPr>
          <p:cNvPr id="30" name="Text 27"/>
          <p:cNvSpPr/>
          <p:nvPr/>
        </p:nvSpPr>
        <p:spPr>
          <a:xfrm>
            <a:off x="1828800" y="4690872"/>
            <a:ext cx="9692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are additional premises — they support the conclusion. Forgetting them weakens your analysis of strengthening/weakening questions.</a:t>
            </a:r>
            <a:endParaRPr lang="en-US" sz="1800" dirty="0"/>
          </a:p>
        </p:txBody>
      </p:sp>
      <p:sp>
        <p:nvSpPr>
          <p:cNvPr id="31" name="Shape 28"/>
          <p:cNvSpPr/>
          <p:nvPr/>
        </p:nvSpPr>
        <p:spPr>
          <a:xfrm>
            <a:off x="640080" y="5340096"/>
            <a:ext cx="10972800" cy="9784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40080" y="5340096"/>
            <a:ext cx="1005840" cy="97840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40080" y="5340096"/>
            <a:ext cx="1005840" cy="9784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200" dirty="0"/>
          </a:p>
        </p:txBody>
      </p:sp>
      <p:sp>
        <p:nvSpPr>
          <p:cNvPr id="34" name="Text 31"/>
          <p:cNvSpPr/>
          <p:nvPr/>
        </p:nvSpPr>
        <p:spPr>
          <a:xfrm>
            <a:off x="1828800" y="5431536"/>
            <a:ext cx="9692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Assuming no indicator = no argument</a:t>
            </a:r>
            <a:endParaRPr lang="en-US" sz="1800" dirty="0"/>
          </a:p>
        </p:txBody>
      </p:sp>
      <p:sp>
        <p:nvSpPr>
          <p:cNvPr id="35" name="Text 32"/>
          <p:cNvSpPr/>
          <p:nvPr/>
        </p:nvSpPr>
        <p:spPr>
          <a:xfrm>
            <a:off x="1828800" y="5751576"/>
            <a:ext cx="9692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editorials use no indicator words. Apply the Conclusion ID Method — don't declare the passage a "fact set".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Summary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Seven Takeaways to Lock In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051560"/>
            <a:ext cx="502920" cy="50292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080" y="10515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325880" y="1051560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PREMISE indicators = furthermore · moreover · besides · in addition · what's more.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640080" y="1783080"/>
            <a:ext cx="502920" cy="50292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40080" y="17830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1325880" y="1783080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COUNTER-PREMISE indicators = but · yet · however · although · even though · despite · admittedly · in contrast · on the other hand · still · whereas · in spite of · after all.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640080" y="2514600"/>
            <a:ext cx="502920" cy="50292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0080" y="25146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1325880" y="2514600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counter-premise is NEVER the author's view. It is raised to be dismissed.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640080" y="3246120"/>
            <a:ext cx="502920" cy="50292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324612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1325880" y="3246120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indicator? Use the Conclusion Identification Method: list claims → ask "why?" → test support → check sense.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640080" y="3977640"/>
            <a:ext cx="502920" cy="50292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40080" y="39776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1325880" y="3977640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COMPLEX ARGUMENT, the MAIN conclusion is the broadest. Sub-conclusions are narrower stepping stones.</a:t>
            </a:r>
            <a:endParaRPr lang="en-US" sz="2000" dirty="0"/>
          </a:p>
        </p:txBody>
      </p:sp>
      <p:sp>
        <p:nvSpPr>
          <p:cNvPr id="26" name="Shape 23"/>
          <p:cNvSpPr/>
          <p:nvPr/>
        </p:nvSpPr>
        <p:spPr>
          <a:xfrm>
            <a:off x="640080" y="4709160"/>
            <a:ext cx="502920" cy="50292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40080" y="47091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00" dirty="0"/>
          </a:p>
        </p:txBody>
      </p:sp>
      <p:sp>
        <p:nvSpPr>
          <p:cNvPr id="28" name="Text 25"/>
          <p:cNvSpPr/>
          <p:nvPr/>
        </p:nvSpPr>
        <p:spPr>
          <a:xfrm>
            <a:off x="1325880" y="4709160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"Some people claim…" (and all its variants) introduce the OPPOSING view. The author's real view comes after the pivot.</a:t>
            </a:r>
            <a:endParaRPr lang="en-US" sz="2000" dirty="0"/>
          </a:p>
        </p:txBody>
      </p:sp>
      <p:sp>
        <p:nvSpPr>
          <p:cNvPr id="29" name="Shape 26"/>
          <p:cNvSpPr/>
          <p:nvPr/>
        </p:nvSpPr>
        <p:spPr>
          <a:xfrm>
            <a:off x="640080" y="5440680"/>
            <a:ext cx="502920" cy="50292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54406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800" dirty="0"/>
          </a:p>
        </p:txBody>
      </p:sp>
      <p:sp>
        <p:nvSpPr>
          <p:cNvPr id="31" name="Text 28"/>
          <p:cNvSpPr/>
          <p:nvPr/>
        </p:nvSpPr>
        <p:spPr>
          <a:xfrm>
            <a:off x="1325880" y="5440680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CLAT decoy: "therefore" at the END of a passage often marks a SUB-conclusion. Don't get trapped.</a:t>
            </a:r>
            <a:endParaRPr lang="en-US" sz="2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Time: 20 minutes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Test — Section A (In-Class)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143000"/>
            <a:ext cx="10972800" cy="11887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11887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NOW: 20 MINUTES OF SILENCE. NO DISCUSSION. NO PHONES.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868680" y="169164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Attempt Section A (Passages 1 &amp; 2, Questions 1–15). 20 minutes on the clock.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640080" y="256032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INSTRUCTIONS: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731520" y="2999232"/>
            <a:ext cx="137160" cy="1371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005840" y="292608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each passage ONCE carefully. You should spend ~3 minutes on each passage.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731520" y="3410712"/>
            <a:ext cx="137160" cy="1371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005840" y="333756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premises (P), additional premises (AP), counter-premises (CP), sub-conclusions (SC) and main conclusions (MC) in the margin.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731520" y="3822192"/>
            <a:ext cx="137160" cy="1371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005840" y="374904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each question, eliminate two options first, then choose between the remaining two.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731520" y="4233672"/>
            <a:ext cx="137160" cy="1371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005840" y="416052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all answers on the practice sheet itself — circle the correct option letter.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731520" y="4645152"/>
            <a:ext cx="137160" cy="1371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005840" y="45720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stuck on a question for more than 90 seconds, mark it "*" and move on.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640080" y="5212080"/>
            <a:ext cx="10972800" cy="109728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68680" y="530352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20 MINUTES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868680" y="557784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writing. We will discuss Section A for 15 minutes — I will walk through the 2 passages and ask you to defend your answers. Section B (Passages 3 &amp; 4) is homework — bring answers to next class.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15 Minutes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 — How We'll Debrief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097280"/>
            <a:ext cx="10972800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1097280"/>
            <a:ext cx="137160" cy="11887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14400" y="118872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Show your tags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914400" y="1554480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each passage, volunteers read aloud HOW they labelled each sentence. Class debates disagreements.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640080" y="2395728"/>
            <a:ext cx="10972800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40080" y="2395728"/>
            <a:ext cx="137160" cy="11887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14400" y="2487168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Walk the logic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914400" y="2852928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one question per passage, I will ask: "Why did you eliminate (A)? What made (C) better than (B)?" Learn the reasoning, not just the answer.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640080" y="3694176"/>
            <a:ext cx="10972800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0080" y="3694176"/>
            <a:ext cx="137160" cy="11887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14400" y="3785616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Name the pitfall</a:t>
            </a:r>
            <a:endParaRPr lang="en-US" sz="1900" dirty="0"/>
          </a:p>
        </p:txBody>
      </p:sp>
      <p:sp>
        <p:nvSpPr>
          <p:cNvPr id="22" name="Text 19"/>
          <p:cNvSpPr/>
          <p:nvPr/>
        </p:nvSpPr>
        <p:spPr>
          <a:xfrm>
            <a:off x="914400" y="4151376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someone got a question wrong, we name WHICH pitfall from Slide 25 they fell into. Precision prevents repetition.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640080" y="4992624"/>
            <a:ext cx="10972800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40080" y="4992624"/>
            <a:ext cx="137160" cy="11887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914400" y="5084064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Your question first</a:t>
            </a:r>
            <a:endParaRPr lang="en-US" sz="1900" dirty="0"/>
          </a:p>
        </p:txBody>
      </p:sp>
      <p:sp>
        <p:nvSpPr>
          <p:cNvPr id="26" name="Text 23"/>
          <p:cNvSpPr/>
          <p:nvPr/>
        </p:nvSpPr>
        <p:spPr>
          <a:xfrm>
            <a:off x="914400" y="5449824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you're stuck on any Section A question, raise your hand. We'll crowd-solve it before I give the official explanation.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pic>
        <p:nvPicPr>
          <p:cNvPr id="3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37160"/>
            <a:ext cx="804672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77240"/>
            <a:ext cx="12188952" cy="54864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1280" y="182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B + Prep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280160" y="164592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Homework Before Next Class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01968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 Gurukul  |  Critical Reasoning  |  Class 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60720" y="660196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Anurag Sir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72800" y="6601968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29/30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1097280"/>
            <a:ext cx="5440680" cy="5212080"/>
          </a:xfrm>
          <a:prstGeom prst="rect">
            <a:avLst/>
          </a:prstGeom>
          <a:solidFill>
            <a:srgbClr val="F8FAFC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1097280"/>
            <a:ext cx="5440680" cy="50292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0080" y="1097280"/>
            <a:ext cx="5440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MANDATORY — DUE NEXT CLASS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822960" y="1783080"/>
            <a:ext cx="50749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Complete Section B of the practice sheet (Passages 3 &amp; 4, Qs 16–30). 40 minutes total.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822960" y="2834640"/>
            <a:ext cx="50749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Write a 3-line structural analysis for each of the 4 passages (Main Conclusion + how many premises + any counter-premises).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822960" y="3886200"/>
            <a:ext cx="50749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Memorise both indicator lists from Slide 6 — I will give a pop quiz.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822960" y="4937760"/>
            <a:ext cx="50749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④ Bring your answer sheet signed by a parent/guardian.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217920" y="1097280"/>
            <a:ext cx="5349240" cy="5212080"/>
          </a:xfrm>
          <a:prstGeom prst="rect">
            <a:avLst/>
          </a:prstGeom>
          <a:solidFill>
            <a:srgbClr val="FFE8DC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217920" y="1097280"/>
            <a:ext cx="5349240" cy="5029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217920" y="1097280"/>
            <a:ext cx="5349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 — FOR TOPPERS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6400800" y="1783080"/>
            <a:ext cx="50749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 Read today's The Hindu editorial. Identify: Main Conclusion + one counter-premise (if any).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6400800" y="2834640"/>
            <a:ext cx="50749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 Pick one Live Law opinion piece. Apply the Conclusion Identification Method — write a 5-line structure.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6400800" y="3886200"/>
            <a:ext cx="50749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 Watch Anurag Sir's video "How CLAT Hides the Conclusion" on the CG YouTube channel.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6400800" y="4937760"/>
            <a:ext cx="50749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 Re-read the Class 02 notes and tag every sentence of 2 editorials from today's The Hindu with P/AP/CP/SC/MC.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2286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88952" cy="2286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pic>
        <p:nvPicPr>
          <p:cNvPr id="4" name="Image 0" descr="/tmp/cg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4960" y="640080"/>
            <a:ext cx="146304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0" y="178308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spc="600" kern="0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02 — COMPLETE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0" y="2240280"/>
            <a:ext cx="121889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0" y="2788920"/>
            <a:ext cx="1218895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 Validity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0" y="3611880"/>
            <a:ext cx="121889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FF6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vs Weak · Scope · Truth vs Validity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3200400" y="4297680"/>
            <a:ext cx="5760720" cy="1371600"/>
          </a:xfrm>
          <a:prstGeom prst="rect">
            <a:avLst/>
          </a:prstGeom>
          <a:solidFill>
            <a:srgbClr val="1E293B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383280" y="4389120"/>
            <a:ext cx="53949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Class 03, complete Section B (Qs 16–30) and memorise the indicator lists.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0" y="5852160"/>
            <a:ext cx="121889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clatgurukul.com  |  Sri Krishna Puri, Patna  |  7033005444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0" y="6172200"/>
            <a:ext cx="12188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Reasoning — Class 02 of 30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2026-04-20T09:57:13Z</dcterms:created>
  <dcterms:modified xsi:type="dcterms:W3CDTF">2026-04-20T09:57:13Z</dcterms:modified>
</cp:coreProperties>
</file>