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0800000">
            <a:off x="10515600" y="0"/>
            <a:ext cx="1673352" cy="1673352"/>
          </a:xfrm>
          <a:prstGeom prst="triangl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0"/>
            <a:ext cx="1673352" cy="1371600"/>
          </a:xfrm>
          <a:prstGeom prst="triangle">
            <a:avLst/>
          </a:prstGeom>
          <a:solidFill>
            <a:srgbClr val="F4B860">
              <a:alpha val="50000"/>
            </a:srgbClr>
          </a:solidFill>
          <a:ln w="12700">
            <a:solidFill>
              <a:srgbClr val="F4B860">
                <a:alpha val="50000"/>
              </a:srgbClr>
            </a:solidFill>
            <a:prstDash val="solid"/>
          </a:ln>
        </p:spPr>
      </p:sp>
      <p:pic>
        <p:nvPicPr>
          <p:cNvPr id="4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4960" y="594360"/>
            <a:ext cx="13716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169164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800" kern="0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CLAT 2027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0" y="2148840"/>
            <a:ext cx="12188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spc="600" kern="0" dirty="0">
                <a:solidFill>
                  <a:srgbClr val="CBD5E1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CRITICAL REASONING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0" y="2697480"/>
            <a:ext cx="1218895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Validity, Scope &amp;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0" y="3520440"/>
            <a:ext cx="121889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Author's Mind</a:t>
            </a:r>
            <a:endParaRPr lang="en-US" sz="4600" dirty="0"/>
          </a:p>
        </p:txBody>
      </p:sp>
      <p:sp>
        <p:nvSpPr>
          <p:cNvPr id="9" name="Text 6"/>
          <p:cNvSpPr/>
          <p:nvPr/>
        </p:nvSpPr>
        <p:spPr>
          <a:xfrm>
            <a:off x="0" y="4434840"/>
            <a:ext cx="12188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Truth vs Validity  ·  Strong vs Weak  ·  Scope  ·  Inferences vs Assumptions  ·  Indicator Words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029200" y="5074920"/>
            <a:ext cx="2103120" cy="0"/>
          </a:xfrm>
          <a:prstGeom prst="line">
            <a:avLst/>
          </a:prstGeom>
          <a:noFill/>
          <a:ln w="1524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0" y="521208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Class 03  ·  Duration: 2 hours  ·  Anurag Sir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Recap — What We Covered in Class 02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Quick Recall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5715000" cy="512064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5760" y="1188720"/>
            <a:ext cx="57150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65760" y="1188720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CLASS 02 (Done)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594360" y="1938528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" y="187452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Premises &amp; Conclusions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594360" y="2651760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14400" y="2587752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Additional Premise indicators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594360" y="3364992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14400" y="3300984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Counter-Premises &amp; rebuttals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594360" y="4078224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14400" y="4014216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Complex Arguments — sub-conclusions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594360" y="4791456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14400" y="4727448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"Some People Claim…" device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594360" y="5504688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14400" y="544068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Conclusion Identification Method</a:t>
            </a:r>
            <a:endParaRPr lang="en-US" sz="2200" dirty="0"/>
          </a:p>
        </p:txBody>
      </p:sp>
      <p:sp>
        <p:nvSpPr>
          <p:cNvPr id="26" name="Shape 23"/>
          <p:cNvSpPr/>
          <p:nvPr/>
        </p:nvSpPr>
        <p:spPr>
          <a:xfrm>
            <a:off x="6263640" y="1188720"/>
            <a:ext cx="5577840" cy="5120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263640" y="1188720"/>
            <a:ext cx="55778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263640" y="118872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CLASS 03 (Today)</a:t>
            </a:r>
            <a:endParaRPr lang="en-US" sz="2000" dirty="0"/>
          </a:p>
        </p:txBody>
      </p:sp>
      <p:sp>
        <p:nvSpPr>
          <p:cNvPr id="29" name="Shape 26"/>
          <p:cNvSpPr/>
          <p:nvPr/>
        </p:nvSpPr>
        <p:spPr>
          <a:xfrm>
            <a:off x="6492240" y="1938528"/>
            <a:ext cx="164592" cy="164592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812280" y="187452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Truth vs Validity</a:t>
            </a:r>
            <a:endParaRPr lang="en-US" sz="2200" dirty="0"/>
          </a:p>
        </p:txBody>
      </p:sp>
      <p:sp>
        <p:nvSpPr>
          <p:cNvPr id="31" name="Shape 28"/>
          <p:cNvSpPr/>
          <p:nvPr/>
        </p:nvSpPr>
        <p:spPr>
          <a:xfrm>
            <a:off x="6492240" y="2715768"/>
            <a:ext cx="164592" cy="164592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812280" y="265176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Strong vs Weak arguments</a:t>
            </a:r>
            <a:endParaRPr lang="en-US" sz="2200" dirty="0"/>
          </a:p>
        </p:txBody>
      </p:sp>
      <p:sp>
        <p:nvSpPr>
          <p:cNvPr id="33" name="Shape 30"/>
          <p:cNvSpPr/>
          <p:nvPr/>
        </p:nvSpPr>
        <p:spPr>
          <a:xfrm>
            <a:off x="6492240" y="3493008"/>
            <a:ext cx="164592" cy="164592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812280" y="342900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Scope — narrow vs wide</a:t>
            </a:r>
            <a:endParaRPr lang="en-US" sz="2200" dirty="0"/>
          </a:p>
        </p:txBody>
      </p:sp>
      <p:sp>
        <p:nvSpPr>
          <p:cNvPr id="35" name="Shape 32"/>
          <p:cNvSpPr/>
          <p:nvPr/>
        </p:nvSpPr>
        <p:spPr>
          <a:xfrm>
            <a:off x="6492240" y="4270248"/>
            <a:ext cx="164592" cy="164592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812280" y="420624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Inferences vs Assumptions</a:t>
            </a:r>
            <a:endParaRPr lang="en-US" sz="2200" dirty="0"/>
          </a:p>
        </p:txBody>
      </p:sp>
      <p:sp>
        <p:nvSpPr>
          <p:cNvPr id="37" name="Shape 34"/>
          <p:cNvSpPr/>
          <p:nvPr/>
        </p:nvSpPr>
        <p:spPr>
          <a:xfrm>
            <a:off x="6492240" y="5047488"/>
            <a:ext cx="164592" cy="164592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812280" y="498348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Quantity &amp; Probability indicators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Today's Mission — From Structure to Quality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Concept Path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365760" y="1143000"/>
            <a:ext cx="11430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 02 taught you to MAP an argument. Today you learn to JUDGE it.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365760" y="1920240"/>
            <a:ext cx="370332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65760" y="1920240"/>
            <a:ext cx="3703320" cy="5943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65760" y="1920240"/>
            <a:ext cx="3703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500" kern="0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STEP 1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548640" y="2697480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it VALID?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594360" y="338328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Does the conclusion follow from the premises — regardless of whether the premises are true in the real world?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 rot="5400000">
            <a:off x="4069080" y="3657600"/>
            <a:ext cx="228600" cy="457200"/>
          </a:xfrm>
          <a:prstGeom prst="rightTriangl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315968" y="1920240"/>
            <a:ext cx="370332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315968" y="1920240"/>
            <a:ext cx="3703320" cy="5943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15968" y="1920240"/>
            <a:ext cx="3703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500" kern="0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STEP 2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4498848" y="2697480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it STRONG?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4544568" y="338328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How tightly do the premises support the conclusion? Tight = strong. Loose = weak.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 rot="5400000">
            <a:off x="8019288" y="3657600"/>
            <a:ext cx="228600" cy="457200"/>
          </a:xfrm>
          <a:prstGeom prst="rightTriangl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266176" y="1920240"/>
            <a:ext cx="370332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266176" y="1920240"/>
            <a:ext cx="3703320" cy="5943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266176" y="1920240"/>
            <a:ext cx="3703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500" kern="0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STEP 3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8449056" y="2697480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it IN-SCOPE?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8494776" y="338328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Do the premises and the conclusion talk about the SAME thing? Or has the author quietly shifted ground?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365760" y="6172200"/>
            <a:ext cx="1143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A6478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Today's questions: Will it survive scrutiny? Where would I attack? What is the author quietly assuming?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Truth vs Validity — The Core Distinction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Concept 1 of 5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43000"/>
            <a:ext cx="11475720" cy="14630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1234440"/>
            <a:ext cx="10927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Validity asks whether the conclusion FOLLOWS from the premises. Truth asks whether the premises match the world.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365760" y="2880360"/>
            <a:ext cx="3822192" cy="2834640"/>
          </a:xfrm>
          <a:prstGeom prst="rect">
            <a:avLst/>
          </a:prstGeom>
          <a:solidFill>
            <a:srgbClr val="F4B860"/>
          </a:solidFill>
          <a:ln w="12700">
            <a:solidFill>
              <a:srgbClr val="F4B86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30632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TRUTH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1737360" y="3657600"/>
            <a:ext cx="1078992" cy="0"/>
          </a:xfrm>
          <a:prstGeom prst="line">
            <a:avLst/>
          </a:prstGeom>
          <a:noFill/>
          <a:ln w="12700">
            <a:solidFill>
              <a:srgbClr val="0F17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3794760"/>
            <a:ext cx="32918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Real-world correspondence. Is the statement actually true?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4270248" y="2880360"/>
            <a:ext cx="3822192" cy="28346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453128" y="30632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VALIDITY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5641848" y="3657600"/>
            <a:ext cx="1078992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44568" y="3794760"/>
            <a:ext cx="32918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Logical follow-through. Given the premises, does the conclusion hold?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8174736" y="2880360"/>
            <a:ext cx="3822192" cy="2834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357616" y="30632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CLAT TESTS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9546336" y="3657600"/>
            <a:ext cx="1078992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449056" y="3794760"/>
            <a:ext cx="32918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VALIDITY ALMOST ALWAYS. Accept premises as given; judge the link.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365760" y="5897880"/>
            <a:ext cx="11430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passage with FALSE premises but VALID logic = correct CLAT answer. A passage with TRUE premises but a logical leap = wrong CLAT answer.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Truth vs Validity — Worked Example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Indian Context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28016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23444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PASSAGE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8640" y="1554480"/>
            <a:ext cx="111556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Supreme Court judge has presided over a Constitution Bench. Justice Y has presided over a Constitution Bench. Therefore, Justice Y is a Supreme Court judge.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365760" y="2697480"/>
            <a:ext cx="57150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5760" y="2697480"/>
            <a:ext cx="57150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2697480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spc="4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VALIDITY CHECK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548640" y="3291840"/>
            <a:ext cx="54406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All SC judges → Constitution Bench.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Justice Y → Constitution Bench.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Does Y have to be SC?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NO.  Mistaken Reversal — High Court judges sit on Constitution Benches too.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6263640" y="2697480"/>
            <a:ext cx="5577840" cy="361188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263640" y="2697480"/>
            <a:ext cx="55778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263640" y="269748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spc="4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TRUTH CHECK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6446520" y="3291840"/>
            <a:ext cx="53492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Are the premises factually true?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Maybe — Justice Y's record can be checked.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But TRUTH does not save an INVALID argument.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Verdict: INVALID, regardless of truth.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Strong vs Weak Arguments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Concept 2 of 5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3716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1280160"/>
            <a:ext cx="10927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STRENGTH measures HOW TIGHTLY the premises support the conclusion. Validity is binary; STRENGTH is a slider.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365760" y="2743200"/>
            <a:ext cx="1143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500" kern="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STRENGTH SLIDER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548640" y="3246120"/>
            <a:ext cx="11064240" cy="457200"/>
          </a:xfrm>
          <a:prstGeom prst="rect">
            <a:avLst/>
          </a:prstGeom>
          <a:solidFill>
            <a:srgbClr val="E8ECF3"/>
          </a:solidFill>
          <a:ln w="12700">
            <a:solidFill>
              <a:srgbClr val="0E1A3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48640" y="3246120"/>
            <a:ext cx="2743200" cy="457200"/>
          </a:xfrm>
          <a:prstGeom prst="rect">
            <a:avLst/>
          </a:prstGeom>
          <a:solidFill>
            <a:srgbClr val="C84C36"/>
          </a:solidFill>
          <a:ln w="12700">
            <a:solidFill>
              <a:srgbClr val="C84C3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291840" y="3246120"/>
            <a:ext cx="2743200" cy="457200"/>
          </a:xfrm>
          <a:prstGeom prst="rect">
            <a:avLst/>
          </a:prstGeom>
          <a:solidFill>
            <a:srgbClr val="D08B43"/>
          </a:solidFill>
          <a:ln w="12700">
            <a:solidFill>
              <a:srgbClr val="D08B4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035040" y="3246120"/>
            <a:ext cx="2743200" cy="457200"/>
          </a:xfrm>
          <a:prstGeom prst="rect">
            <a:avLst/>
          </a:prstGeom>
          <a:solidFill>
            <a:srgbClr val="F4B860"/>
          </a:solidFill>
          <a:ln w="12700">
            <a:solidFill>
              <a:srgbClr val="F4B86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778240" y="3246120"/>
            <a:ext cx="2834640" cy="45720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48640" y="37490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VERY WEAK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3291840" y="37490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WEAK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035040" y="37490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STRONG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778240" y="374904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VERY STRONG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365760" y="4297680"/>
            <a:ext cx="1143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questions to grade an argument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457200" y="4754880"/>
            <a:ext cx="365760" cy="36576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57200" y="47548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960120" y="475488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Are there UNSTATED steps the conclusion needs?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457200" y="5175504"/>
            <a:ext cx="365760" cy="36576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57200" y="517550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960120" y="5175504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Are the premises representative — sample size, geography, time?</a:t>
            </a:r>
            <a:endParaRPr lang="en-US" sz="1800" dirty="0"/>
          </a:p>
        </p:txBody>
      </p:sp>
      <p:sp>
        <p:nvSpPr>
          <p:cNvPr id="30" name="Shape 27"/>
          <p:cNvSpPr/>
          <p:nvPr/>
        </p:nvSpPr>
        <p:spPr>
          <a:xfrm>
            <a:off x="457200" y="5596128"/>
            <a:ext cx="365760" cy="36576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559612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3</a:t>
            </a:r>
            <a:endParaRPr lang="en-US" sz="1800" dirty="0"/>
          </a:p>
        </p:txBody>
      </p:sp>
      <p:sp>
        <p:nvSpPr>
          <p:cNvPr id="32" name="Text 29"/>
          <p:cNvSpPr/>
          <p:nvPr/>
        </p:nvSpPr>
        <p:spPr>
          <a:xfrm>
            <a:off x="960120" y="5596128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Could a SINGLE counterexample destroy the conclusion?</a:t>
            </a:r>
            <a:endParaRPr lang="en-US" sz="1800" dirty="0"/>
          </a:p>
        </p:txBody>
      </p:sp>
      <p:sp>
        <p:nvSpPr>
          <p:cNvPr id="33" name="Shape 30"/>
          <p:cNvSpPr/>
          <p:nvPr/>
        </p:nvSpPr>
        <p:spPr>
          <a:xfrm>
            <a:off x="457200" y="6016752"/>
            <a:ext cx="365760" cy="36576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57200" y="601675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4</a:t>
            </a:r>
            <a:endParaRPr lang="en-US" sz="1800" dirty="0"/>
          </a:p>
        </p:txBody>
      </p:sp>
      <p:sp>
        <p:nvSpPr>
          <p:cNvPr id="35" name="Text 32"/>
          <p:cNvSpPr/>
          <p:nvPr/>
        </p:nvSpPr>
        <p:spPr>
          <a:xfrm>
            <a:off x="960120" y="6016752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Has the author SHIFTED scope (talking about A then concluding about B)?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Strong vs Weak — GST Reform Editorial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Walkthrough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6858000" cy="512064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280160"/>
            <a:ext cx="6492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PASSAGE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8640" y="1600200"/>
            <a:ext cx="649224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2026 NCAER survey of 240 SMEs in Gujarat reported that monthly GST compliance time fell from 14 hours to 6 hours after the Council's rate-rationalisation. Therefore, India's entire MSME ecosystem has benefited from the GST simplification.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7360920" y="1188720"/>
            <a:ext cx="4480560" cy="5120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360920" y="1188720"/>
            <a:ext cx="448056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60920" y="1188720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4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STRENGTH RATING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543800" y="182880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C84C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VERY WEAK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7543800" y="237744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Why?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7543800" y="2788920"/>
            <a:ext cx="420624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• 240 SMEs — tiny sample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• ONE state (Gujarat) — not all-India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• "Compliance time" ≠ all benefits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• 8-month window ≠ "ecosystem"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Scope leap: data covers a slice; conclusion claims the whole.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286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0"/>
            <a:ext cx="1828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0" i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16000" dirty="0"/>
          </a:p>
        </p:txBody>
      </p:sp>
      <p:sp>
        <p:nvSpPr>
          <p:cNvPr id="5" name="Text 3"/>
          <p:cNvSpPr/>
          <p:nvPr/>
        </p:nvSpPr>
        <p:spPr>
          <a:xfrm>
            <a:off x="1371600" y="2377440"/>
            <a:ext cx="941832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Validity asks: did the train arrive?  Truth asks: was the train scheduled?  CLAT asks only the first.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0" y="5120640"/>
            <a:ext cx="2103120" cy="0"/>
          </a:xfrm>
          <a:prstGeom prst="line">
            <a:avLst/>
          </a:prstGeom>
          <a:noFill/>
          <a:ln w="19050">
            <a:solidFill>
              <a:srgbClr val="FF6B3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0" y="534924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CBD5E1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— Critical Reasoning, Class 03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943600" cy="68580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5400000">
            <a:off x="5486400" y="2743200"/>
            <a:ext cx="1371600" cy="1371600"/>
          </a:xfrm>
          <a:prstGeom prst="triangl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800" kern="0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PART  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2286000"/>
            <a:ext cx="5029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</a:t>
            </a:r>
            <a:endParaRPr lang="en-US" sz="12000" dirty="0"/>
          </a:p>
        </p:txBody>
      </p:sp>
      <p:sp>
        <p:nvSpPr>
          <p:cNvPr id="6" name="Text 4"/>
          <p:cNvSpPr/>
          <p:nvPr/>
        </p:nvSpPr>
        <p:spPr>
          <a:xfrm>
            <a:off x="6400800" y="2743200"/>
            <a:ext cx="53035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Narrow vs Wide. The single most common reason students get a CLAT LR question wrong.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Scope?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Concept 3 of 5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64592" cy="51206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32588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77240" y="187452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 is the RANGE of ideas, people, places, time-periods or conditions that a premise — or a conclusion — actually covers.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7240" y="301752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Two kinds of scope problem on CLAT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777240" y="3520440"/>
            <a:ext cx="10972800" cy="1097280"/>
          </a:xfrm>
          <a:prstGeom prst="rect">
            <a:avLst/>
          </a:prstGeom>
          <a:solidFill>
            <a:srgbClr val="F8FAFC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60120" y="361188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1.  NARROW PREMISE → WIDE CONCLUSION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60120" y="4023360"/>
            <a:ext cx="1060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Premise covers Bihar; conclusion claims India. The author has shifted from a slice to the whole.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777240" y="4754880"/>
            <a:ext cx="10972800" cy="128016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60120" y="484632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2.  WIDE PREMISE → NARROW CONCLUSION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960120" y="5257800"/>
            <a:ext cx="10607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Global trend is offered as evidence for a claim about a single Indian state — the global premise rarely binds the local case.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 Mismatch — A Live Example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Heatwave Editorial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37160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28016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CLAIM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8640" y="1600200"/>
            <a:ext cx="111556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Delhi recorded 49°C in May 2026. Therefore, India must immediately mandate climate adaptation in every state's building code.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365760" y="2697480"/>
            <a:ext cx="57150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5760" y="2697480"/>
            <a:ext cx="57150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2697480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PREMISE — narrow scope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548640" y="3337560"/>
            <a:ext cx="534924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Geography: 1 city (Delhi)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Time: 1 month (May 2026)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Metric: peak temperature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Covers: ONE data point.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6263640" y="2697480"/>
            <a:ext cx="5577840" cy="361188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263640" y="2697480"/>
            <a:ext cx="55778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263640" y="269748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CONCLUSION — wide scope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6446520" y="3337560"/>
            <a:ext cx="521208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Geography: every state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Time: indefinite future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Metric: building code mandate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Covers: 28 STATES + 8 UTs.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Scope Costs More Marks Than Anything Else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2022-2026 Data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280160"/>
            <a:ext cx="2788920" cy="4937760"/>
          </a:xfrm>
          <a:prstGeom prst="rect">
            <a:avLst/>
          </a:prstGeom>
          <a:solidFill>
            <a:srgbClr val="FFFFFF"/>
          </a:solidFill>
          <a:ln w="15240">
            <a:solidFill>
              <a:srgbClr val="0F17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5760" y="1280160"/>
            <a:ext cx="2788920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7200" y="1874520"/>
            <a:ext cx="2606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62%</a:t>
            </a:r>
            <a:endParaRPr lang="en-US" sz="5400" dirty="0"/>
          </a:p>
        </p:txBody>
      </p:sp>
      <p:sp>
        <p:nvSpPr>
          <p:cNvPr id="14" name="Shape 11"/>
          <p:cNvSpPr/>
          <p:nvPr/>
        </p:nvSpPr>
        <p:spPr>
          <a:xfrm>
            <a:off x="1005840" y="3794760"/>
            <a:ext cx="1508760" cy="0"/>
          </a:xfrm>
          <a:prstGeom prst="line">
            <a:avLst/>
          </a:prstGeom>
          <a:noFill/>
          <a:ln w="1905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94360" y="4023360"/>
            <a:ext cx="23317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of LR wrong-answer-traps in CLAT 2022-26 are scope shifts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3300984" y="1280160"/>
            <a:ext cx="2788920" cy="4937760"/>
          </a:xfrm>
          <a:prstGeom prst="rect">
            <a:avLst/>
          </a:prstGeom>
          <a:solidFill>
            <a:srgbClr val="FFFFFF"/>
          </a:solidFill>
          <a:ln w="15240">
            <a:solidFill>
              <a:srgbClr val="0F172A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300984" y="1280160"/>
            <a:ext cx="2788920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392424" y="1874520"/>
            <a:ext cx="2606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 4</a:t>
            </a:r>
            <a:endParaRPr lang="en-US" sz="5400" dirty="0"/>
          </a:p>
        </p:txBody>
      </p:sp>
      <p:sp>
        <p:nvSpPr>
          <p:cNvPr id="19" name="Shape 16"/>
          <p:cNvSpPr/>
          <p:nvPr/>
        </p:nvSpPr>
        <p:spPr>
          <a:xfrm>
            <a:off x="3941064" y="3794760"/>
            <a:ext cx="1508760" cy="0"/>
          </a:xfrm>
          <a:prstGeom prst="line">
            <a:avLst/>
          </a:prstGeom>
          <a:noFill/>
          <a:ln w="1905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529584" y="4023360"/>
            <a:ext cx="23317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students pick a wider conclusion when the premise is narrow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6236208" y="1280160"/>
            <a:ext cx="2788920" cy="4937760"/>
          </a:xfrm>
          <a:prstGeom prst="rect">
            <a:avLst/>
          </a:prstGeom>
          <a:solidFill>
            <a:srgbClr val="FFFFFF"/>
          </a:solidFill>
          <a:ln w="15240">
            <a:solidFill>
              <a:srgbClr val="0F172A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236208" y="1280160"/>
            <a:ext cx="2788920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27648" y="1874520"/>
            <a:ext cx="2606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 sec</a:t>
            </a:r>
            <a:endParaRPr lang="en-US" sz="5400" dirty="0"/>
          </a:p>
        </p:txBody>
      </p:sp>
      <p:sp>
        <p:nvSpPr>
          <p:cNvPr id="24" name="Shape 21"/>
          <p:cNvSpPr/>
          <p:nvPr/>
        </p:nvSpPr>
        <p:spPr>
          <a:xfrm>
            <a:off x="6876288" y="3794760"/>
            <a:ext cx="1508760" cy="0"/>
          </a:xfrm>
          <a:prstGeom prst="line">
            <a:avLst/>
          </a:prstGeom>
          <a:noFill/>
          <a:ln w="1905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64808" y="4023360"/>
            <a:ext cx="23317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extra time spent on a Q where scope was missed on first read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9171432" y="1280160"/>
            <a:ext cx="2788920" cy="4937760"/>
          </a:xfrm>
          <a:prstGeom prst="rect">
            <a:avLst/>
          </a:prstGeom>
          <a:solidFill>
            <a:srgbClr val="FFFFFF"/>
          </a:solidFill>
          <a:ln w="15240">
            <a:solidFill>
              <a:srgbClr val="0F172A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171432" y="1280160"/>
            <a:ext cx="2788920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262872" y="1874520"/>
            <a:ext cx="2606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-3.2</a:t>
            </a:r>
            <a:endParaRPr lang="en-US" sz="5400" dirty="0"/>
          </a:p>
        </p:txBody>
      </p:sp>
      <p:sp>
        <p:nvSpPr>
          <p:cNvPr id="29" name="Shape 26"/>
          <p:cNvSpPr/>
          <p:nvPr/>
        </p:nvSpPr>
        <p:spPr>
          <a:xfrm>
            <a:off x="9811512" y="3794760"/>
            <a:ext cx="1508760" cy="0"/>
          </a:xfrm>
          <a:prstGeom prst="line">
            <a:avLst/>
          </a:prstGeom>
          <a:noFill/>
          <a:ln w="19050">
            <a:solidFill>
              <a:srgbClr val="FF6B3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9400032" y="4023360"/>
            <a:ext cx="23317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average mark gap between top quartile and median due to scope errors</a:t>
            </a:r>
            <a:endParaRPr lang="en-US" sz="1800" dirty="0"/>
          </a:p>
        </p:txBody>
      </p:sp>
      <p:sp>
        <p:nvSpPr>
          <p:cNvPr id="31" name="Text 28"/>
          <p:cNvSpPr/>
          <p:nvPr/>
        </p:nvSpPr>
        <p:spPr>
          <a:xfrm>
            <a:off x="365760" y="621792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Train your eye: in every passage, before answering, ask "What's the scope of the conclusion?  Do the premises actually cover that scope?"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Scope-Shift Patterns You Will See on CLAT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Pattern Library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5760" y="1188720"/>
            <a:ext cx="3721608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65760" y="1188720"/>
            <a:ext cx="372160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CITY → COUNTRY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548640" y="1828800"/>
            <a:ext cx="33832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study in Mumbai used to claim "all India".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4270248" y="118872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270248" y="1188720"/>
            <a:ext cx="3721608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270248" y="1188720"/>
            <a:ext cx="372160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WEEK → DECADE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453128" y="1828800"/>
            <a:ext cx="33832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One election win cited as a "long-term mandate".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8174736" y="118872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174736" y="1188720"/>
            <a:ext cx="3721608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174736" y="1188720"/>
            <a:ext cx="372160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SOME → ALL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8357616" y="1828800"/>
            <a:ext cx="33832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"Several students" → "every CLAT aspirant".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365760" y="379476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65760" y="3794760"/>
            <a:ext cx="3721608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65760" y="3794760"/>
            <a:ext cx="372160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CASE → POLICY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548640" y="4434840"/>
            <a:ext cx="33832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One landmark case cited to justify a sweeping rule.</a:t>
            </a:r>
            <a:endParaRPr lang="en-US" sz="2000" dirty="0"/>
          </a:p>
        </p:txBody>
      </p:sp>
      <p:sp>
        <p:nvSpPr>
          <p:cNvPr id="27" name="Shape 24"/>
          <p:cNvSpPr/>
          <p:nvPr/>
        </p:nvSpPr>
        <p:spPr>
          <a:xfrm>
            <a:off x="4270248" y="379476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270248" y="3794760"/>
            <a:ext cx="3721608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270248" y="3794760"/>
            <a:ext cx="372160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OPINION → FACT</a:t>
            </a:r>
            <a:endParaRPr lang="en-US" sz="1800" dirty="0"/>
          </a:p>
        </p:txBody>
      </p:sp>
      <p:sp>
        <p:nvSpPr>
          <p:cNvPr id="30" name="Text 27"/>
          <p:cNvSpPr/>
          <p:nvPr/>
        </p:nvSpPr>
        <p:spPr>
          <a:xfrm>
            <a:off x="4453128" y="4434840"/>
            <a:ext cx="33832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Editorial endorsement reframed as established truth.</a:t>
            </a:r>
            <a:endParaRPr lang="en-US" sz="2000" dirty="0"/>
          </a:p>
        </p:txBody>
      </p:sp>
      <p:sp>
        <p:nvSpPr>
          <p:cNvPr id="31" name="Shape 28"/>
          <p:cNvSpPr/>
          <p:nvPr/>
        </p:nvSpPr>
        <p:spPr>
          <a:xfrm>
            <a:off x="8174736" y="379476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8174736" y="3794760"/>
            <a:ext cx="3721608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174736" y="3794760"/>
            <a:ext cx="372160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CORRELATION → CAUSE</a:t>
            </a:r>
            <a:endParaRPr lang="en-US" sz="1800" dirty="0"/>
          </a:p>
        </p:txBody>
      </p:sp>
      <p:sp>
        <p:nvSpPr>
          <p:cNvPr id="34" name="Text 31"/>
          <p:cNvSpPr/>
          <p:nvPr/>
        </p:nvSpPr>
        <p:spPr>
          <a:xfrm>
            <a:off x="8357616" y="4434840"/>
            <a:ext cx="33832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X happened with Y → "X caused Y".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1371600"/>
            <a:ext cx="12188952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6000" dirty="0"/>
          </a:p>
        </p:txBody>
      </p:sp>
      <p:sp>
        <p:nvSpPr>
          <p:cNvPr id="4" name="Shape 2"/>
          <p:cNvSpPr/>
          <p:nvPr/>
        </p:nvSpPr>
        <p:spPr>
          <a:xfrm>
            <a:off x="5029200" y="3840480"/>
            <a:ext cx="2103120" cy="0"/>
          </a:xfrm>
          <a:prstGeom prst="line">
            <a:avLst/>
          </a:prstGeom>
          <a:noFill/>
          <a:ln w="19050">
            <a:solidFill>
              <a:srgbClr val="F4B86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0" y="4069080"/>
            <a:ext cx="121889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spc="400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INFERENCES vs ASSUMPTIONS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0" y="493776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FOLLOWS from the argument vs what the argument NEEDS to hold up.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Inference — What Must Be True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Concept 4a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3716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1280160"/>
            <a:ext cx="10927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INFERENCE is a statement that MUST be true if the argument is true. It comes AFTER the argument — it is what you can fairly draw out.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365760" y="2743200"/>
            <a:ext cx="11430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tests for a valid inference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365760" y="3246120"/>
            <a:ext cx="1147572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5760" y="3246120"/>
            <a:ext cx="594360" cy="914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3246120"/>
            <a:ext cx="594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200" dirty="0"/>
          </a:p>
        </p:txBody>
      </p:sp>
      <p:sp>
        <p:nvSpPr>
          <p:cNvPr id="17" name="Text 14"/>
          <p:cNvSpPr/>
          <p:nvPr/>
        </p:nvSpPr>
        <p:spPr>
          <a:xfrm>
            <a:off x="1143000" y="32918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MUST Test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143000" y="365760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Could the argument still be true while this candidate inference is false? If yes — not a valid inference.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365760" y="4251960"/>
            <a:ext cx="1147572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65760" y="4251960"/>
            <a:ext cx="594360" cy="914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65760" y="4251960"/>
            <a:ext cx="594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200" dirty="0"/>
          </a:p>
        </p:txBody>
      </p:sp>
      <p:sp>
        <p:nvSpPr>
          <p:cNvPr id="22" name="Text 19"/>
          <p:cNvSpPr/>
          <p:nvPr/>
        </p:nvSpPr>
        <p:spPr>
          <a:xfrm>
            <a:off x="1143000" y="42976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Stay-In-Scope Test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143000" y="466344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Does the candidate stay within the people/places/times the passage covered? Goes wider → not an inference.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365760" y="5257800"/>
            <a:ext cx="1147572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365760" y="5257800"/>
            <a:ext cx="594360" cy="914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65760" y="5257800"/>
            <a:ext cx="594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200" dirty="0"/>
          </a:p>
        </p:txBody>
      </p:sp>
      <p:sp>
        <p:nvSpPr>
          <p:cNvPr id="27" name="Text 24"/>
          <p:cNvSpPr/>
          <p:nvPr/>
        </p:nvSpPr>
        <p:spPr>
          <a:xfrm>
            <a:off x="1143000" y="53035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No-New-Info Test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1143000" y="566928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Does it bring in fresh facts (statistics, comparisons, conditions)? If yes — that's outside knowledge, not an inference.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Assumption — What the Argument Needs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Concept 4b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5760" y="1353312"/>
            <a:ext cx="11475720" cy="137160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417320"/>
            <a:ext cx="10927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ASSUMPTION is an UNSTATED premise — something the argument NEEDS to be true to work, but never says aloud. It comes BEFORE/DURING the argument.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365760" y="2926080"/>
            <a:ext cx="1143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flavours of assumption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365760" y="3429000"/>
            <a:ext cx="571500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65760" y="3429000"/>
            <a:ext cx="57150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5760" y="3429000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SUPPORTER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548640" y="4069080"/>
            <a:ext cx="534924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Bridges a gap between premise and conclusion.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Fills in a missing logical step.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Usually easy to prephrase.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6263640" y="3429000"/>
            <a:ext cx="5577840" cy="288036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63640" y="3429000"/>
            <a:ext cx="55778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63640" y="34290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DEFENDER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6446520" y="4069080"/>
            <a:ext cx="52120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Rules OUT a possible objection.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Protects the conclusion from a counterexample.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Hard to prephrase — many possible.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Inference vs Assumption — Side by Side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Comparison Grid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2880360" cy="640080"/>
          </a:xfrm>
          <a:prstGeom prst="rect">
            <a:avLst/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75488" y="1188720"/>
            <a:ext cx="26609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DIMENSION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3246120" y="1188720"/>
            <a:ext cx="4297680" cy="640080"/>
          </a:xfrm>
          <a:prstGeom prst="rect">
            <a:avLst/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355848" y="1188720"/>
            <a:ext cx="407822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INFERENCE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7543800" y="1188720"/>
            <a:ext cx="4297680" cy="640080"/>
          </a:xfrm>
          <a:prstGeom prst="rect">
            <a:avLst/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53528" y="1188720"/>
            <a:ext cx="407822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ASSUMPTION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365760" y="1828800"/>
            <a:ext cx="288036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75488" y="1828800"/>
            <a:ext cx="266090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Direction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3246120" y="1828800"/>
            <a:ext cx="429768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355848" y="182880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Comes AFTER the argument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7543800" y="1828800"/>
            <a:ext cx="429768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653528" y="182880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Comes BEFORE/DURING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365760" y="2697480"/>
            <a:ext cx="2880360" cy="868680"/>
          </a:xfrm>
          <a:prstGeom prst="rect">
            <a:avLst/>
          </a:prstGeom>
          <a:solidFill>
            <a:srgbClr val="F8FAFC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75488" y="2697480"/>
            <a:ext cx="266090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Function</a:t>
            </a:r>
            <a:endParaRPr lang="en-US" sz="2000" dirty="0"/>
          </a:p>
        </p:txBody>
      </p:sp>
      <p:sp>
        <p:nvSpPr>
          <p:cNvPr id="25" name="Shape 22"/>
          <p:cNvSpPr/>
          <p:nvPr/>
        </p:nvSpPr>
        <p:spPr>
          <a:xfrm>
            <a:off x="3246120" y="2697480"/>
            <a:ext cx="4297680" cy="868680"/>
          </a:xfrm>
          <a:prstGeom prst="rect">
            <a:avLst/>
          </a:prstGeom>
          <a:solidFill>
            <a:srgbClr val="F8FAFC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355848" y="269748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What you draw OUT</a:t>
            </a:r>
            <a:endParaRPr lang="en-US" sz="2000" dirty="0"/>
          </a:p>
        </p:txBody>
      </p:sp>
      <p:sp>
        <p:nvSpPr>
          <p:cNvPr id="27" name="Shape 24"/>
          <p:cNvSpPr/>
          <p:nvPr/>
        </p:nvSpPr>
        <p:spPr>
          <a:xfrm>
            <a:off x="7543800" y="2697480"/>
            <a:ext cx="4297680" cy="868680"/>
          </a:xfrm>
          <a:prstGeom prst="rect">
            <a:avLst/>
          </a:prstGeom>
          <a:solidFill>
            <a:srgbClr val="F8FAFC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653528" y="269748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What is taken FOR GRANTED</a:t>
            </a:r>
            <a:endParaRPr lang="en-US" sz="2000" dirty="0"/>
          </a:p>
        </p:txBody>
      </p:sp>
      <p:sp>
        <p:nvSpPr>
          <p:cNvPr id="29" name="Shape 26"/>
          <p:cNvSpPr/>
          <p:nvPr/>
        </p:nvSpPr>
        <p:spPr>
          <a:xfrm>
            <a:off x="365760" y="3566160"/>
            <a:ext cx="288036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75488" y="3566160"/>
            <a:ext cx="266090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Test</a:t>
            </a:r>
            <a:endParaRPr lang="en-US" sz="2000" dirty="0"/>
          </a:p>
        </p:txBody>
      </p:sp>
      <p:sp>
        <p:nvSpPr>
          <p:cNvPr id="31" name="Shape 28"/>
          <p:cNvSpPr/>
          <p:nvPr/>
        </p:nvSpPr>
        <p:spPr>
          <a:xfrm>
            <a:off x="3246120" y="3566160"/>
            <a:ext cx="429768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355848" y="356616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Must be true given the argument</a:t>
            </a:r>
            <a:endParaRPr lang="en-US" sz="2000" dirty="0"/>
          </a:p>
        </p:txBody>
      </p:sp>
      <p:sp>
        <p:nvSpPr>
          <p:cNvPr id="33" name="Shape 30"/>
          <p:cNvSpPr/>
          <p:nvPr/>
        </p:nvSpPr>
        <p:spPr>
          <a:xfrm>
            <a:off x="7543800" y="3566160"/>
            <a:ext cx="429768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7653528" y="356616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Argument fails if this is false</a:t>
            </a:r>
            <a:endParaRPr lang="en-US" sz="2000" dirty="0"/>
          </a:p>
        </p:txBody>
      </p:sp>
      <p:sp>
        <p:nvSpPr>
          <p:cNvPr id="35" name="Shape 32"/>
          <p:cNvSpPr/>
          <p:nvPr/>
        </p:nvSpPr>
        <p:spPr>
          <a:xfrm>
            <a:off x="365760" y="4434840"/>
            <a:ext cx="2880360" cy="868680"/>
          </a:xfrm>
          <a:prstGeom prst="rect">
            <a:avLst/>
          </a:prstGeom>
          <a:solidFill>
            <a:srgbClr val="F8FAFC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75488" y="4434840"/>
            <a:ext cx="266090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Stem</a:t>
            </a:r>
            <a:endParaRPr lang="en-US" sz="2000" dirty="0"/>
          </a:p>
        </p:txBody>
      </p:sp>
      <p:sp>
        <p:nvSpPr>
          <p:cNvPr id="37" name="Shape 34"/>
          <p:cNvSpPr/>
          <p:nvPr/>
        </p:nvSpPr>
        <p:spPr>
          <a:xfrm>
            <a:off x="3246120" y="4434840"/>
            <a:ext cx="4297680" cy="868680"/>
          </a:xfrm>
          <a:prstGeom prst="rect">
            <a:avLst/>
          </a:prstGeom>
          <a:solidFill>
            <a:srgbClr val="F8FAFC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355848" y="443484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"Which can be inferred…?"</a:t>
            </a:r>
            <a:endParaRPr lang="en-US" sz="2000" dirty="0"/>
          </a:p>
        </p:txBody>
      </p:sp>
      <p:sp>
        <p:nvSpPr>
          <p:cNvPr id="39" name="Shape 36"/>
          <p:cNvSpPr/>
          <p:nvPr/>
        </p:nvSpPr>
        <p:spPr>
          <a:xfrm>
            <a:off x="7543800" y="4434840"/>
            <a:ext cx="4297680" cy="868680"/>
          </a:xfrm>
          <a:prstGeom prst="rect">
            <a:avLst/>
          </a:prstGeom>
          <a:solidFill>
            <a:srgbClr val="F8FAFC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653528" y="443484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"The argument depends on…"</a:t>
            </a:r>
            <a:endParaRPr lang="en-US" sz="2000" dirty="0"/>
          </a:p>
        </p:txBody>
      </p:sp>
      <p:sp>
        <p:nvSpPr>
          <p:cNvPr id="41" name="Shape 38"/>
          <p:cNvSpPr/>
          <p:nvPr/>
        </p:nvSpPr>
        <p:spPr>
          <a:xfrm>
            <a:off x="365760" y="5303520"/>
            <a:ext cx="288036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475488" y="5303520"/>
            <a:ext cx="266090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Effect of negation</a:t>
            </a:r>
            <a:endParaRPr lang="en-US" sz="2000" dirty="0"/>
          </a:p>
        </p:txBody>
      </p:sp>
      <p:sp>
        <p:nvSpPr>
          <p:cNvPr id="43" name="Shape 40"/>
          <p:cNvSpPr/>
          <p:nvPr/>
        </p:nvSpPr>
        <p:spPr>
          <a:xfrm>
            <a:off x="3246120" y="5303520"/>
            <a:ext cx="429768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3355848" y="530352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Argument unaffected</a:t>
            </a:r>
            <a:endParaRPr lang="en-US" sz="2000" dirty="0"/>
          </a:p>
        </p:txBody>
      </p:sp>
      <p:sp>
        <p:nvSpPr>
          <p:cNvPr id="45" name="Shape 42"/>
          <p:cNvSpPr/>
          <p:nvPr/>
        </p:nvSpPr>
        <p:spPr>
          <a:xfrm>
            <a:off x="7543800" y="5303520"/>
            <a:ext cx="429768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653528" y="5303520"/>
            <a:ext cx="407822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Argument collapses</a:t>
            </a:r>
            <a:endParaRPr lang="en-US" sz="2000" dirty="0"/>
          </a:p>
        </p:txBody>
      </p:sp>
      <p:sp>
        <p:nvSpPr>
          <p:cNvPr id="47" name="Text 44"/>
          <p:cNvSpPr/>
          <p:nvPr/>
        </p:nvSpPr>
        <p:spPr>
          <a:xfrm>
            <a:off x="365760" y="626364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Memorise this grid. Half the marks lost in CLAT LR come from confusing these two.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Worked Example — NEET Coaching Argument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Apply the Grid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28016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28016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PASSAGE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8640" y="1554480"/>
            <a:ext cx="111556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NEET aspirants who attend morning revision classes show a 19% higher rank improvement than peers who skip them. Coaching institutes should make morning revision compulsory for all enrolled students.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365760" y="2606040"/>
            <a:ext cx="571500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5760" y="2606040"/>
            <a:ext cx="57150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" y="2606040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VALID INFERENCE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548640" y="3246120"/>
            <a:ext cx="53492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"Morning-class attendees outperform morning-class skippers by 19%."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This MUST be true if the passage is true. It is just a restatement of the data.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(It is NOT an inference that compulsion will produce the same gain — that would jump scope.)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6263640" y="2606040"/>
            <a:ext cx="5577840" cy="365760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263640" y="2606040"/>
            <a:ext cx="55778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263640" y="260604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NECESSARY ASSUMPTION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6446520" y="3246120"/>
            <a:ext cx="52120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"Students who self-select INTO morning classes are not already higher performers for unrelated reasons."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Negate it: if morning attendees were already toppers, the policy would do nothing.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argument needs this to hold — even though the passage never says so.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28600"/>
          </a:xfrm>
          <a:prstGeom prst="rect">
            <a:avLst/>
          </a:prstGeom>
          <a:solidFill>
            <a:srgbClr val="F4B860"/>
          </a:solidFill>
          <a:ln w="12700">
            <a:solidFill>
              <a:srgbClr val="F4B86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4B860"/>
          </a:solidFill>
          <a:ln w="12700">
            <a:solidFill>
              <a:srgbClr val="F4B86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371600" y="2286000"/>
            <a:ext cx="94183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Inference looks ahead. Assumption looks within. Both must be tested before you mark the option.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0" y="4937760"/>
            <a:ext cx="2103120" cy="0"/>
          </a:xfrm>
          <a:prstGeom prst="line">
            <a:avLst/>
          </a:prstGeom>
          <a:noFill/>
          <a:ln w="19050">
            <a:solidFill>
              <a:srgbClr val="FF6B3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516636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CBD5E1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— CR Class 03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371600"/>
            <a:ext cx="12188952" cy="9144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141732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800" kern="0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PART  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0" y="1783080"/>
            <a:ext cx="121889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spc="400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 THE FINE PRINT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Quantity &amp; Probability indicators are tiny words that flip an argument's strength.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371600" y="3657600"/>
            <a:ext cx="411480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0" y="374904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QUANTITY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54480" y="4297680"/>
            <a:ext cx="3749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· most · many · some · few · none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675120" y="3657600"/>
            <a:ext cx="411480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75120" y="374904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PROBABILITY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858000" y="4297680"/>
            <a:ext cx="3749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must · will · always · likely · could · never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20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Quantity Indicators — The Eight Words That Matter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Lexicon 1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21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5760" y="1188720"/>
            <a:ext cx="274320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65760" y="1188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all · every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02920" y="1737360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100%. No exceptions.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300984" y="118872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300984" y="1188720"/>
            <a:ext cx="274320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300984" y="1188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most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3438144" y="1737360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Majority. 51%-100%.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6236208" y="118872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36208" y="1188720"/>
            <a:ext cx="274320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36208" y="1188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many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373368" y="1737360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large number — but not a defined %.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9171432" y="118872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9171432" y="1188720"/>
            <a:ext cx="274320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171432" y="1188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some · several · a few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9308592" y="1737360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≥ 1, possibly all.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365760" y="3675888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65760" y="3675888"/>
            <a:ext cx="274320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65760" y="367588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few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502920" y="4224528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small number — usually &lt; majority.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3300984" y="3675888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3300984" y="3675888"/>
            <a:ext cx="274320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300984" y="367588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sole · only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3438144" y="4224528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Exactly one.</a:t>
            </a:r>
            <a:endParaRPr lang="en-US" sz="1800" dirty="0"/>
          </a:p>
        </p:txBody>
      </p:sp>
      <p:sp>
        <p:nvSpPr>
          <p:cNvPr id="35" name="Shape 32"/>
          <p:cNvSpPr/>
          <p:nvPr/>
        </p:nvSpPr>
        <p:spPr>
          <a:xfrm>
            <a:off x="6236208" y="3675888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236208" y="3675888"/>
            <a:ext cx="274320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236208" y="367588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not all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6373368" y="4224528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≥ 1 is not. Equivalent to "some are not".</a:t>
            </a:r>
            <a:endParaRPr lang="en-US" sz="1800" dirty="0"/>
          </a:p>
        </p:txBody>
      </p:sp>
      <p:sp>
        <p:nvSpPr>
          <p:cNvPr id="39" name="Shape 36"/>
          <p:cNvSpPr/>
          <p:nvPr/>
        </p:nvSpPr>
        <p:spPr>
          <a:xfrm>
            <a:off x="9171432" y="3675888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9171432" y="3675888"/>
            <a:ext cx="274320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9171432" y="367588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none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9308592" y="4224528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Zero. No instance.</a:t>
            </a:r>
            <a:endParaRPr lang="en-US" sz="1800" dirty="0"/>
          </a:p>
        </p:txBody>
      </p:sp>
      <p:sp>
        <p:nvSpPr>
          <p:cNvPr id="43" name="Text 40"/>
          <p:cNvSpPr/>
          <p:nvPr/>
        </p:nvSpPr>
        <p:spPr>
          <a:xfrm>
            <a:off x="365760" y="626364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"Some" includes ALL — never assume "some" = "only some". This catches CLAT students every year.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Probability Indicators — Strength on a Slider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Lexicon 2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22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5760" y="1188720"/>
            <a:ext cx="274320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65760" y="1188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must · will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02920" y="1737360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Certainty. 100%.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300984" y="118872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300984" y="1188720"/>
            <a:ext cx="274320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300984" y="1188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always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3438144" y="1737360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Every time. Universal claim.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6236208" y="118872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36208" y="1188720"/>
            <a:ext cx="274320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36208" y="1188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should · ought to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373368" y="1737360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Strong expectation, not certainty.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9171432" y="118872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9171432" y="1188720"/>
            <a:ext cx="274320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171432" y="1188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probably · likely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9308592" y="1737360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&gt; 50%. Stronger than "could".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365760" y="3675888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65760" y="3675888"/>
            <a:ext cx="274320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65760" y="367588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could · might · may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502920" y="4224528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Possibility. ≥ 1% but no commitment.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3300984" y="3675888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3300984" y="3675888"/>
            <a:ext cx="274320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300984" y="367588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not necessarily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3438144" y="4224528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Defeats a "must" claim. Says "no compulsion".</a:t>
            </a:r>
            <a:endParaRPr lang="en-US" sz="1800" dirty="0"/>
          </a:p>
        </p:txBody>
      </p:sp>
      <p:sp>
        <p:nvSpPr>
          <p:cNvPr id="35" name="Shape 32"/>
          <p:cNvSpPr/>
          <p:nvPr/>
        </p:nvSpPr>
        <p:spPr>
          <a:xfrm>
            <a:off x="6236208" y="3675888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236208" y="3675888"/>
            <a:ext cx="274320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236208" y="367588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rarely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6373368" y="4224528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Low frequency. Closer to "almost never".</a:t>
            </a:r>
            <a:endParaRPr lang="en-US" sz="1800" dirty="0"/>
          </a:p>
        </p:txBody>
      </p:sp>
      <p:sp>
        <p:nvSpPr>
          <p:cNvPr id="39" name="Shape 36"/>
          <p:cNvSpPr/>
          <p:nvPr/>
        </p:nvSpPr>
        <p:spPr>
          <a:xfrm>
            <a:off x="9171432" y="3675888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9171432" y="3675888"/>
            <a:ext cx="274320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9171432" y="3675888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never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9308592" y="4224528"/>
            <a:ext cx="2468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0%. Strongest negative claim.</a:t>
            </a:r>
            <a:endParaRPr lang="en-US" sz="1800" dirty="0"/>
          </a:p>
        </p:txBody>
      </p:sp>
      <p:sp>
        <p:nvSpPr>
          <p:cNvPr id="43" name="Text 40"/>
          <p:cNvSpPr/>
          <p:nvPr/>
        </p:nvSpPr>
        <p:spPr>
          <a:xfrm>
            <a:off x="365760" y="6263640"/>
            <a:ext cx="11430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trick: stem says "must"; correct option waters down to "could". Or vice-versa. Watch the slider.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Indicator-Shift Trap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Decision Tree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23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114800" y="1188720"/>
            <a:ext cx="3931920" cy="7315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114800" y="118872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Read the stem strength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080760" y="1920240"/>
            <a:ext cx="0" cy="365760"/>
          </a:xfrm>
          <a:prstGeom prst="line">
            <a:avLst/>
          </a:prstGeom>
          <a:noFill/>
          <a:ln w="25400">
            <a:solidFill>
              <a:srgbClr val="0F172A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4114800" y="2331720"/>
            <a:ext cx="3931920" cy="7315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114800" y="233172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Now scan each option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6080760" y="3063240"/>
            <a:ext cx="-3063240" cy="457200"/>
          </a:xfrm>
          <a:prstGeom prst="line">
            <a:avLst/>
          </a:prstGeom>
          <a:noFill/>
          <a:ln w="25400">
            <a:solidFill>
              <a:srgbClr val="0F172A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6080760" y="3063240"/>
            <a:ext cx="3063240" cy="457200"/>
          </a:xfrm>
          <a:prstGeom prst="line">
            <a:avLst/>
          </a:prstGeom>
          <a:noFill/>
          <a:ln w="25400">
            <a:solidFill>
              <a:srgbClr val="0F172A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548640" y="3611880"/>
            <a:ext cx="53035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48640" y="36576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OPTION SAYS "must / always / never"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731520" y="4069080"/>
            <a:ext cx="4937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Eligible only if STEM also says "must / always / never". Otherwise — too strong, eliminate.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6355080" y="3611880"/>
            <a:ext cx="5303520" cy="118872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55080" y="36576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OPTION SAYS "could / might / sometimes"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537960" y="4069080"/>
            <a:ext cx="4937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Safer claim. Often the answer when stem asks "What can be inferred / supported?"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3200400" y="4800600"/>
            <a:ext cx="2880360" cy="457200"/>
          </a:xfrm>
          <a:prstGeom prst="line">
            <a:avLst/>
          </a:prstGeom>
          <a:noFill/>
          <a:ln w="25400">
            <a:solidFill>
              <a:srgbClr val="0F172A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9006840" y="4800600"/>
            <a:ext cx="-2926080" cy="457200"/>
          </a:xfrm>
          <a:prstGeom prst="line">
            <a:avLst/>
          </a:prstGeom>
          <a:noFill/>
          <a:ln w="25400">
            <a:solidFill>
              <a:srgbClr val="0F172A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2743200" y="5349240"/>
            <a:ext cx="6675120" cy="9601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743200" y="5349240"/>
            <a:ext cx="6675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Match the option's certainty to the stem's wording. A mismatch is the wrong answer.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Quantity-Shift Example — 2024 General Election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Live CLAT-Style Trap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24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28016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28016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PASSAGE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8640" y="1554480"/>
            <a:ext cx="111556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 first-time voters in the 2024 General Election ranked unemployment as their top issue. The Election Commission's post-poll survey found this pattern across 12 of 18 sampled states.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65760" y="2606040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"Which can be inferred?"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365760" y="3108960"/>
            <a:ext cx="57150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65760" y="3108960"/>
            <a:ext cx="57150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5760" y="3108960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TRAP OPTION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548640" y="3703320"/>
            <a:ext cx="53492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"Every first-time voter cared most about unemployment."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Why wrong: passage said "most" — quantity-shift to "every". Goes wider than the data.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6263640" y="3108960"/>
            <a:ext cx="5577840" cy="310896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63640" y="3108960"/>
            <a:ext cx="55778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63640" y="310896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SAFER OPTION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446520" y="3703320"/>
            <a:ext cx="521208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"More than half of first-time voters in the sampled states ranked unemployment first."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Why right: stays at "most" + stays in scope of "12 of 18".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Probability-Shift Example — Cement Industry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Live CLAT-Style Trap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25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28016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28016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PASSAGE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8640" y="1554480"/>
            <a:ext cx="111556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CRISIL's 2025 outlook says cement-sector capex could rise 8-10% next year if monsoon turns favourable. Government infra orders may further accelerate the cycle.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65760" y="2606040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"What does the passage support?"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365760" y="3108960"/>
            <a:ext cx="57150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65760" y="3108960"/>
            <a:ext cx="57150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5760" y="3108960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TRAP OPTION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548640" y="3703320"/>
            <a:ext cx="53492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"Cement capex WILL rise 8-10% next year."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Why wrong: passage said "could rise IF monsoon favourable". Drops the conditional + upgrades "could" → "will".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6263640" y="3108960"/>
            <a:ext cx="5577840" cy="310896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63640" y="3108960"/>
            <a:ext cx="55778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63640" y="310896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SAFER OPTION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446520" y="3703320"/>
            <a:ext cx="521208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"Cement capex MAY rise next year, conditional on monsoon."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Why right: keeps "may" + retains the conditional. Stays at the slider position the passage offered.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Notating Arguments — Your Margin Toolkit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Practical Skill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26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365760" y="1188720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consistent shorthand turns 4 minutes per passage into 2.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365760" y="1828800"/>
            <a:ext cx="1147572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65760" y="1828800"/>
            <a:ext cx="777240" cy="6400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65760" y="1828800"/>
            <a:ext cx="777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325880" y="18745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Premise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4572000" y="1874520"/>
            <a:ext cx="7178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Underline once. Number it P1, P2, P3 …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365760" y="2542032"/>
            <a:ext cx="1147572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65760" y="2542032"/>
            <a:ext cx="777240" cy="6400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65760" y="2542032"/>
            <a:ext cx="777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1325880" y="2587752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Main Conclusion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4572000" y="2587752"/>
            <a:ext cx="7178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Underline twice and bracket. Mark with [MC].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365760" y="3255264"/>
            <a:ext cx="1147572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65760" y="3255264"/>
            <a:ext cx="777240" cy="6400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65760" y="3255264"/>
            <a:ext cx="777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</a:t>
            </a:r>
            <a:endParaRPr lang="en-US" sz="2400" dirty="0"/>
          </a:p>
        </p:txBody>
      </p:sp>
      <p:sp>
        <p:nvSpPr>
          <p:cNvPr id="25" name="Text 22"/>
          <p:cNvSpPr/>
          <p:nvPr/>
        </p:nvSpPr>
        <p:spPr>
          <a:xfrm>
            <a:off x="1325880" y="3300984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Sub-Conclusion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4572000" y="3300984"/>
            <a:ext cx="7178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Single bracket. Mark with [SC].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365760" y="3968496"/>
            <a:ext cx="1147572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65760" y="3968496"/>
            <a:ext cx="777240" cy="6400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65760" y="3968496"/>
            <a:ext cx="777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CP</a:t>
            </a:r>
            <a:endParaRPr lang="en-US" sz="2400" dirty="0"/>
          </a:p>
        </p:txBody>
      </p:sp>
      <p:sp>
        <p:nvSpPr>
          <p:cNvPr id="30" name="Text 27"/>
          <p:cNvSpPr/>
          <p:nvPr/>
        </p:nvSpPr>
        <p:spPr>
          <a:xfrm>
            <a:off x="1325880" y="4014216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Counter-Premise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4572000" y="4014216"/>
            <a:ext cx="7178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Strike-through diagonally and write "CP" above.</a:t>
            </a:r>
            <a:endParaRPr lang="en-US" sz="1800" dirty="0"/>
          </a:p>
        </p:txBody>
      </p:sp>
      <p:sp>
        <p:nvSpPr>
          <p:cNvPr id="32" name="Shape 29"/>
          <p:cNvSpPr/>
          <p:nvPr/>
        </p:nvSpPr>
        <p:spPr>
          <a:xfrm>
            <a:off x="365760" y="4681728"/>
            <a:ext cx="1147572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365760" y="4681728"/>
            <a:ext cx="777240" cy="6400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365760" y="4681728"/>
            <a:ext cx="777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2400" dirty="0"/>
          </a:p>
        </p:txBody>
      </p:sp>
      <p:sp>
        <p:nvSpPr>
          <p:cNvPr id="35" name="Text 32"/>
          <p:cNvSpPr/>
          <p:nvPr/>
        </p:nvSpPr>
        <p:spPr>
          <a:xfrm>
            <a:off x="1325880" y="4727448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Indicator word</a:t>
            </a:r>
            <a:endParaRPr lang="en-US" sz="2000" dirty="0"/>
          </a:p>
        </p:txBody>
      </p:sp>
      <p:sp>
        <p:nvSpPr>
          <p:cNvPr id="36" name="Text 33"/>
          <p:cNvSpPr/>
          <p:nvPr/>
        </p:nvSpPr>
        <p:spPr>
          <a:xfrm>
            <a:off x="4572000" y="4727448"/>
            <a:ext cx="7178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Circle the word. Annotate +AP / +CP / →C in the margin.</a:t>
            </a:r>
            <a:endParaRPr lang="en-US" sz="1800" dirty="0"/>
          </a:p>
        </p:txBody>
      </p:sp>
      <p:sp>
        <p:nvSpPr>
          <p:cNvPr id="37" name="Shape 34"/>
          <p:cNvSpPr/>
          <p:nvPr/>
        </p:nvSpPr>
        <p:spPr>
          <a:xfrm>
            <a:off x="365760" y="5394960"/>
            <a:ext cx="1147572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365760" y="5394960"/>
            <a:ext cx="777240" cy="6400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365760" y="5394960"/>
            <a:ext cx="777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!</a:t>
            </a:r>
            <a:endParaRPr lang="en-US" sz="2400" dirty="0"/>
          </a:p>
        </p:txBody>
      </p:sp>
      <p:sp>
        <p:nvSpPr>
          <p:cNvPr id="40" name="Text 37"/>
          <p:cNvSpPr/>
          <p:nvPr/>
        </p:nvSpPr>
        <p:spPr>
          <a:xfrm>
            <a:off x="1325880" y="544068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Quantity / Probability</a:t>
            </a:r>
            <a:endParaRPr lang="en-US" sz="2000" dirty="0"/>
          </a:p>
        </p:txBody>
      </p:sp>
      <p:sp>
        <p:nvSpPr>
          <p:cNvPr id="41" name="Text 38"/>
          <p:cNvSpPr/>
          <p:nvPr/>
        </p:nvSpPr>
        <p:spPr>
          <a:xfrm>
            <a:off x="4572000" y="5440680"/>
            <a:ext cx="7178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Box the word. Recheck the option later for a slider mismatch.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Putting It All Together — Editorial Walkthrough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Q-Walkthrough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27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82880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28016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PASSAGE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8640" y="1600200"/>
            <a:ext cx="111556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2025, India's gig-economy workforce crossed 9 million. A NITI Aayog working paper said the figure "could double" by 2030 if e-commerce penetration in tier-3 towns grows as projected. The paper recommends extending health-cover schemes to gig workers — without which, it warns, India's informal-sector welfare gap will widen.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65760" y="3108960"/>
            <a:ext cx="11475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Q. The argument requires which of the following assumptions?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365760" y="3657600"/>
            <a:ext cx="1147572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65760" y="3657600"/>
            <a:ext cx="548640" cy="5943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5760" y="365760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(A)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051560" y="365760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Gig workers earn less than formal-sector workers.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8869680" y="365760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WRONG · brings new fact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365760" y="4297680"/>
            <a:ext cx="1147572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65760" y="4297680"/>
            <a:ext cx="548640" cy="5943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65760" y="429768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(B)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051560" y="429768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India's gig-economy will grow at the same rate as e-commerce.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8869680" y="429768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WRONG · stem says "could", not "will"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365760" y="4937760"/>
            <a:ext cx="1147572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65760" y="4937760"/>
            <a:ext cx="548640" cy="594360"/>
          </a:xfrm>
          <a:prstGeom prst="rect">
            <a:avLst/>
          </a:prstGeom>
          <a:solidFill>
            <a:srgbClr val="4A7C59"/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65760" y="493776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(C)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1051560" y="493776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Health-cover schemes can reach gig workers without major redesign.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8869680" y="493776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4A7C5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CORRECT · DEFENDER assumption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365760" y="5577840"/>
            <a:ext cx="1147572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365760" y="5577840"/>
            <a:ext cx="548640" cy="5943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65760" y="557784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(D)</a:t>
            </a:r>
            <a:endParaRPr lang="en-US" sz="2000" dirty="0"/>
          </a:p>
        </p:txBody>
      </p:sp>
      <p:sp>
        <p:nvSpPr>
          <p:cNvPr id="33" name="Text 30"/>
          <p:cNvSpPr/>
          <p:nvPr/>
        </p:nvSpPr>
        <p:spPr>
          <a:xfrm>
            <a:off x="1051560" y="557784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NITI Aayog's projections always materialise.</a:t>
            </a:r>
            <a:endParaRPr lang="en-US" sz="1800" dirty="0"/>
          </a:p>
        </p:txBody>
      </p:sp>
      <p:sp>
        <p:nvSpPr>
          <p:cNvPr id="34" name="Text 31"/>
          <p:cNvSpPr/>
          <p:nvPr/>
        </p:nvSpPr>
        <p:spPr>
          <a:xfrm>
            <a:off x="8869680" y="557784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WRONG · too strong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Today's Six Takeaways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Lock In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28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874520" y="1325880"/>
            <a:ext cx="640080" cy="6400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874520" y="13258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594360" y="2057400"/>
            <a:ext cx="3291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Validity ≠ truth. CLAT cares about the LINK, not the real-world.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4270248" y="118872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79008" y="1325880"/>
            <a:ext cx="640080" cy="6400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779008" y="13258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4498848" y="2057400"/>
            <a:ext cx="3291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Argument STRENGTH is a slider — measured by tightness of premise → conclusion.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8174736" y="118872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683496" y="1325880"/>
            <a:ext cx="640080" cy="6400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683496" y="13258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dirty="0"/>
          </a:p>
        </p:txBody>
      </p:sp>
      <p:sp>
        <p:nvSpPr>
          <p:cNvPr id="22" name="Text 19"/>
          <p:cNvSpPr/>
          <p:nvPr/>
        </p:nvSpPr>
        <p:spPr>
          <a:xfrm>
            <a:off x="8403336" y="2057400"/>
            <a:ext cx="3291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SCOPE shifts cause more wrong answers than any other error.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365760" y="379476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874520" y="3931920"/>
            <a:ext cx="640080" cy="6400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874520" y="39319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600" dirty="0"/>
          </a:p>
        </p:txBody>
      </p:sp>
      <p:sp>
        <p:nvSpPr>
          <p:cNvPr id="26" name="Text 23"/>
          <p:cNvSpPr/>
          <p:nvPr/>
        </p:nvSpPr>
        <p:spPr>
          <a:xfrm>
            <a:off x="594360" y="4663440"/>
            <a:ext cx="3291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Inferences come AFTER the argument. Assumptions come BEFORE/DURING.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4270248" y="379476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779008" y="3931920"/>
            <a:ext cx="640080" cy="6400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779008" y="39319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600" dirty="0"/>
          </a:p>
        </p:txBody>
      </p:sp>
      <p:sp>
        <p:nvSpPr>
          <p:cNvPr id="30" name="Text 27"/>
          <p:cNvSpPr/>
          <p:nvPr/>
        </p:nvSpPr>
        <p:spPr>
          <a:xfrm>
            <a:off x="4498848" y="4663440"/>
            <a:ext cx="3291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Quantity &amp; Probability words flip claims silently — circle them every time.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8174736" y="3794760"/>
            <a:ext cx="3721608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9683496" y="3931920"/>
            <a:ext cx="640080" cy="6400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9683496" y="39319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600" dirty="0"/>
          </a:p>
        </p:txBody>
      </p:sp>
      <p:sp>
        <p:nvSpPr>
          <p:cNvPr id="34" name="Text 31"/>
          <p:cNvSpPr/>
          <p:nvPr/>
        </p:nvSpPr>
        <p:spPr>
          <a:xfrm>
            <a:off x="8403336" y="4663440"/>
            <a:ext cx="3291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Negate an assumption — if argument collapses, that's the right one.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Errors That Cost the Most Marks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Watch-Out List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29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5760" y="1188720"/>
            <a:ext cx="164592" cy="9601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77240" y="12344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01  ·  Mixing truth with validity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77240" y="16002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Picking the option that "feels right" in the world rather than the one the passage logically supports.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65760" y="2221992"/>
            <a:ext cx="1147572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65760" y="2221992"/>
            <a:ext cx="164592" cy="9601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2267712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02  ·  Missing a scope shift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777240" y="2633472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Premises about Bihar; conclusion about India. Students mark "supports" without spotting the leap.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365760" y="3255264"/>
            <a:ext cx="1147572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65760" y="3255264"/>
            <a:ext cx="164592" cy="9601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77240" y="3300984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03  ·  Confusing inference with assumption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777240" y="3666744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Picking what FOLLOWS when stem asks what is REQUIRED, or vice versa.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365760" y="4288536"/>
            <a:ext cx="1147572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65760" y="4288536"/>
            <a:ext cx="164592" cy="9601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77240" y="4334256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04  ·  Quantity creep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777240" y="4700016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Reading "most" but accepting an option that says "every" / "all".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365760" y="5321808"/>
            <a:ext cx="1147572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65760" y="5321808"/>
            <a:ext cx="164592" cy="9601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77240" y="5367528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05  ·  Probability creep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777240" y="5733288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Reading "could" but accepting an option that says "will" / "must".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Test — Section A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Time: 25 min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30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4630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28016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NOW — 25 MINUTES OF SILENCE.  NO PHONES.  NO DISCUSSION.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48640" y="182880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Attempt Section A (Passages 1 &amp; 2, Questions 1 – 15). Tag every sentence in the margin.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65760" y="2834640"/>
            <a:ext cx="1143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Apply the Class 03 framework on every question: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02920" y="3447288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77240" y="33375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Tag P / AP / CP / SC / MC in the margin first — before reading the question.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502920" y="3950208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77240" y="38404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Circle every quantity / probability word.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502920" y="4453128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77240" y="43434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Box the conclusion. Ask: what is the SCOPE of the conclusion?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02920" y="4956048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77240" y="4846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Eliminate two options first. Then choose between the remaining two.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502920" y="5458968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77240" y="53492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If stuck for over 90 seconds, mark "*" and move on.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Discussion — Next 15 Minutes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How We Debrief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31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11475720" cy="12070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5760" y="1188720"/>
            <a:ext cx="164592" cy="1207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77240" y="128016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1. Show your tags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7240" y="1691640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For each passage, volunteers read aloud HOW they labelled each sentence. Class debates disagreements.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65760" y="2487168"/>
            <a:ext cx="11475720" cy="12070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65760" y="2487168"/>
            <a:ext cx="164592" cy="1207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257860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2. Walk the logic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777240" y="2990088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For one question per passage, why did you eliminate (A)? What made (C) better than (B)? Reasoning, not just answer.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365760" y="3785616"/>
            <a:ext cx="11475720" cy="12070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65760" y="3785616"/>
            <a:ext cx="164592" cy="1207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77240" y="3877056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3. Name the error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777240" y="4288536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When someone got it wrong, name WHICH of today's 5 errors they fell into. Precision prevents repetition.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365760" y="5084064"/>
            <a:ext cx="11475720" cy="12070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65760" y="5084064"/>
            <a:ext cx="164592" cy="1207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77240" y="5175504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4. Your question first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777240" y="5586984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Stuck on any Section A question? Raise your hand. Crowd-solve before I give the official explanation.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91440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68680"/>
            <a:ext cx="12188952" cy="640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3040" y="11887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Homework Before Next Class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058400" y="164592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FFB89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Section B + Prep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 Gurukul  ·  Critical Reasoning  ·  Class 03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0" y="65653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Anurag Sir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384280" y="6492240"/>
            <a:ext cx="502920" cy="36576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384280" y="64922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32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65760" y="1188720"/>
            <a:ext cx="5715000" cy="516636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5760" y="1188720"/>
            <a:ext cx="57150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65760" y="1188720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MANDATORY — DUE NEXT CLASS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548640" y="1874520"/>
            <a:ext cx="5349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Complete Section B of the practice sheet (Passages 3 &amp; 4, Qs 16-30). 35 min.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548640" y="2953512"/>
            <a:ext cx="5349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For each passage, write a 3-line analysis: SCOPE of conclusion + one assumption + one inference.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548640" y="4032504"/>
            <a:ext cx="5349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Memorise both indicator lists from Slides 21 and 22. Pop quiz next class.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548640" y="5111496"/>
            <a:ext cx="5349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Bring your answer sheet signed by parent / guardian.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6263640" y="1188720"/>
            <a:ext cx="5577840" cy="516636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263640" y="1188720"/>
            <a:ext cx="55778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263640" y="118872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300" kern="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RECOMMENDED — FOR TOPPERS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6446520" y="1874520"/>
            <a:ext cx="5212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Read 2 The Hindu editorials. For each: identify SCOPE + one assumption + one quantity/probability word.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446520" y="2953512"/>
            <a:ext cx="5212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Pick one Live Law opinion piece. Apply the Class 03 framework end-to-end.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446520" y="4032504"/>
            <a:ext cx="5212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Read your own Class 02 notes — confirm you can still tag P/AP/CP without looking.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6446520" y="5111496"/>
            <a:ext cx="5212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Watch Anurag Sir's video on YouTube — "Validity, Strength, Scope: 1 Hour, 1 Editorial".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286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pic>
        <p:nvPicPr>
          <p:cNvPr id="4" name="Image 0" descr="/Users/anuragchoubey/Clude AI/carousel-generator/assets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4960" y="640080"/>
            <a:ext cx="146304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1783080"/>
            <a:ext cx="12188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600" kern="0" dirty="0">
                <a:solidFill>
                  <a:srgbClr val="FF6B3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CLASS 03 — COMPLETE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0" y="2240280"/>
            <a:ext cx="121889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BD5E1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Next Class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0" y="2788920"/>
            <a:ext cx="1218895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13 Question Types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0" y="3611880"/>
            <a:ext cx="12188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Stems · The 4 Question Families · Prephrasing Answers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3017520" y="4297680"/>
            <a:ext cx="6126480" cy="1371600"/>
          </a:xfrm>
          <a:prstGeom prst="rect">
            <a:avLst/>
          </a:prstGeom>
          <a:solidFill>
            <a:srgbClr val="0E1A30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200400" y="4389120"/>
            <a:ext cx="5760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Before Class 04, complete Section B (Qs 16-30) and memorise the indicator lists.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0" y="585216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clatgurukul.com  ·  Sri Krishna Puri, Patna  ·  +91 70330 05444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0" y="6217920"/>
            <a:ext cx="121889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Critical Reasoning  ·  Class 03 of 30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2026-05-04T17:25:51Z</dcterms:created>
  <dcterms:modified xsi:type="dcterms:W3CDTF">2026-05-04T17:25:51Z</dcterms:modified>
</cp:coreProperties>
</file>