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8991295" y="3657600"/>
            <a:ext cx="3200400" cy="3200400"/>
          </a:xfrm>
          <a:prstGeom prst="rtTriangl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8" name="Oval 7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463040"/>
            <a:ext cx="27432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0" b="1" i="0">
                <a:solidFill>
                  <a:srgbClr val="FF6B35"/>
                </a:solidFill>
                <a:latin typeface="Georgia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918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SEATING ARRANGEMENTS · LECTURE 01 OF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840480"/>
            <a:ext cx="100584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800" b="1" i="0">
                <a:solidFill>
                  <a:srgbClr val="FFFFFF"/>
                </a:solidFill>
                <a:latin typeface="Georgia"/>
              </a:rPr>
              <a:t>Linear Seating —</a:t>
            </a:r>
          </a:p>
          <a:p>
            <a:r>
              <a:rPr sz="5800" b="1" i="0">
                <a:solidFill>
                  <a:srgbClr val="FFFFFF"/>
                </a:solidFill>
                <a:latin typeface="Georgia"/>
              </a:rPr>
              <a:t>Foundations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7200" y="548640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" y="56235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Direction rules · Left-right inversion · Neighbour notation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F6B35"/>
                </a:solidFill>
                <a:latin typeface="Helvetica"/>
              </a:rPr>
              <a:t>AGENDA · 75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0F172A"/>
                </a:solidFill>
                <a:latin typeface="Georgia"/>
              </a:rPr>
              <a:t>What we will cover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423160"/>
            <a:ext cx="18288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269748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69748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The grammar of seating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99008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Direction conventions and row notation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264408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26440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Left-right inversion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557016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The #1 trap student fall into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831336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831336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Neighbour clues, read precisely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123944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Immediate · second · third · between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398264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398264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Fix-first 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69087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Start from the most certain clue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4965192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965192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Worked demos + 10 live examples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52578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Faculty solves on the right half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5532120"/>
            <a:ext cx="822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00" b="1" i="0">
                <a:solidFill>
                  <a:srgbClr val="FF6B35"/>
                </a:solidFill>
                <a:latin typeface="Georgia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532120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0F172A"/>
                </a:solidFill>
                <a:latin typeface="Georgia"/>
              </a:rPr>
              <a:t>Homework &amp; next 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82472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 i="0">
                <a:solidFill>
                  <a:srgbClr val="6B7280"/>
                </a:solidFill>
                <a:latin typeface="Helvetica"/>
              </a:rPr>
              <a:t>Practice 01 · L2 = double row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2000" b="1" i="0">
                <a:solidFill>
                  <a:srgbClr val="FF6B35"/>
                </a:solidFill>
                <a:latin typeface="Georgia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Frame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Single row, facing arrow, and the grammar
every seating problem must obey.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THE FRAME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Linear seating — the grammar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Single row, drawn left-to-right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Box per seat, facing arrow above the row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Facing direction comes first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↑ for North, ↓ for South — always before clues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Perspective belongs to the seated person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Their left, not yours, the reader's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Read neighbour words exactly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Immediate / second / third / between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MEMORISE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Facing N → my left = west.
Facing S → my left = east.
Every diagram begins here.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VISUAL · INVERSION DRILL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400" b="1" i="0">
                <a:solidFill>
                  <a:srgbClr val="0F172A"/>
                </a:solidFill>
                <a:latin typeface="Georgia"/>
              </a:rPr>
              <a:t>Left and right flip with facing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834640"/>
            <a:ext cx="5455767" cy="3291840"/>
          </a:xfrm>
          <a:prstGeom prst="rect">
            <a:avLst/>
          </a:prstGeom>
          <a:solidFill>
            <a:srgbClr val="F7F4EE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834640"/>
            <a:ext cx="5455767" cy="457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63240"/>
            <a:ext cx="4907127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 spc="240">
                <a:solidFill>
                  <a:srgbClr val="FF6B35"/>
                </a:solidFill>
                <a:latin typeface="Helvetica"/>
              </a:rPr>
              <a:t>FACING NORTH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474720"/>
            <a:ext cx="49071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 i="0">
                <a:solidFill>
                  <a:srgbClr val="FF6B35"/>
                </a:solidFill>
                <a:latin typeface="Georgia"/>
              </a:rPr>
              <a:t>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564614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397709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230803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063898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896992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" y="50292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140">
                <a:solidFill>
                  <a:srgbClr val="6B7280"/>
                </a:solidFill>
                <a:latin typeface="Helvetica"/>
              </a:rPr>
              <a:t>◀  LEFT (west)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52647" y="50292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 i="0" spc="140">
                <a:solidFill>
                  <a:srgbClr val="6B7280"/>
                </a:solidFill>
                <a:latin typeface="Helvetica"/>
              </a:rPr>
              <a:t>RIGHT (east)  ▶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78727" y="2834640"/>
            <a:ext cx="5455767" cy="3291840"/>
          </a:xfrm>
          <a:prstGeom prst="rect">
            <a:avLst/>
          </a:prstGeom>
          <a:solidFill>
            <a:srgbClr val="F7F4EE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78727" y="2834640"/>
            <a:ext cx="5455767" cy="457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53047" y="3063240"/>
            <a:ext cx="4907127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 spc="240">
                <a:solidFill>
                  <a:srgbClr val="0F172A"/>
                </a:solidFill>
                <a:latin typeface="Helvetica"/>
              </a:rPr>
              <a:t>FACING SOUTH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53047" y="3474720"/>
            <a:ext cx="49071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 i="0">
                <a:solidFill>
                  <a:srgbClr val="0F172A"/>
                </a:solidFill>
                <a:latin typeface="Georgia"/>
              </a:rPr>
              <a:t>↓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53047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386142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219236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052331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885425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718520" y="4160520"/>
            <a:ext cx="741654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53047" y="50292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140">
                <a:solidFill>
                  <a:srgbClr val="6B7280"/>
                </a:solidFill>
                <a:latin typeface="Helvetica"/>
              </a:rPr>
              <a:t>◀  RIGHT (west)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74175" y="50292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 i="0" spc="140">
                <a:solidFill>
                  <a:srgbClr val="6B7280"/>
                </a:solidFill>
                <a:latin typeface="Helvetica"/>
              </a:rPr>
              <a:t>LEFT (east)  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7200" y="5989320"/>
            <a:ext cx="137160" cy="36576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1520" y="5989320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1800" b="0" i="1">
                <a:solidFill>
                  <a:srgbClr val="0F172A"/>
                </a:solidFill>
                <a:latin typeface="Georgia"/>
              </a:rPr>
              <a:t>Same row · every left / right clue flips with the arrow.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INVERSION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Left and right flip with facing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All facing North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Right moves east — same as reader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All facing South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Right moves west — opposite of reader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Mixed facing in the same 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Compute left / right per person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Whose left, whose right?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Always ask before pencilling the answer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THE TRAP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Most students get the diagram right but report left from their own seat. Always pause: whose perspective?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CONCEPT · NEIGHBOUR CLUES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Read the clue, syllable by syllable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Immediate left of 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Box touching X on X's left — zero gap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Second to the left of 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Skip one seat, then place — gap of one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Third to the right of 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Skip two seats, then place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Sits between X and 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Gap may vary unless 'exactly' is stated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FINGER DRILL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Every nth-to-the clue gets a finger trace on the diagram before you write. Slow is fast.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The Method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Fix-first. Branch only when forced.
Final-check sweep before every answer.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METHOD · FIX-FIRST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Solve in this order, every time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1. List positive position clues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Ends, between-pairs, nth-to-the-left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2. Anchor the most fixed clue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End clues are gold. Start there.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3. Apply each positive clue in turn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Two placements possible? Draw both, prune later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4. Apply negative clues last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Negatives prune. They never place.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Step 5. Final-check sweep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Re-verify every clue against the diagram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TIMING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5–6 min flat per CLAT set.
Diagram = 3 min.
Riders = 2–3 min.
Over 4 min on diagram? Restart.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240">
                <a:solidFill>
                  <a:srgbClr val="FF6B35"/>
                </a:solidFill>
                <a:latin typeface="Helvetica"/>
              </a:rPr>
              <a:t>METHOD · COMMON ERRORS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600" b="1" i="0">
                <a:solidFill>
                  <a:srgbClr val="0F172A"/>
                </a:solidFill>
                <a:latin typeface="Georgia"/>
              </a:rPr>
              <a:t>What students get wrong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371600" cy="0"/>
          </a:xfrm>
          <a:prstGeom prst="line">
            <a:avLst/>
          </a:prstGeom>
          <a:ln w="254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278892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Drawing without the facing arrow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8152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Every left / right becomes a guess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Reporting from your own perspective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85876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Always: whose left? Pause and ask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Skipping the final-check sweep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3600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The 1-clue silent miss — CLAT's favourite trap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512064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02920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Starting from a negative clue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41324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Negatives prune, they never place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64592" cy="164592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806440"/>
            <a:ext cx="688817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 i="0">
                <a:solidFill>
                  <a:srgbClr val="0F172A"/>
                </a:solidFill>
                <a:latin typeface="Georgia"/>
              </a:rPr>
              <a:t>Confusing 'second to' with 'second from'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190488"/>
            <a:ext cx="68881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 i="0">
                <a:solidFill>
                  <a:srgbClr val="6B7280"/>
                </a:solidFill>
                <a:latin typeface="Helvetica"/>
              </a:rPr>
              <a:t>'To' = from the person. 'From' = from the end.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85455" y="2697480"/>
            <a:ext cx="3749040" cy="352044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85455" y="2697480"/>
            <a:ext cx="164592" cy="35204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1215" y="30175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F6B35"/>
                </a:solidFill>
                <a:latin typeface="Helvetica"/>
              </a:rPr>
              <a:t>CLASS HABIT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1215" y="3520440"/>
            <a:ext cx="3200400" cy="2423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0F172A"/>
                </a:solidFill>
                <a:latin typeface="Georgia"/>
              </a:rPr>
              <a:t>From today: every problem starts with the facing arrow.
No arrow, no answer.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4000" b="1" i="0">
                <a:solidFill>
                  <a:srgbClr val="FF6B35"/>
                </a:solidFill>
                <a:latin typeface="Georgia"/>
              </a:rPr>
              <a:t>III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Live Solving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Twelve examples.
Left = problem · Right = your canvas.
Faculty asks the riders orally.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5, facing North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Five friends A, B, C, D, E sit facing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B sits at the right end of the row.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A is second to the left of 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C neighbours A but not B.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D is not at the left end.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6" name="Oval 25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7, facing North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Seven students P, Q, R, S, T, U, V face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T sits at the centre of the row.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P is third to the left of 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Q is to the immediate right of 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Only U sits between Q and 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 sits between P and T. V is not P's neighbour.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6, facing North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Six friends A through F sit facing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C is to the immediate left of 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B is at one extreme end of the row.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D is second to the right of B.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 is not a neighbour of A.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6" name="Oval 25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7, facing South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Seven students P, Q, R, S, T, U, V face South.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R sits at the right end of the row.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Q is third to the left of 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P neighbours Q but not 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Two people sit between P and V.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 sits to V's immediate right.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8, mixed N and 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Eight people, four face North, four face South.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A faces North; A is third to D's left.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G neighbours A and faces opposite to 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B at one extreme end, B faces South.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One person sits between B and F; F faces North.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 is second to C's right; same direction as C.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6, direction-deducible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Six teachers L, M, N, O, P, Q sit in a row.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Facing direction is NOT stated — deduce 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L is to M's immediate left.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N is second to the right of 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O is at an extreme end; P is not O's neighbour.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Q sits between M and 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8 with rank rider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Eight candidates face North, ranked 1 to 8.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A (rank 3) sits at the left end.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The rank-1 candidate is second to A's right.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B sits to the immediate right of rank 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C (rank 6) sits at the right end.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D is third to C's left.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56235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6235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F (rank 4) is second to C's left.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30" name="Oval 29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19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7, mixed with hard count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Seven managers in a row; mixed N / S facing.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W sits at the centre of the row.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V is second to W's left; V faces North.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X is V's immediate right and faces opposite to V.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Y sits at one extreme end and faces South.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Exactly three managers face North.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7 + day-of-week rider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Seven friends face North, each on a different weekday.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P attends Wednesday.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P is third to the left of the Monday-attendee.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Q sits at the right end; Q does not attend Sunday.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The Saturday-attendee sits at the left end.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T attends Friday; T is second to S's right.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8 with one empty seat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Eight people in eight seats facing North.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One of the eight seats is empty.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A sits at one extreme end of the row.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The seat next to A is empty.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C is second to A's right.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D is third to C's right; E to D's left.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56235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6235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B sits between F and G; H at the other end.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30" name="Oval 29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Row of 6 + profession combo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Six experts face North; distinct professions.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Architect at left end; banker at right end.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A is the doctor, second to architect's right.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B sits to A's immediate left; not the architect.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D is the engineer; not a neighbour of 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C sits between the teacher and the banker.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1589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1A1A1A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6B7280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6B7280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05840"/>
            <a:ext cx="6050127" cy="530352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1005840"/>
            <a:ext cx="109728" cy="530352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280160"/>
            <a:ext cx="55014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4B860"/>
                </a:solidFill>
                <a:latin typeface="Helvetica"/>
              </a:rPr>
              <a:t>EXAMPLE 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37360"/>
            <a:ext cx="5501487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Hardest L1 — mixed facing + swap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760" y="2377440"/>
            <a:ext cx="1005840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5760" y="26060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6060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Eight friends in a row; four face N, four face 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089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A at one extreme end faces North.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361188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1188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H at the other extreme end faces same as 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41148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11480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B is second to A's right; B faces South.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61772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61772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C neighbours B and faces opposite to B.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12064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12064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D is third to H's left; D faces South.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562356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 i="0">
                <a:solidFill>
                  <a:srgbClr val="FF6B35"/>
                </a:solidFill>
                <a:latin typeface="Helvetica"/>
              </a:rPr>
              <a:t>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623560"/>
            <a:ext cx="518144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800" b="0" i="0">
                <a:solidFill>
                  <a:srgbClr val="FFFFFF"/>
                </a:solidFill>
                <a:latin typeface="Georgia"/>
              </a:rPr>
              <a:t>E and F sit next to each other; both face South.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41567" y="1005840"/>
            <a:ext cx="6050127" cy="5303520"/>
          </a:xfrm>
          <a:prstGeom prst="rect">
            <a:avLst/>
          </a:prstGeom>
          <a:solidFill>
            <a:srgbClr val="F7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98767" y="1280160"/>
            <a:ext cx="51357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6B35"/>
                </a:solidFill>
                <a:latin typeface="Helvetica"/>
              </a:rPr>
              <a:t>WORKING</a:t>
            </a:r>
          </a:p>
        </p:txBody>
      </p:sp>
      <p:sp>
        <p:nvSpPr>
          <p:cNvPr id="30" name="Oval 29"/>
          <p:cNvSpPr/>
          <p:nvPr/>
        </p:nvSpPr>
        <p:spPr>
          <a:xfrm>
            <a:off x="6598767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98767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598767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598767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8767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598767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598767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11233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11233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11233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11233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11233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11233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11233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12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25912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25912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625912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5912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625912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625912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39485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39485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9485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39485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139485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139485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139485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53058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53058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53058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53058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058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653058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653058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166630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166630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66630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166630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166630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166630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166630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80203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80203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680203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680203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680203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680203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680203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193776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193776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93776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193776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193776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193776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193776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707349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707349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707349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707349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707349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707349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707349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220921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220921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220921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20921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20921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220921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220921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34494" y="20116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34494" y="26670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734494" y="332232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734494" y="397764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734494" y="463296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734494" y="528828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734494" y="5943600"/>
            <a:ext cx="45720" cy="45720"/>
          </a:xfrm>
          <a:prstGeom prst="ellipse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3200400" cy="3108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0" b="1" i="0">
                <a:solidFill>
                  <a:srgbClr val="FF6B35"/>
                </a:solidFill>
                <a:latin typeface="Georgia"/>
              </a:rPr>
              <a:t>IV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PART 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Georgia"/>
              </a:rPr>
              <a:t>Wrap &amp; Homework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7600" y="4572000"/>
            <a:ext cx="22860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47548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1">
                <a:solidFill>
                  <a:srgbClr val="F7F4EE"/>
                </a:solidFill>
                <a:latin typeface="Georgia"/>
              </a:rPr>
              <a:t>Recap the five drills.
Pick up Practice 01 on your way out.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g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"/>
            <a:ext cx="802756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495" y="38404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 spc="160">
                <a:solidFill>
                  <a:srgbClr val="FFFFFF"/>
                </a:solidFill>
                <a:latin typeface="Helvetica"/>
              </a:rPr>
              <a:t>CLAT-LR-AR-01</a:t>
            </a:r>
            <a:r>
              <a:rPr sz="1100" b="0" i="0" spc="180">
                <a:solidFill>
                  <a:srgbClr val="D1D5DB"/>
                </a:solidFill>
                <a:latin typeface="Helvetica"/>
              </a:rPr>
              <a:t>   ·   LECTURE   ·   ANURAG SIR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868680"/>
            <a:ext cx="1127729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64739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000" b="0" i="0" spc="200">
                <a:solidFill>
                  <a:srgbClr val="D1D5DB"/>
                </a:solidFill>
                <a:latin typeface="Helvetica"/>
              </a:rPr>
              <a:t>LINEAR SEATING ARRANGEMENTS — FOUNDATIONS</a:t>
            </a:r>
          </a:p>
        </p:txBody>
      </p:sp>
      <p:sp>
        <p:nvSpPr>
          <p:cNvPr id="7" name="Oval 6"/>
          <p:cNvSpPr/>
          <p:nvPr/>
        </p:nvSpPr>
        <p:spPr>
          <a:xfrm>
            <a:off x="11231575" y="635508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31575" y="6355080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Helvetica"/>
              </a:rPr>
              <a:t>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51560"/>
            <a:ext cx="11277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1" i="0" spc="300">
                <a:solidFill>
                  <a:srgbClr val="F4B860"/>
                </a:solidFill>
                <a:latin typeface="Helvetica"/>
              </a:rPr>
              <a:t>RECAP &amp; HOMEWORK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600200"/>
            <a:ext cx="11277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What we drilled today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2514600"/>
            <a:ext cx="1828800" cy="0"/>
          </a:xfrm>
          <a:prstGeom prst="line">
            <a:avLst/>
          </a:prstGeom>
          <a:ln w="317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57200" y="27889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27889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7889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Linear grammar locked</a:t>
            </a:r>
          </a:p>
        </p:txBody>
      </p:sp>
      <p:sp>
        <p:nvSpPr>
          <p:cNvPr id="15" name="Oval 14"/>
          <p:cNvSpPr/>
          <p:nvPr/>
        </p:nvSpPr>
        <p:spPr>
          <a:xfrm>
            <a:off x="457200" y="338328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832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3832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Left-right inversion drilled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397764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39776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977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Fix-first method</a:t>
            </a:r>
          </a:p>
        </p:txBody>
      </p:sp>
      <p:sp>
        <p:nvSpPr>
          <p:cNvPr id="21" name="Oval 20"/>
          <p:cNvSpPr/>
          <p:nvPr/>
        </p:nvSpPr>
        <p:spPr>
          <a:xfrm>
            <a:off x="457200" y="45720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457200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457200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Nth-to-the-left counting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516636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51663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Helvetica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1663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Georgia"/>
              </a:rPr>
              <a:t>Final-check sweep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32320" y="2788920"/>
            <a:ext cx="4602175" cy="3291840"/>
          </a:xfrm>
          <a:prstGeom prst="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132320" y="2788920"/>
            <a:ext cx="109728" cy="3291840"/>
          </a:xfrm>
          <a:prstGeom prst="rect">
            <a:avLst/>
          </a:prstGeom>
          <a:solidFill>
            <a:srgbClr val="F4B8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310896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1" i="0" spc="300">
                <a:solidFill>
                  <a:srgbClr val="FFFFFF"/>
                </a:solidFill>
                <a:latin typeface="Helvetica"/>
              </a:rPr>
              <a:t>HOMEWORK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3611880"/>
            <a:ext cx="405353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200" b="1" i="0">
                <a:solidFill>
                  <a:srgbClr val="FFFFFF"/>
                </a:solidFill>
                <a:latin typeface="Georgia"/>
              </a:rPr>
              <a:t>Practice Sheet 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470916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24 questions · 24 minutes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0" y="5074920"/>
            <a:ext cx="40535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Helvetica"/>
              </a:rPr>
              <a:t>+1 / −0.25 · Target ≥ 18/24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0" y="5486400"/>
            <a:ext cx="40535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spc="240">
                <a:solidFill>
                  <a:srgbClr val="F4B860"/>
                </a:solidFill>
                <a:latin typeface="Helvetica"/>
              </a:rPr>
              <a:t>NEXT · L2 · DOUBLE ROW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