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>
            <a:off x="8991295" y="3657600"/>
            <a:ext cx="3200400" cy="3200400"/>
          </a:xfrm>
          <a:prstGeom prst="rtTriangl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8" name="Oval 7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463040"/>
            <a:ext cx="27432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0" b="1" i="0">
                <a:solidFill>
                  <a:srgbClr val="FF6B35"/>
                </a:solidFill>
                <a:latin typeface="Georgia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9184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SEATING ARRANGEMENTS · LECTURE 02 OF 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657600"/>
            <a:ext cx="1005840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600" b="1" i="0">
                <a:solidFill>
                  <a:srgbClr val="FFFFFF"/>
                </a:solidFill>
                <a:latin typeface="Georgia"/>
              </a:rPr>
              <a:t>Double Row —</a:t>
            </a:r>
          </a:p>
          <a:p>
            <a:r>
              <a:rPr sz="4600" b="1" i="0">
                <a:solidFill>
                  <a:srgbClr val="FFFFFF"/>
                </a:solidFill>
                <a:latin typeface="Georgia"/>
              </a:rPr>
              <a:t>Two Parallel Rows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7200" y="5943600"/>
            <a:ext cx="18288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0" y="608076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Two-row grammar · Cross-row clues · Per-row inversion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F6B35"/>
                </a:solidFill>
                <a:latin typeface="Helvetica"/>
              </a:rPr>
              <a:t>AGENDA · 75 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000" b="1" i="0">
                <a:solidFill>
                  <a:srgbClr val="0F172A"/>
                </a:solidFill>
                <a:latin typeface="Georgia"/>
              </a:rPr>
              <a:t>What we will cover today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423160"/>
            <a:ext cx="18288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" y="2697480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2697480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The grammar of seating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99008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Direction conventions and row notation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264408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26440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Left-right inversion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557016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The #1 trap student fall into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3831336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3831336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Neighbour clues, read precisely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123944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Immediate · second · third · between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398264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398264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Fix-first method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69087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Start from the most certain clue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4965192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4965192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Worked demos + 10 live examples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525780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Faculty solves on the right half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5532120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5532120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Homework &amp; next class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600" y="582472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Practice 01 · L2 = double row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2000" b="1" i="0">
                <a:solidFill>
                  <a:srgbClr val="FF6B35"/>
                </a:solidFill>
                <a:latin typeface="Georgia"/>
              </a:rPr>
              <a:t>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The Frame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Two parallel rows, two arrows.
Cross-row clue grammar.
Per-row inversion.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THE FRAME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Two parallel rows, two arrows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Draw both rows stacked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Top row above, bottom row below, with their own facing arrows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Default: rows face each other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Row 1 faces South ↓ · Row 2 faces North ↑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Same-row vs cross-row clues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Read 'in same row' / 'sits opposite' precisely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End-of-row is per row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Each row has its own left end and right end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MEMORISE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Label both arrows BEFORE placing anyone. Row 1's left and Row 2's left point opposite ways on paper.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CROSS-ROW CLUES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Opposite, diagonal, same row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'X sits opposite Y'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Directly across — same column, different row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'X sits diagonally opposite Y'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Off by one column AND in the other row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'X faces Y'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Same as 'opposite' — both must be facing each other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'X and Y are in the same row'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Restricts both to the named row — no cross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READ TWICE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Half the CLAT double-row traps come from confusing 'opposite' with 'diagonally opposite'.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PER-ROW INVERSION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Each row computes its own left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Row 1 faces South → left is east on paper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All left/right inside Row 1 flips with this arrow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Row 2 faces North → left is west on paper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Standard convention; matches the reader's view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Apply both rules at the same time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Don't import Row 2's logic into Row 1's clues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Per-person left/right within a row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Even in single-direction rows — never report from reader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THE TRAP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Mixing rows on left/right is the #1 mark-loser. Always: which row first, then which direction?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0" b="1" i="0">
                <a:solidFill>
                  <a:srgbClr val="FF6B35"/>
                </a:solidFill>
                <a:latin typeface="Georgia"/>
              </a:rPr>
              <a:t>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The Method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Anchor strategy for double row.
Common student errors.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METHOD · ANCHOR 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How to crack a double row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1. Tag positive cross-row clues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Every 'opposite' clue fixes one person across both rows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2. Anchor the most-fixed end clue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'X is at the left end of Row 1' is gold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3. Propagate within each row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Apply same-row clues in the row you've anchored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4. Cross over via opposite clues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An anchored person plus 'opposite' places the other row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80644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5. Final-check sweep — both rows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19048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Verify every clue against the full diagram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TIMING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Double-row sets run hotter than single-row. Target 6 min for diagram + 3 min riders. Restart if diagram crosses 4 min.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METHOD · COMMON ERRORS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What students get wrong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Drawing one row instead of two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Skim-reading the prompt — read 'two parallel rows' explicitly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Importing Row 1 facing onto Row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Each row has its OWN arrow; label both first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Confusing 'opposite' and 'diagonally opposite'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Count the column offset before placing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Forgetting which row contains which person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On every clue: which row? Then which position?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80644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Missing the final-check sweep across both rows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19048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The CLAT trap that costs 1-2 marks per set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CLASS HABIT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Label both arrows first. No arrows on both rows, no answer.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4000" b="1" i="0">
                <a:solidFill>
                  <a:srgbClr val="FF6B35"/>
                </a:solidFill>
                <a:latin typeface="Georgia"/>
              </a:rPr>
              <a:t>III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Live Solving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Twelve examples.
Left = problem · Right = your canvas.
Faculty asks the riders orally.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5+5 basic — opposite-facing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5: P-T face South, A-E face North.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in Row 1 sits opposite one in Row 2.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sits at the left end of Row 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sits opposite to 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 is to the immediate right of 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sits opposite to B.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5+5 cross-row cascade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5 face each other.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J-N face South in Row 1; V, W, X, Y, Z face North in Row 2.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K sits at the right end of Row 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X sits opposite to K.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L sits to K's immediate left.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M sits opposite to Y; Y is third to W's right.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6+6 with profession overlay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Twelve people in two rows of 6 face each other.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Doctors face North; engineers face South.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Anil (engineer) sits at left end of his row.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Bina (doctor) sits opposite to Anil.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Chetan is third to Anil's right; Chetan faces South.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Deepak (doctor) sits opposite to Chetan.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14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5+5 + colour combo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5 each face each other.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person likes one distinct colour.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Red-fan sits at left end of Row 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Blue-fan sits opposite to Red-fan.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Green-fan is second to Red-fan's right.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Yellow-fan is to Green-fan's immediate left.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15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6+6 with diagonal clues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6 face each other.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sits opposite to W; Q is W's right neighbour.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sits diagonally opposite to 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 sits at right end of Row 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 is to S's immediate left.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U sits opposite to 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16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5+5 — same-direction rows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5 each — both rows face North.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sits at left end of Row 1; A at left end of Row 2.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sits in front of A (same column).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Q is to P's immediate right; B is in front of Q.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 is to B's right; R sits in front of C.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Exactly one person sits between P and 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17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5+5 — anchor-poor set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5 face each other; no end is named.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Anchor with opposite-clues only.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is opposite to P; B is opposite to Q.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and Q sit at the two ends of Row 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 sits between A and B in Row 2.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sits to A's immediate right; S sits opposite to 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18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7+7 — heavy CLAT set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7: P-V face South; A-G face North.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 sits at the centre of Row 1.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 sits opposite to 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is third to T's left; E is opposite to 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 is at the right end of Row 2.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Q sits opposite to B; R is to Q's immediate left.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19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5+5 — mixed within row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5 each.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Row 1 — three face N, two face S (mixed).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Row 2 — all face North.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faces North in Row 1; P is at the left end.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Q faces South in Row 1; Q is opposite to 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is third to P's right (P's perspective).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6+6 + day-of-week combo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6 face each other.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person attends class on a different weekday.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Monday-attendee sits at left end of Row 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Friday-attendee sits opposite to Monday-attendee.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Wednesday-attendee is third to Monday's right.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Tuesday-attendee is to Friday's immediate left.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5+5 reverse — Row 2 first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5 face each other.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Row 2 has the most fixed anchors.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is at left end of Row 2; E is at right end.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 is to A's immediate right; D is to E's immediate left.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 sits at the centre of Row 2.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(in Row 1) sits opposite to C.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PYQ-style 5+5 capstone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rows of 5 each. Row 1 faces South; Row 2 faces North.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at the left end of Row 1; A opposite to P.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Q is second to P's right; B is opposite to Q.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sits between Q and T in the same row.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 is at right end of Row 1.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 is immediate left of E in Row 2; E opposite to 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0" b="1" i="0">
                <a:solidFill>
                  <a:srgbClr val="FF6B35"/>
                </a:solidFill>
                <a:latin typeface="Georgia"/>
              </a:rPr>
              <a:t>IV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Wrap &amp; Homework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Recap the five drills.
Pick up Practice 02 on your way out.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CLAT-LR-AR-02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DOUBLE ROW SEATING — TWO PARALLEL ROWS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RECAP &amp; HOMEWORK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What we drilled today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8288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57200" y="278892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27889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278892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Linear grammar locked</a:t>
            </a:r>
          </a:p>
        </p:txBody>
      </p:sp>
      <p:sp>
        <p:nvSpPr>
          <p:cNvPr id="15" name="Oval 14"/>
          <p:cNvSpPr/>
          <p:nvPr/>
        </p:nvSpPr>
        <p:spPr>
          <a:xfrm>
            <a:off x="457200" y="338328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8328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33832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Left-right inversion drilled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" y="397764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39776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97764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Fix-first method</a:t>
            </a:r>
          </a:p>
        </p:txBody>
      </p:sp>
      <p:sp>
        <p:nvSpPr>
          <p:cNvPr id="21" name="Oval 20"/>
          <p:cNvSpPr/>
          <p:nvPr/>
        </p:nvSpPr>
        <p:spPr>
          <a:xfrm>
            <a:off x="457200" y="457200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" y="457200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457200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Nth-to-the-left counting</a:t>
            </a:r>
          </a:p>
        </p:txBody>
      </p:sp>
      <p:sp>
        <p:nvSpPr>
          <p:cNvPr id="24" name="Oval 23"/>
          <p:cNvSpPr/>
          <p:nvPr/>
        </p:nvSpPr>
        <p:spPr>
          <a:xfrm>
            <a:off x="457200" y="516636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516636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516636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Final-check sweep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32320" y="2788920"/>
            <a:ext cx="4602175" cy="32918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132320" y="2788920"/>
            <a:ext cx="109728" cy="3291840"/>
          </a:xfrm>
          <a:prstGeom prst="rect">
            <a:avLst/>
          </a:prstGeom>
          <a:solidFill>
            <a:srgbClr val="F4B8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0" y="3108960"/>
            <a:ext cx="40535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FFFF"/>
                </a:solidFill>
                <a:latin typeface="Helvetica"/>
              </a:rPr>
              <a:t>HOMEWORK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0" y="3611880"/>
            <a:ext cx="405353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200" b="1" i="0">
                <a:solidFill>
                  <a:srgbClr val="FFFFFF"/>
                </a:solidFill>
                <a:latin typeface="Georgia"/>
              </a:rPr>
              <a:t>Practice Sheet 01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0" y="4709160"/>
            <a:ext cx="40535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Helvetica"/>
              </a:rPr>
              <a:t>24 questions · 24 minutes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80" y="5074920"/>
            <a:ext cx="40535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Helvetica"/>
              </a:rPr>
              <a:t>+1 / −0.25 · Target ≥ 18/24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8080" y="5486400"/>
            <a:ext cx="40535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4B860"/>
                </a:solidFill>
                <a:latin typeface="Helvetica"/>
              </a:rPr>
              <a:t>NEXT · L3 · CIRCULAR + SQUARE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