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>
            <a:off x="8991295" y="3657600"/>
            <a:ext cx="3200400" cy="3200400"/>
          </a:xfrm>
          <a:prstGeom prst="rtTriangl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8" name="Oval 7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463040"/>
            <a:ext cx="274320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0" b="1" i="0">
                <a:solidFill>
                  <a:srgbClr val="FF6B35"/>
                </a:solidFill>
                <a:latin typeface="Georgia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29184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SEATING ARRANGEMENTS · LECTURE 03 OF 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657600"/>
            <a:ext cx="1005840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600" b="1" i="0">
                <a:solidFill>
                  <a:srgbClr val="FFFFFF"/>
                </a:solidFill>
                <a:latin typeface="Georgia"/>
              </a:rPr>
              <a:t>Circular &amp; Square Seating —</a:t>
            </a:r>
          </a:p>
          <a:p>
            <a:r>
              <a:rPr sz="4600" b="1" i="0">
                <a:solidFill>
                  <a:srgbClr val="FFFFFF"/>
                </a:solidFill>
                <a:latin typeface="Georgia"/>
              </a:rPr>
              <a:t>Round and Cornered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7200" y="5943600"/>
            <a:ext cx="18288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0" y="608076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Round table grammar · Clockwise vs anti-clockwise · Square tables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F6B35"/>
                </a:solidFill>
                <a:latin typeface="Helvetica"/>
              </a:rPr>
              <a:t>AGENDA · 75 MIN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000" b="1" i="0">
                <a:solidFill>
                  <a:srgbClr val="0F172A"/>
                </a:solidFill>
                <a:latin typeface="Georgia"/>
              </a:rPr>
              <a:t>What we will cover today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423160"/>
            <a:ext cx="18288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" y="2697480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2697480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The grammar of seating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990088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Direction conventions and row notation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264408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26440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Left-right inversion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557016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The #1 trap student fall into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3831336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3831336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Neighbour clues, read precisely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123944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Immediate · second · third · between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398264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398264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Fix-first method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69087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Start from the most certain clue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4965192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4965192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Worked demos + 10 live examples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525780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Faculty solves on the right half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5532120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600" y="5532120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Homework &amp; next class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1600" y="5824728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Practice 01 · L2 = double row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2000" b="1" i="0">
                <a:solidFill>
                  <a:srgbClr val="FF6B35"/>
                </a:solidFill>
                <a:latin typeface="Georgia"/>
              </a:rPr>
              <a:t>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The Frame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Single row, facing arrow, and the grammar
every seating problem must obey.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THE CIRCLE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Round table grammar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N people around a round table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Default: all face the centre of the table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Variant: all face away from the centre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Inversion applies — left and right flip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Mixed facing — case for L4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Today: assume single facing direction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Seats are equally spaced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Adjacent means immediate neighbour; gap of 1 means 'second to'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MEMORISE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Always state the facing in your first line: 'All face the centre' OR 'All face away from the centre'. Without it, every clue is a guess.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DIRECTION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Clockwise vs anti-clockwise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Facing centre → my left is anti-clockwise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Trace your finger anti-clockwise on the diagram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Facing centre → my right is clockwise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Same finger trace clockwise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Facing away → exactly reversed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My left is clockwise; my right is anti-clockwise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'Immediate left' = adjacent in that direction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Skip-one rules apply same as linear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FINGER DRILL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Hold your hand at the centre, palm out, and rotate to each person. Their LEFT is the direction your palm rotates anti-clockwise.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INVERSION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Facing away from centre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Less common but high-stakes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Appears in 1 of every 3-4 CLAT circular sets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Left becomes clockwise, right becomes anti-clockwise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EVERY nth-to-the-left clue flips with the facing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Diagram is the same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Only the direction of left/right interpretation changes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Mixed-facing cases — wait for L4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Today, all face one way at a time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THE TRAP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Treat 'facing away from centre' as 'facing South' applied to the circle. Everything inverts.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0" b="1" i="0">
                <a:solidFill>
                  <a:srgbClr val="FF6B35"/>
                </a:solidFill>
                <a:latin typeface="Georgia"/>
              </a:rPr>
              <a:t>II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The Method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Fix-first. Branch only when forced.
Final-check sweep before every answer.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SQUARE TABLE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Four sides, two arrangements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Type A: 8 people, 2 per side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Adjacent pairs sit on the same side; corner-people share a vertex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Type B: 8 people, 1 corner + 1 middle each side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Corner-people face centre; middle-people face the opposite middle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Rectangular table — same rules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Long sides have more seats; corners are the same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Per-side direction matters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'Sits opposite' = across the centre, not across a side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DRAW FIRST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Sketch the square and label the 4 directions (N/E/S/W) first. Then place corners, then middles.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METHOD · ANCHOR &amp; SWEEP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How to crack a circular set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1. State the facing direction up front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Underline it on the diagram — never lose this anchor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2. Anchor the most-fixed clue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Direct-position clues &gt; nth-to clues &gt; negative clues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3. Place clockwise OR anti-clockwise consistently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Pick a direction and walk the circle in it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4. Apply negative clues last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Negatives prune; they never place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89788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80644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5. Final-check sweep around the circle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19048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Walk every clue once more — circular sets hide errors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TIMING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Circular set target: 5 min for diagram + 2 min riders.
Square set: 6 min diagram, 2 min riders.
Beyond cap, restart.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4000" b="1" i="0">
                <a:solidFill>
                  <a:srgbClr val="FF6B35"/>
                </a:solidFill>
                <a:latin typeface="Georgia"/>
              </a:rPr>
              <a:t>III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Live Solving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Twelve examples.
Left = problem · Right = your canvas.
Faculty asks the riders orally.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around circle, facing centre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A-H sit around a circular table.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All face the centre of the table.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sits second to the right of 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 is to the immediate left of 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 sits opposite to B.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 is third to the left of 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12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facing away from centre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P-W sit around a circular table.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All face away from the centre.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sits second to the left of Q.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 is to the immediate right of 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 sits opposite to Q.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 is third to the right of 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10 around circle — neighbours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Ten people sit around a round table; all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is third to the right of B; C is immediate left of B.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 sits opposite to 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 is to D's immediate right.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F sits between G and H; G is opposite C.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I is second to F's left; J sits to A's left.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14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around circle + profession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circular table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profession.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sits opposite to the engineer.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Lawyer is third to the right of the doctor.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Teacher sits between the lawyer and the chef.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Architect is to the immediate left of the teacher.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15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around square table — 2 per side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sit around a square table; two per side.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All face the centre of the table.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and B sit on the same side; A is to B's left.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 sits opposite to A; D is opposite to B.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 and F sit on the side opposite to A and B's side.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G sits between C and the corner adjacent to 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16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around circle — anti-clockwise sweep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round table; all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Walk anti-clockwise from A: B, C, D, E, F, G, 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But — clue 3 says A and C are NOT neighbours.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So the anti-clockwise order has gaps; deduce real order.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 sits opposite A; F is immediate right of 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H sits between A and G.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17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6 around circle, facing centre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Six people around a round table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M is immediate right of 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O sits opposite to 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is second to the right of 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Q is between N and O.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 takes the only remaining seat.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18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around circle, mixed neighbour clues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circular table; all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is third to the left of Q; R is opposite P.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 is to the immediate right of 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 sits between Q and U.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V is fourth to the right of P.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W sits opposite S; X takes the remaining seat.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19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around square — 1 corner + 1 middle each side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at a square table; one at each corner, one at each side's middle.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Corners face centre; middles face the opposite middle.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is at a corner; B sits at the middle directly clockwise of 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 is opposite A across the centre.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 is the middle directly clockwise of C.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 sits at the corner anti-clockwise of 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10 around circle — heavy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Ten people around a round table; all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is fourth to the left of B; B is opposite C.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 is third to A's right.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 sits between C and D; F is immediate left of 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G is opposite F; H is immediate right of G.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I sits between B and H; J takes the remaining seat.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around circle — facing-away variant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round table; all face AWAY from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is second to the right of B (per A's perspective).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 is opposite to 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 is immediate left of C (per C's perspective).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 sits between B and the person opposite to B.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F is third to C's right.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22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Capstone — circle + profession + day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circular table; all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profession and a distinct weekday class.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attends Monday; doctor sits opposite to the engineer.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Tuesday-attendee is to the doctor's immediate right.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Lawyer is third to the doctor's left; attends Friday.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Teacher attends Wednesday; sits between lawyer and engineer.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0" b="1" i="0">
                <a:solidFill>
                  <a:srgbClr val="FF6B35"/>
                </a:solidFill>
                <a:latin typeface="Georgia"/>
              </a:rPr>
              <a:t>IV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Wrap &amp; Homework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Recap the five drills.
Pick up Practice 03 on your way out.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CLAT-LR-AR-03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CIRCULAR &amp; SQUARE SEATING — ROUND AND CORNERED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RECAP &amp; HOMEWORK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What we drilled today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8288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57200" y="278892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27889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278892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Linear grammar locked</a:t>
            </a:r>
          </a:p>
        </p:txBody>
      </p:sp>
      <p:sp>
        <p:nvSpPr>
          <p:cNvPr id="15" name="Oval 14"/>
          <p:cNvSpPr/>
          <p:nvPr/>
        </p:nvSpPr>
        <p:spPr>
          <a:xfrm>
            <a:off x="457200" y="338328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8328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33832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Left-right inversion drilled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" y="397764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39776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97764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Fix-first method</a:t>
            </a:r>
          </a:p>
        </p:txBody>
      </p:sp>
      <p:sp>
        <p:nvSpPr>
          <p:cNvPr id="21" name="Oval 20"/>
          <p:cNvSpPr/>
          <p:nvPr/>
        </p:nvSpPr>
        <p:spPr>
          <a:xfrm>
            <a:off x="457200" y="457200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" y="457200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457200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Nth-to-the-left counting</a:t>
            </a:r>
          </a:p>
        </p:txBody>
      </p:sp>
      <p:sp>
        <p:nvSpPr>
          <p:cNvPr id="24" name="Oval 23"/>
          <p:cNvSpPr/>
          <p:nvPr/>
        </p:nvSpPr>
        <p:spPr>
          <a:xfrm>
            <a:off x="457200" y="516636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516636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516636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Final-check sweep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32320" y="2788920"/>
            <a:ext cx="4602175" cy="32918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132320" y="2788920"/>
            <a:ext cx="109728" cy="3291840"/>
          </a:xfrm>
          <a:prstGeom prst="rect">
            <a:avLst/>
          </a:prstGeom>
          <a:solidFill>
            <a:srgbClr val="F4B8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0" y="3108960"/>
            <a:ext cx="40535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FFFF"/>
                </a:solidFill>
                <a:latin typeface="Helvetica"/>
              </a:rPr>
              <a:t>HOMEWORK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0" y="3611880"/>
            <a:ext cx="405353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200" b="1" i="0">
                <a:solidFill>
                  <a:srgbClr val="FFFFFF"/>
                </a:solidFill>
                <a:latin typeface="Georgia"/>
              </a:rPr>
              <a:t>Practice Sheet 03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0" y="4709160"/>
            <a:ext cx="40535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>
                <a:solidFill>
                  <a:srgbClr val="FFFFFF"/>
                </a:solidFill>
                <a:latin typeface="Helvetica"/>
              </a:rPr>
              <a:t>24 questions · 24 minutes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80" y="5074920"/>
            <a:ext cx="40535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>
                <a:solidFill>
                  <a:srgbClr val="FFFFFF"/>
                </a:solidFill>
                <a:latin typeface="Helvetica"/>
              </a:rPr>
              <a:t>+1 / −0.25 · Target ≥ 18/24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98080" y="5486400"/>
            <a:ext cx="40535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4B860"/>
                </a:solidFill>
                <a:latin typeface="Helvetica"/>
              </a:rPr>
              <a:t>NEXT · L4 · MIXED FACING + COMBOS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