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ight Triangle 2"/>
          <p:cNvSpPr/>
          <p:nvPr/>
        </p:nvSpPr>
        <p:spPr>
          <a:xfrm>
            <a:off x="8991295" y="3657600"/>
            <a:ext cx="3200400" cy="3200400"/>
          </a:xfrm>
          <a:prstGeom prst="rtTriangl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cg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2756" cy="502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FFFFFF"/>
                </a:solidFill>
                <a:latin typeface="Helvetica"/>
              </a:rPr>
              <a:t>CLAT-LR-AR-04</a:t>
            </a:r>
            <a:r>
              <a:rPr sz="1100" b="0" i="0" spc="180">
                <a:solidFill>
                  <a:srgbClr val="D1D5DB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D1D5DB"/>
                </a:solidFill>
                <a:latin typeface="Helvetica"/>
              </a:rPr>
              <a:t>MIXED-FACING CIRCULAR — COMBOS AND ATTRIBUTES</a:t>
            </a:r>
          </a:p>
        </p:txBody>
      </p:sp>
      <p:sp>
        <p:nvSpPr>
          <p:cNvPr id="8" name="Oval 7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463040"/>
            <a:ext cx="274320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0" b="1" i="0">
                <a:solidFill>
                  <a:srgbClr val="FF6B35"/>
                </a:solidFill>
                <a:latin typeface="Georgia"/>
              </a:rPr>
              <a:t>04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3291840"/>
            <a:ext cx="10058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300">
                <a:solidFill>
                  <a:srgbClr val="F4B860"/>
                </a:solidFill>
                <a:latin typeface="Helvetica"/>
              </a:rPr>
              <a:t>SEATING ARRANGEMENTS · LECTURE 04 OF 05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657600"/>
            <a:ext cx="10058400" cy="2194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4600" b="1" i="0">
                <a:solidFill>
                  <a:srgbClr val="FFFFFF"/>
                </a:solidFill>
                <a:latin typeface="Georgia"/>
              </a:rPr>
              <a:t>Mixed-Facing Circular —</a:t>
            </a:r>
          </a:p>
          <a:p>
            <a:r>
              <a:rPr sz="4600" b="1" i="0">
                <a:solidFill>
                  <a:srgbClr val="FFFFFF"/>
                </a:solidFill>
                <a:latin typeface="Georgia"/>
              </a:rPr>
              <a:t>Combos and Attributes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57200" y="5943600"/>
            <a:ext cx="1828800" cy="0"/>
          </a:xfrm>
          <a:prstGeom prst="line">
            <a:avLst/>
          </a:prstGeom>
          <a:ln w="2540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57200" y="6080760"/>
            <a:ext cx="10058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F7F4EE"/>
                </a:solidFill>
                <a:latin typeface="Georgia"/>
              </a:rPr>
              <a:t>Per-person inversion · Profession overlays · Colour and food combos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CLAT-LR-AR-04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MIXED-FACING CIRCULAR — COMBOS AND ATTRIBUTES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51560"/>
            <a:ext cx="112772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300">
                <a:solidFill>
                  <a:srgbClr val="FF6B35"/>
                </a:solidFill>
                <a:latin typeface="Helvetica"/>
              </a:rPr>
              <a:t>AGENDA · 75 MIN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600200"/>
            <a:ext cx="11277295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4000" b="1" i="0">
                <a:solidFill>
                  <a:srgbClr val="0F172A"/>
                </a:solidFill>
                <a:latin typeface="Georgia"/>
              </a:rPr>
              <a:t>What we will cover today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57200" y="2423160"/>
            <a:ext cx="1828800" cy="0"/>
          </a:xfrm>
          <a:prstGeom prst="line">
            <a:avLst/>
          </a:prstGeom>
          <a:ln w="2540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57200" y="2697480"/>
            <a:ext cx="8229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00" b="1" i="0">
                <a:solidFill>
                  <a:srgbClr val="FF6B35"/>
                </a:solidFill>
                <a:latin typeface="Georgia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71600" y="2697480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0F172A"/>
                </a:solidFill>
                <a:latin typeface="Georgia"/>
              </a:rPr>
              <a:t>The grammar of seating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2990088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0" i="0">
                <a:solidFill>
                  <a:srgbClr val="6B7280"/>
                </a:solidFill>
                <a:latin typeface="Helvetica"/>
              </a:rPr>
              <a:t>Direction conventions and row notation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3264408"/>
            <a:ext cx="8229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00" b="1" i="0">
                <a:solidFill>
                  <a:srgbClr val="FF6B35"/>
                </a:solidFill>
                <a:latin typeface="Georgia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264408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0F172A"/>
                </a:solidFill>
                <a:latin typeface="Georgia"/>
              </a:rPr>
              <a:t>Left-right inversion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3557016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0" i="0">
                <a:solidFill>
                  <a:srgbClr val="6B7280"/>
                </a:solidFill>
                <a:latin typeface="Helvetica"/>
              </a:rPr>
              <a:t>The #1 trap student fall into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3831336"/>
            <a:ext cx="8229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00" b="1" i="0">
                <a:solidFill>
                  <a:srgbClr val="FF6B35"/>
                </a:solidFill>
                <a:latin typeface="Georgia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1600" y="3831336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0F172A"/>
                </a:solidFill>
                <a:latin typeface="Georgia"/>
              </a:rPr>
              <a:t>Neighbour clues, read precisely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123944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0" i="0">
                <a:solidFill>
                  <a:srgbClr val="6B7280"/>
                </a:solidFill>
                <a:latin typeface="Helvetica"/>
              </a:rPr>
              <a:t>Immediate · second · third · between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4398264"/>
            <a:ext cx="8229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00" b="1" i="0">
                <a:solidFill>
                  <a:srgbClr val="FF6B35"/>
                </a:solidFill>
                <a:latin typeface="Georgia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" y="4398264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0F172A"/>
                </a:solidFill>
                <a:latin typeface="Georgia"/>
              </a:rPr>
              <a:t>Fix-first method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71600" y="4690872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0" i="0">
                <a:solidFill>
                  <a:srgbClr val="6B7280"/>
                </a:solidFill>
                <a:latin typeface="Helvetica"/>
              </a:rPr>
              <a:t>Start from the most certain clue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" y="4965192"/>
            <a:ext cx="8229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00" b="1" i="0">
                <a:solidFill>
                  <a:srgbClr val="FF6B35"/>
                </a:solidFill>
                <a:latin typeface="Georgia"/>
              </a:rPr>
              <a:t>05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71600" y="4965192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0F172A"/>
                </a:solidFill>
                <a:latin typeface="Georgia"/>
              </a:rPr>
              <a:t>Worked demos + 10 live examples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71600" y="525780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0" i="0">
                <a:solidFill>
                  <a:srgbClr val="6B7280"/>
                </a:solidFill>
                <a:latin typeface="Helvetica"/>
              </a:rPr>
              <a:t>Faculty solves on the right half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" y="5532120"/>
            <a:ext cx="8229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00" b="1" i="0">
                <a:solidFill>
                  <a:srgbClr val="FF6B35"/>
                </a:solidFill>
                <a:latin typeface="Georgia"/>
              </a:rPr>
              <a:t>06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71600" y="5532120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0F172A"/>
                </a:solidFill>
                <a:latin typeface="Georgia"/>
              </a:rPr>
              <a:t>Homework &amp; next class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71600" y="5824728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0" i="0">
                <a:solidFill>
                  <a:srgbClr val="6B7280"/>
                </a:solidFill>
                <a:latin typeface="Helvetica"/>
              </a:rPr>
              <a:t>Practice 01 · L2 = double row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2756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FFFFFF"/>
                </a:solidFill>
                <a:latin typeface="Helvetica"/>
              </a:rPr>
              <a:t>CLAT-LR-AR-04</a:t>
            </a:r>
            <a:r>
              <a:rPr sz="1100" b="0" i="0" spc="180">
                <a:solidFill>
                  <a:srgbClr val="D1D5DB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D1D5DB"/>
                </a:solidFill>
                <a:latin typeface="Helvetica"/>
              </a:rPr>
              <a:t>MIXED-FACING CIRCULAR — COMBOS AND ATTRIBUTES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011680"/>
            <a:ext cx="3200400" cy="31089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22000" b="1" i="0">
                <a:solidFill>
                  <a:srgbClr val="FF6B35"/>
                </a:solidFill>
                <a:latin typeface="Georgia"/>
              </a:rPr>
              <a:t>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8229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300">
                <a:solidFill>
                  <a:srgbClr val="F4B860"/>
                </a:solidFill>
                <a:latin typeface="Helvetica"/>
              </a:rPr>
              <a:t>PART 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74320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5400" b="1" i="0">
                <a:solidFill>
                  <a:srgbClr val="FFFFFF"/>
                </a:solidFill>
                <a:latin typeface="Georgia"/>
              </a:rPr>
              <a:t>The Frame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657600" y="4572000"/>
            <a:ext cx="2286000" cy="0"/>
          </a:xfrm>
          <a:prstGeom prst="line">
            <a:avLst/>
          </a:prstGeom>
          <a:ln w="317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657600" y="475488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F7F4EE"/>
                </a:solidFill>
                <a:latin typeface="Georgia"/>
              </a:rPr>
              <a:t>Single row, facing arrow, and the grammar
every seating problem must obey.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CLAT-LR-AR-04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MIXED-FACING CIRCULAR — COMBOS AND ATTRIBUTES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51560"/>
            <a:ext cx="112772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240">
                <a:solidFill>
                  <a:srgbClr val="FF6B35"/>
                </a:solidFill>
                <a:latin typeface="Helvetica"/>
              </a:rPr>
              <a:t>CONCEPT · MIXED FACING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600200"/>
            <a:ext cx="11277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600" b="1" i="0">
                <a:solidFill>
                  <a:srgbClr val="0F172A"/>
                </a:solidFill>
                <a:latin typeface="Georgia"/>
              </a:rPr>
              <a:t>Some face centre, some face away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57200" y="2514600"/>
            <a:ext cx="1371600" cy="0"/>
          </a:xfrm>
          <a:prstGeom prst="line">
            <a:avLst/>
          </a:prstGeom>
          <a:ln w="2540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57200" y="278892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269748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Default split: half and half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08152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4 face centre, 4 face away — most common CLAT cut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56616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347472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Each person's left depends on THEIR facing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385876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Inversion is per-person, not per-circle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434340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25196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'Adjacent' is symmetric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463600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X adjacent to Y means Y adjacent to X — facing doesn't matter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512064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02920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'Opposite' still means across the centre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541324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Facing direction does NOT change 'opposite'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985455" y="2697480"/>
            <a:ext cx="3749040" cy="352044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985455" y="2697480"/>
            <a:ext cx="164592" cy="352044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351215" y="301752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spc="240">
                <a:solidFill>
                  <a:srgbClr val="FF6B35"/>
                </a:solidFill>
                <a:latin typeface="Helvetica"/>
              </a:rPr>
              <a:t>MEMORISE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51215" y="3520440"/>
            <a:ext cx="3200400" cy="2423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0F172A"/>
                </a:solidFill>
                <a:latin typeface="Georgia"/>
              </a:rPr>
              <a:t>Label each person's facing with a small arrow on the diagram BEFORE applying any left/right clue.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CLAT-LR-AR-04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MIXED-FACING CIRCULAR — COMBOS AND ATTRIBUTES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51560"/>
            <a:ext cx="112772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240">
                <a:solidFill>
                  <a:srgbClr val="FF6B35"/>
                </a:solidFill>
                <a:latin typeface="Helvetica"/>
              </a:rPr>
              <a:t>CONCEPT · PER-PERSON INVERSION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600200"/>
            <a:ext cx="11277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600" b="1" i="0">
                <a:solidFill>
                  <a:srgbClr val="0F172A"/>
                </a:solidFill>
                <a:latin typeface="Georgia"/>
              </a:rPr>
              <a:t>Compute direction per seat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57200" y="2514600"/>
            <a:ext cx="1371600" cy="0"/>
          </a:xfrm>
          <a:prstGeom prst="line">
            <a:avLst/>
          </a:prstGeom>
          <a:ln w="2540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57200" y="278892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269748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Person faces centre → left = anti-clockwise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08152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Right = clockwise (standard)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56616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347472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Person faces away → left = clockwise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385876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Right = anti-clockwise (inverted)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434340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25196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Different people = different rules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463600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Always check the named person's facing first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512064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02920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Reader's view is irrelevant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541324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Reader-perspective shortcuts FAIL in mixed-facing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985455" y="2697480"/>
            <a:ext cx="3749040" cy="352044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985455" y="2697480"/>
            <a:ext cx="164592" cy="352044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351215" y="301752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spc="240">
                <a:solidFill>
                  <a:srgbClr val="FF6B35"/>
                </a:solidFill>
                <a:latin typeface="Helvetica"/>
              </a:rPr>
              <a:t>FINGER DRILL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51215" y="3520440"/>
            <a:ext cx="3200400" cy="2423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0F172A"/>
                </a:solidFill>
                <a:latin typeface="Georgia"/>
              </a:rPr>
              <a:t>Touch the seat, ask 'which way does this person face?', THEN trace their left or right. Slow is fast.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CLAT-LR-AR-04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MIXED-FACING CIRCULAR — COMBOS AND ATTRIBUTES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51560"/>
            <a:ext cx="112772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240">
                <a:solidFill>
                  <a:srgbClr val="FF6B35"/>
                </a:solidFill>
                <a:latin typeface="Helvetica"/>
              </a:rPr>
              <a:t>CONCEPT · PROFESSION OVERLAY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600200"/>
            <a:ext cx="11277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600" b="1" i="0">
                <a:solidFill>
                  <a:srgbClr val="0F172A"/>
                </a:solidFill>
                <a:latin typeface="Georgia"/>
              </a:rPr>
              <a:t>One extra attribute per person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57200" y="2514600"/>
            <a:ext cx="1371600" cy="0"/>
          </a:xfrm>
          <a:prstGeom prst="line">
            <a:avLst/>
          </a:prstGeom>
          <a:ln w="2540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57200" y="278892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269748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Each seat now carries 2 facts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08152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Position + profession (or colour, food, day)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56616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347472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Profession clues often anchor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385876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'Doctor is opposite engineer' fixes 2 seats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434340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25196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Solve positions first, then map professions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463600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Avoid the 2-variable mental load early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512064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02920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Two-column diagram on paper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541324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Seat number + person + profession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985455" y="2697480"/>
            <a:ext cx="3749040" cy="352044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985455" y="2697480"/>
            <a:ext cx="164592" cy="352044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351215" y="301752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spc="240">
                <a:solidFill>
                  <a:srgbClr val="FF6B35"/>
                </a:solidFill>
                <a:latin typeface="Helvetica"/>
              </a:rPr>
              <a:t>DRAW WIDE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51215" y="3520440"/>
            <a:ext cx="3200400" cy="2423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0F172A"/>
                </a:solidFill>
                <a:latin typeface="Georgia"/>
              </a:rPr>
              <a:t>Build a two-column legend next to the circle. Don't cram both attributes onto the seat label.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2756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FFFFFF"/>
                </a:solidFill>
                <a:latin typeface="Helvetica"/>
              </a:rPr>
              <a:t>CLAT-LR-AR-04</a:t>
            </a:r>
            <a:r>
              <a:rPr sz="1100" b="0" i="0" spc="180">
                <a:solidFill>
                  <a:srgbClr val="D1D5DB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D1D5DB"/>
                </a:solidFill>
                <a:latin typeface="Helvetica"/>
              </a:rPr>
              <a:t>MIXED-FACING CIRCULAR — COMBOS AND ATTRIBUTES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011680"/>
            <a:ext cx="3200400" cy="31089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8000" b="1" i="0">
                <a:solidFill>
                  <a:srgbClr val="FF6B35"/>
                </a:solidFill>
                <a:latin typeface="Georgia"/>
              </a:rPr>
              <a:t>II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8229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300">
                <a:solidFill>
                  <a:srgbClr val="F4B860"/>
                </a:solidFill>
                <a:latin typeface="Helvetica"/>
              </a:rPr>
              <a:t>PART 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74320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5400" b="1" i="0">
                <a:solidFill>
                  <a:srgbClr val="FFFFFF"/>
                </a:solidFill>
                <a:latin typeface="Georgia"/>
              </a:rPr>
              <a:t>The Method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657600" y="4572000"/>
            <a:ext cx="2286000" cy="0"/>
          </a:xfrm>
          <a:prstGeom prst="line">
            <a:avLst/>
          </a:prstGeom>
          <a:ln w="317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657600" y="475488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F7F4EE"/>
                </a:solidFill>
                <a:latin typeface="Georgia"/>
              </a:rPr>
              <a:t>Fix-first. Branch only when forced.
Final-check sweep before every answer.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CLAT-LR-AR-04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MIXED-FACING CIRCULAR — COMBOS AND ATTRIBUTES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51560"/>
            <a:ext cx="112772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240">
                <a:solidFill>
                  <a:srgbClr val="FF6B35"/>
                </a:solidFill>
                <a:latin typeface="Helvetica"/>
              </a:rPr>
              <a:t>CONCEPT · TWO-ATTRIBUTE TABLES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600200"/>
            <a:ext cx="11277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600" b="1" i="0">
                <a:solidFill>
                  <a:srgbClr val="0F172A"/>
                </a:solidFill>
                <a:latin typeface="Georgia"/>
              </a:rPr>
              <a:t>Profession + colour / food / day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57200" y="2514600"/>
            <a:ext cx="1371600" cy="0"/>
          </a:xfrm>
          <a:prstGeom prst="line">
            <a:avLst/>
          </a:prstGeom>
          <a:ln w="2540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57200" y="278892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269748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Three facts per person now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08152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Position + attribute A + attribute B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56616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347472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Build a separate table, not a packed diagram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385876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Rows = people; columns = position / A / B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434340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25196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Pivot attribute: pick the most-constrained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463600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Usually colour or day — fewer values, more bindings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512064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02920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Solve positions → attribute A → attribute 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541324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Layer-by-layer, never simultaneously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985455" y="2697480"/>
            <a:ext cx="3749040" cy="352044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985455" y="2697480"/>
            <a:ext cx="164592" cy="352044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351215" y="301752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spc="240">
                <a:solidFill>
                  <a:srgbClr val="FF6B35"/>
                </a:solidFill>
                <a:latin typeface="Helvetica"/>
              </a:rPr>
              <a:t>TWO-COLUMN RULE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51215" y="3520440"/>
            <a:ext cx="3200400" cy="2423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0F172A"/>
                </a:solidFill>
                <a:latin typeface="Georgia"/>
              </a:rPr>
              <a:t>On paper: the circle plus a three-column table to the right.
Don't merge them.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CLAT-LR-AR-04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MIXED-FACING CIRCULAR — COMBOS AND ATTRIBUTES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51560"/>
            <a:ext cx="112772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240">
                <a:solidFill>
                  <a:srgbClr val="FF6B35"/>
                </a:solidFill>
                <a:latin typeface="Helvetica"/>
              </a:rPr>
              <a:t>METHOD · SOLVING ORDER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600200"/>
            <a:ext cx="11277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600" b="1" i="0">
                <a:solidFill>
                  <a:srgbClr val="0F172A"/>
                </a:solidFill>
                <a:latin typeface="Georgia"/>
              </a:rPr>
              <a:t>Combo sets — what to fix first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57200" y="2514600"/>
            <a:ext cx="1371600" cy="0"/>
          </a:xfrm>
          <a:prstGeom prst="line">
            <a:avLst/>
          </a:prstGeom>
          <a:ln w="2540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57200" y="278892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269748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Step 1. Strip the riders, find the diagram clues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08152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Ignore profession bindings on first pass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56616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347472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Step 2. Build the circle with positions only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385876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Use direction-aware nth-to clues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434340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25196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Step 3. Layer profession via opposite-clues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463600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Two professions pinned = the rest cascade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512064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02920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Step 4. Layer day/colour/food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541324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Use day-pair clues like 'Monday opposite Friday'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7200" y="589788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960" y="580644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Step 5. Sweep all three layers in the final check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60" y="619048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Position · profession · attribute B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985455" y="2697480"/>
            <a:ext cx="3749040" cy="352044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985455" y="2697480"/>
            <a:ext cx="164592" cy="352044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351215" y="301752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spc="240">
                <a:solidFill>
                  <a:srgbClr val="FF6B35"/>
                </a:solidFill>
                <a:latin typeface="Helvetica"/>
              </a:rPr>
              <a:t>TIMING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51215" y="3520440"/>
            <a:ext cx="3200400" cy="2423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0F172A"/>
                </a:solidFill>
                <a:latin typeface="Georgia"/>
              </a:rPr>
              <a:t>Combo sets: 6 min diagram + 3 min riders. If 7 min in and no profession placed, restart layer.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2756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FFFFFF"/>
                </a:solidFill>
                <a:latin typeface="Helvetica"/>
              </a:rPr>
              <a:t>CLAT-LR-AR-04</a:t>
            </a:r>
            <a:r>
              <a:rPr sz="1100" b="0" i="0" spc="180">
                <a:solidFill>
                  <a:srgbClr val="D1D5DB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D1D5DB"/>
                </a:solidFill>
                <a:latin typeface="Helvetica"/>
              </a:rPr>
              <a:t>MIXED-FACING CIRCULAR — COMBOS AND ATTRIBUTES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011680"/>
            <a:ext cx="3200400" cy="31089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4000" b="1" i="0">
                <a:solidFill>
                  <a:srgbClr val="FF6B35"/>
                </a:solidFill>
                <a:latin typeface="Georgia"/>
              </a:rPr>
              <a:t>III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8229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300">
                <a:solidFill>
                  <a:srgbClr val="F4B860"/>
                </a:solidFill>
                <a:latin typeface="Helvetica"/>
              </a:rPr>
              <a:t>PART 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74320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5400" b="1" i="0">
                <a:solidFill>
                  <a:srgbClr val="FFFFFF"/>
                </a:solidFill>
                <a:latin typeface="Georgia"/>
              </a:rPr>
              <a:t>Live Solving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657600" y="4572000"/>
            <a:ext cx="2286000" cy="0"/>
          </a:xfrm>
          <a:prstGeom prst="line">
            <a:avLst/>
          </a:prstGeom>
          <a:ln w="317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657600" y="475488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F7F4EE"/>
                </a:solidFill>
                <a:latin typeface="Georgia"/>
              </a:rPr>
              <a:t>Twelve examples.
Left = problem · Right = your canvas.
Faculty asks the riders orally.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CLAT-LR-AR-04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MIXED-FACING CIRCULAR — COMBOS AND ATTRIBUTES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11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8 mixed-facing, basic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Eight people around a round table.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Four face the centre, four face away.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A faces the centre; A is third to B's right.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B faces away from the centre.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C is opposite A; D is to C's immediate left.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 is second to D's right; E faces opposite to D.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CLAT-LR-AR-04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MIXED-FACING CIRCULAR — COMBOS AND ATTRIBUTES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12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8 mixed-facing — neighbour rule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Eight people around a circle; mixed facing.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Adjacent people face opposite directions (alternating).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P faces the centre; P is opposite Q.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Q's neighbours both face the centre.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R sits to P's immediate right (P's perspective).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S sits between Q and the person opposite R.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CLAT-LR-AR-04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MIXED-FACING CIRCULAR — COMBOS AND ATTRIBUTES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13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8 + profession overlay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Eight people around a round table face the centre.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Each has a distinct profession.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Doctor is opposite engineer; lawyer is opposite teacher.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Anil is the doctor; sits third to Bina's right.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Chetan (engineer) is to Anil's immediate left (Anil's view).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Deepak (lawyer) is between Chetan and the architect.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CLAT-LR-AR-04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MIXED-FACING CIRCULAR — COMBOS AND ATTRIBUTES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14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10 mixed-facing — heavy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Ten people around a round table; five face centre, five face away.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A faces the centre; A is fourth to B's left.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B faces away; C is opposite A.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D is second to C's right; D faces the centre.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 is to D's immediate left (D's perspective).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F sits opposite D; G is to F's immediate right.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CLAT-LR-AR-04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MIXED-FACING CIRCULAR — COMBOS AND ATTRIBUTES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15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8 + profession + colour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Eight people face the centre of a round table.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Each has a distinct profession and a distinct colour-preference.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Doctor opposite engineer; red-fan opposite blue-fan.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Anil is the doctor and likes red.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Bina is third to Anil's right and is the lawyer.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Chetan (engineer) likes blue; sits opposite Anil.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CLAT-LR-AR-04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MIXED-FACING CIRCULAR — COMBOS AND ATTRIBUTES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16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8 mixed-facing + day combo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Eight people around a circle; four face centre, four face away.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Each attends class on a distinct weekday.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Monday-attendee faces the centre; opposite to Friday.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Friday-attendee faces away from the centre.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Tuesday is second to Monday's right (Monday's view).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Wednesday is to Tuesday's immediate left.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CLAT-LR-AR-04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MIXED-FACING CIRCULAR — COMBOS AND ATTRIBUTES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17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6 mixed-facing — compact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Six people around a round table; three face centre, three face away.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P faces the centre; Q is opposite P.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R is to P's immediate right (P's view); R faces the centre.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S faces away; S is between Q and 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 is opposite R; U faces the centre.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Exactly three adjacent pairs face opposite directions.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CLAT-LR-AR-04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MIXED-FACING CIRCULAR — COMBOS AND ATTRIBUTES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18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8 + profession + food combo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Eight people around a round table; all face the centre.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Each has a distinct profession and a distinct favourite food.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Pizza-lover opposite burger-lover; doctor opposite teacher.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Anil (doctor) is third to Bina's right; Bina likes pizza.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Chetan (teacher) is to Anil's immediate left; likes burger.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Deepak likes biryani; sits between the lawyer and the architect.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CLAT-LR-AR-04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MIXED-FACING CIRCULAR — COMBOS AND ATTRIBUTES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19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8 mixed-facing + profession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Eight around a round table; mixed facing.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Each has a distinct profession.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Doctor faces the centre; engineer faces away.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Doctor is third to engineer's right (doctor's view).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Lawyer is opposite doctor; both face the centre.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Teacher is between lawyer and the architect; teacher faces away.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CLAT-LR-AR-04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MIXED-FACING CIRCULAR — COMBOS AND ATTRIBUTES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20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10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10 around circle — combo capstone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Ten people around a round table; all face the centre.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Each has a distinct profession.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Doctor opposite engineer; lawyer opposite teacher.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A (doctor) is fourth to B's right.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C is opposite A; D is to C's immediate left.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 is second to D's right; E is the engineer.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CLAT-LR-AR-04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MIXED-FACING CIRCULAR — COMBOS AND ATTRIBUTES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21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11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8 + colour + day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Eight people around a round table face the centre.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Each has a distinct colour-preference and a distinct weekday.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Red-fan attends Monday; blue-fan attends Friday.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Red-fan opposite blue-fan; green-fan opposite yellow-fan.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Green-fan attends Wednesday; third to Red's right.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Yellow-fan attends Tuesday; between Red and Green.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CLAT-LR-AR-04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MIXED-FACING CIRCULAR — COMBOS AND ATTRIBUTES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22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12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PYQ-style capstone — full combo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6060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Eight people around a round table; mixed facing.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10896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Each has a distinct profession and a distinct colour.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61188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Doctor faces centre; engineer faces away.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11480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Doctor likes red; engineer likes blue; both are opposite each other.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Lawyer (green) is to doctor's immediate right (doctor's view).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52728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FFFFFF"/>
                </a:solidFill>
                <a:latin typeface="Georgia"/>
              </a:rPr>
              <a:t>Teacher (yellow) is opposite lawyer; faces away from centre.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2756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FFFFFF"/>
                </a:solidFill>
                <a:latin typeface="Helvetica"/>
              </a:rPr>
              <a:t>CLAT-LR-AR-04</a:t>
            </a:r>
            <a:r>
              <a:rPr sz="1100" b="0" i="0" spc="180">
                <a:solidFill>
                  <a:srgbClr val="D1D5DB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D1D5DB"/>
                </a:solidFill>
                <a:latin typeface="Helvetica"/>
              </a:rPr>
              <a:t>MIXED-FACING CIRCULAR — COMBOS AND ATTRIBUTES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23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011680"/>
            <a:ext cx="3200400" cy="31089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8000" b="1" i="0">
                <a:solidFill>
                  <a:srgbClr val="FF6B35"/>
                </a:solidFill>
                <a:latin typeface="Georgia"/>
              </a:rPr>
              <a:t>IV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8229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300">
                <a:solidFill>
                  <a:srgbClr val="F4B860"/>
                </a:solidFill>
                <a:latin typeface="Helvetica"/>
              </a:rPr>
              <a:t>PART 04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74320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5400" b="1" i="0">
                <a:solidFill>
                  <a:srgbClr val="FFFFFF"/>
                </a:solidFill>
                <a:latin typeface="Georgia"/>
              </a:rPr>
              <a:t>Wrap &amp; Homework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657600" y="4572000"/>
            <a:ext cx="2286000" cy="0"/>
          </a:xfrm>
          <a:prstGeom prst="line">
            <a:avLst/>
          </a:prstGeom>
          <a:ln w="317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657600" y="475488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F7F4EE"/>
                </a:solidFill>
                <a:latin typeface="Georgia"/>
              </a:rPr>
              <a:t>Recap the five drills.
Pick up Practice 04 on your way out.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2756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FFFFFF"/>
                </a:solidFill>
                <a:latin typeface="Helvetica"/>
              </a:rPr>
              <a:t>CLAT-LR-AR-04</a:t>
            </a:r>
            <a:r>
              <a:rPr sz="1100" b="0" i="0" spc="180">
                <a:solidFill>
                  <a:srgbClr val="D1D5DB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D1D5DB"/>
                </a:solidFill>
                <a:latin typeface="Helvetica"/>
              </a:rPr>
              <a:t>MIXED-FACING CIRCULAR — COMBOS AND ATTRIBUTES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24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51560"/>
            <a:ext cx="112772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300">
                <a:solidFill>
                  <a:srgbClr val="F4B860"/>
                </a:solidFill>
                <a:latin typeface="Helvetica"/>
              </a:rPr>
              <a:t>RECAP &amp; HOMEWORK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600200"/>
            <a:ext cx="1127729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4000" b="1" i="0">
                <a:solidFill>
                  <a:srgbClr val="FFFFFF"/>
                </a:solidFill>
                <a:latin typeface="Georgia"/>
              </a:rPr>
              <a:t>What we drilled today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57200" y="2514600"/>
            <a:ext cx="1828800" cy="0"/>
          </a:xfrm>
          <a:prstGeom prst="line">
            <a:avLst/>
          </a:prstGeom>
          <a:ln w="317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457200" y="2788920"/>
            <a:ext cx="457200" cy="45720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278892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Helvetica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278892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Linear grammar locked</a:t>
            </a:r>
          </a:p>
        </p:txBody>
      </p:sp>
      <p:sp>
        <p:nvSpPr>
          <p:cNvPr id="15" name="Oval 14"/>
          <p:cNvSpPr/>
          <p:nvPr/>
        </p:nvSpPr>
        <p:spPr>
          <a:xfrm>
            <a:off x="457200" y="3383280"/>
            <a:ext cx="457200" cy="45720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38328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Helvetica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7280" y="338328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Left-right inversion drilled</a:t>
            </a:r>
          </a:p>
        </p:txBody>
      </p:sp>
      <p:sp>
        <p:nvSpPr>
          <p:cNvPr id="18" name="Oval 17"/>
          <p:cNvSpPr/>
          <p:nvPr/>
        </p:nvSpPr>
        <p:spPr>
          <a:xfrm>
            <a:off x="457200" y="3977640"/>
            <a:ext cx="457200" cy="45720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7200" y="397764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Helvetica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" y="397764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Fix-first method</a:t>
            </a:r>
          </a:p>
        </p:txBody>
      </p:sp>
      <p:sp>
        <p:nvSpPr>
          <p:cNvPr id="21" name="Oval 20"/>
          <p:cNvSpPr/>
          <p:nvPr/>
        </p:nvSpPr>
        <p:spPr>
          <a:xfrm>
            <a:off x="457200" y="4572000"/>
            <a:ext cx="457200" cy="45720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7200" y="457200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Helvetica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97280" y="457200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Nth-to-the-left counting</a:t>
            </a:r>
          </a:p>
        </p:txBody>
      </p:sp>
      <p:sp>
        <p:nvSpPr>
          <p:cNvPr id="24" name="Oval 23"/>
          <p:cNvSpPr/>
          <p:nvPr/>
        </p:nvSpPr>
        <p:spPr>
          <a:xfrm>
            <a:off x="457200" y="5166360"/>
            <a:ext cx="457200" cy="45720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" y="516636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Helvetica"/>
              </a:rPr>
              <a:t>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97280" y="516636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Final-check sweep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132320" y="2788920"/>
            <a:ext cx="4602175" cy="329184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132320" y="2788920"/>
            <a:ext cx="109728" cy="3291840"/>
          </a:xfrm>
          <a:prstGeom prst="rect">
            <a:avLst/>
          </a:prstGeom>
          <a:solidFill>
            <a:srgbClr val="F4B8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498080" y="3108960"/>
            <a:ext cx="405353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FFFF"/>
                </a:solidFill>
                <a:latin typeface="Helvetica"/>
              </a:rPr>
              <a:t>HOMEWORK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98080" y="3611880"/>
            <a:ext cx="4053535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200" b="1" i="0">
                <a:solidFill>
                  <a:srgbClr val="FFFFFF"/>
                </a:solidFill>
                <a:latin typeface="Georgia"/>
              </a:rPr>
              <a:t>Practice Sheet 04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98080" y="4709160"/>
            <a:ext cx="405353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0" i="0">
                <a:solidFill>
                  <a:srgbClr val="FFFFFF"/>
                </a:solidFill>
                <a:latin typeface="Helvetica"/>
              </a:rPr>
              <a:t>24 questions · 24 minutes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98080" y="5074920"/>
            <a:ext cx="405353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0" i="0">
                <a:solidFill>
                  <a:srgbClr val="FFFFFF"/>
                </a:solidFill>
                <a:latin typeface="Helvetica"/>
              </a:rPr>
              <a:t>+1 / −0.25 · Target ≥ 18/24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498080" y="5486400"/>
            <a:ext cx="405353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spc="240">
                <a:solidFill>
                  <a:srgbClr val="F4B860"/>
                </a:solidFill>
                <a:latin typeface="Helvetica"/>
              </a:rPr>
              <a:t>NEXT · L5 · BLOOD-REL + FLOORS + PYQs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