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991295" y="3657600"/>
            <a:ext cx="3200400" cy="3200400"/>
          </a:xfrm>
          <a:prstGeom prst="rtTriangl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8" name="Oval 7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463040"/>
            <a:ext cx="27432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91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SEATING ARRANGEMENTS · LECTURE 05 OF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657600"/>
            <a:ext cx="100584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Georgia"/>
              </a:rPr>
              <a:t>Capstone —</a:t>
            </a:r>
          </a:p>
          <a:p>
            <a:r>
              <a:rPr sz="4600" b="1" i="0">
                <a:solidFill>
                  <a:srgbClr val="FFFFFF"/>
                </a:solidFill>
                <a:latin typeface="Georgia"/>
              </a:rPr>
              <a:t>Blood Relations, Floors, CLAT PYQs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7200" y="594360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60807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Family seating · Floor puzzles · CLAT 2022 to 2024 PYQs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F6B35"/>
                </a:solidFill>
                <a:latin typeface="Helvetica"/>
              </a:rPr>
              <a:t>AGENDA · 75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0F172A"/>
                </a:solidFill>
                <a:latin typeface="Georgia"/>
              </a:rPr>
              <a:t>What we will cover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42316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69748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69748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The grammar of seating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9008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Direction conventions and row notation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264408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6440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Left-right inversion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55701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The #1 trap student fall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831336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31336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Neighbour clues, read precisely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123944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Immediate · second · third · between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98264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398264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Fix-first 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69087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Start from the most certain clue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4965192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965192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Worked demos + 10 live 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2578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Faculty solves on the right 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53212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53212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Homework &amp; next 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82472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Practice 01 · L2 = double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2000" b="1" i="0">
                <a:solidFill>
                  <a:srgbClr val="FF6B35"/>
                </a:solidFill>
                <a:latin typeface="Georgia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Frame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Single row, facing arrow, and the grammar
every seating problem must obey.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FAMILY AT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Blood-relation seating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Two layers: seat position + relation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Diagram + family tree on paper, side by side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Three-generation default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Grandparent · parent · child generations matter for relations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Common clue types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'X is Y's father' · 'X's daughter sits opposite Y' · 'siblings sit adjacent'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Gender + generation often implicit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'X is the only daughter of Y' fixes gender of both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DRAW TWO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Always draw the circle AND a small family tree to the right. Don't try to hold the relations in your head.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RELATION CLUES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Read every relation precisely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'Father / mother / son / daughter'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Direct generation link — anchor heavily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'Sibling / brother / sister'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Same generation; shared parents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'Uncle / aunt / nephew / niece'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One generation gap; siblings of parents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'In-law' relations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Marriage links; treat as same-generation through spouse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'Cousin' — same generation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Children of siblings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GENDER TRAP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'Doctor' or 'engineer' may be either gender unless the clue says otherwise. Don't assume.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FLOORS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Vertical seating — different rules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N floors stacked vertically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Floor 1 is the ground; Floor N is the top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'Above' = higher floor number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'Below' = lower floor number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'Immediately above' = next floor up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Skip one floor for 'second above'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No left/right inversion — floors are 1D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Easier than rows in that respect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FLOOR vs ROW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Row puzzles deal with facing inversion. Floor puzzles do NOT. The clue grammar otherwise mirrors linear-row exactly.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Fix-first. Branch only when forced.
Final-check sweep before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CLAT PATTERNS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What CLAT has tested 2022-2024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2022 — 8 around table + profession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Standard fare, single-direction facing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2023 — 5+5 double row + colour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Profession overlay was the tough rider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2024 — 7 floors + persons + age order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Floor puzzle was the L5 marker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Mixed-facing circular — IBPS heavy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Less common in CLAT but worth drilling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Blood-relation + circular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Appears every 2-3 years; high-yield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PYQ STRATEGY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Solve every CLAT 2020-2024 LR set. Patterns repeat. The CLAT 2025 set is in Practice 05.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CAPSTONE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How to walk into the LR section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1. Triage — easiest set first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Single-direction linear or circle = warm-up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2. Build the diagram before reading riders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Diagram done in 3-5 min, no peeking at Qs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3. Solve riders in order; skip the hardest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Come back to skipped riders after all sets done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4. Final-check sweep on every set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1-clue silent miss costs 1 mark per set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5. Track time per set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Hard cap: 6 min for any set + riders. Move 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FULL SECTION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30 LR questions in 25 min total target. 5 sets × 5 min = 25 min. Tight. Build muscle memory in practice.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0" b="1" i="0">
                <a:solidFill>
                  <a:srgbClr val="FF6B35"/>
                </a:solidFill>
                <a:latin typeface="Georgia"/>
              </a:rPr>
              <a:t>III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Live Solving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Twelve examples.
Left = problem · Right = your canvas.
Faculty asks the riders orally.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table — family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family members around a round table; all face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B's father; C is B's mother.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A's brother; sits opposite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C's daughter; sits to A's immediate left.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 is D's wife; G is F's son.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H is the only daughter of D; sits between E and G.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table — three generations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people; three generations of a family.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Grandfather sits at one of the 'cardinal' seats.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is grandfather; Q is his wife.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is P's only son; R's wife is 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is R and S's daughter; U is R and S's son.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V and W are P and Q's grandchildren by another child.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7 floors — age order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7-floor building; each floor has one tenant.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Ground floor is floor 1; top floor is floor 7.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lives on the third floor; Q lives on the floor immediately above 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lives two floors above Q; S lives on the floor below 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is on a floor higher than R; U is on the ground floor.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V is on the only remaining floor.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floors + profession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 8-floor building; one tenant per floor.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tenant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lives on floor 5; engineer lives two floors above doctor.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lives on the ground floor.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lives directly below the engineer.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Architect lives between doctor and teacher.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Family of 6 around table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Six family members around a round table; all face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is the father of Q; R is Q's brother.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is P's wife; T is S's daughter.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U is T's husband; sits opposite 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sits to P's immediate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Two adjacent pairs are husband-wife.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10 around circle + profession + day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around a round table; all face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 and a distinct weekday.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attends Monday; sits opposite the engineer.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Engineer attends Friday; lawyer attends Wednesday.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is third to doctor's right (doctor's view).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attends Thursday; sits between lawyer and engineer.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5+5 double row — family overlay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family members in two rows of 5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1 = older generation (parents and uncles).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2 = younger generation (children and nephews).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older-row person sits opposite their own child.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(father) sits at left end of Row 1.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Bina (Anil's daughter) sits opposite Anil.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 + colour + age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colour-preference and a distinct age.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Red-fan is the eldest; sits opposite the youngest.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Youngest likes blue.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Green-fan is third to red's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Yellow-fan sits between red and green.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CLAT 2022-style — 8 around table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table; all face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sits opposite engineer; lawyer opposite teacher.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(doctor) is third to Bina's right.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Chetan (engineer) is between Deepak and Esha.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Faiz (lawyer) sits opposite Bina.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CLAT 2023-style — 5+5 double row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in two rows of 5 face each 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Row 1 faces South; Row 2 faces North.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colour-preference.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Red-fan sits at left end of Row 1; opposite to Blue-fan.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Green-fan is third to red's right; opposite to Yellow.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Orange-fan is between green and the right end of Row 1.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CLAT 2024-style — 7 floors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Seven floors; one tenant per floor.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tenant has a distinct age (24, 28, 32, 36, 40, 44, 48).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The 32-year-old lives on the third floor.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The eldest lives on the top floor.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The 28-year-old lives directly below the 36-year-old.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The 40-year-old lives between 32 and 36.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Capstone — family + profession + circle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family members around a round table; all face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the father of B; A is the doctor.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is the lawyer; sits opposite 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A's brother; engineer; sits to A's immediate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B's daughter; teacher; sits between A and C's wife 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Wrap &amp; Homework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Recap the five drills.
Pick up Practice 05 on your way out.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CLAT-LR-AR-05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CAPSTONE — BLOOD RELATIONS, FLOORS, CLAT PYQS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RECAP &amp;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What we drilled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8288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7200" y="27889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7889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Linear grammar locked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" y="338328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832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383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Left-right inversion drilled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97764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Fix-first method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" y="45720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57200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572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Nth-to-the-left counting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516636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1663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1663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Final-check sweep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0" y="2788920"/>
            <a:ext cx="4602175" cy="32918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32320" y="2788920"/>
            <a:ext cx="109728" cy="3291840"/>
          </a:xfrm>
          <a:prstGeom prst="rect">
            <a:avLst/>
          </a:prstGeom>
          <a:solidFill>
            <a:srgbClr val="F4B8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310896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FFFF"/>
                </a:solidFill>
                <a:latin typeface="Helvetica"/>
              </a:rPr>
              <a:t>HOMEWORK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40535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Georgia"/>
              </a:rPr>
              <a:t>Practice Sheet 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470916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24 questions · 24 minutes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0" y="507492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+1 / −0.25 · Target ≥ 18/24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0" y="548640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4B860"/>
                </a:solidFill>
                <a:latin typeface="Helvetica"/>
              </a:rPr>
              <a:t>NEXT · PRACTICE 5 · COMPLETE THE ARC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